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4" r:id="rId9"/>
    <p:sldId id="267" r:id="rId10"/>
    <p:sldId id="273" r:id="rId11"/>
    <p:sldId id="270" r:id="rId12"/>
  </p:sldIdLst>
  <p:sldSz cx="10691813" cy="7559675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  <p15:guide id="3" orient="horz" pos="46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B5DA"/>
    <a:srgbClr val="556979"/>
    <a:srgbClr val="305B7C"/>
    <a:srgbClr val="3F6C80"/>
    <a:srgbClr val="585652"/>
    <a:srgbClr val="7E8B97"/>
    <a:srgbClr val="595652"/>
    <a:srgbClr val="1F5C7F"/>
    <a:srgbClr val="223155"/>
    <a:srgbClr val="173D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318" autoAdjust="0"/>
    <p:restoredTop sz="94724" autoAdjust="0"/>
  </p:normalViewPr>
  <p:slideViewPr>
    <p:cSldViewPr snapToGrid="0" snapToObjects="1" showGuides="1">
      <p:cViewPr varScale="1">
        <p:scale>
          <a:sx n="94" d="100"/>
          <a:sy n="94" d="100"/>
        </p:scale>
        <p:origin x="1056" y="84"/>
      </p:cViewPr>
      <p:guideLst>
        <p:guide orient="horz" pos="2381"/>
        <p:guide pos="3368"/>
        <p:guide orient="horz" pos="46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6111D6-D464-674C-9BD6-9303563455A5}" type="datetimeFigureOut">
              <a:rPr lang="it-IT" smtClean="0"/>
              <a:t>20/03/2023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045B18-926B-4046-9450-AA60FFE791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3211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045B18-926B-4046-9450-AA60FFE791C4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2931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C91F0B5A-5267-4A48-A05B-26788E796B64}"/>
              </a:ext>
            </a:extLst>
          </p:cNvPr>
          <p:cNvSpPr/>
          <p:nvPr userDrawn="1"/>
        </p:nvSpPr>
        <p:spPr>
          <a:xfrm>
            <a:off x="361950" y="223859"/>
            <a:ext cx="1304925" cy="4428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52FCD54-E841-4EA1-8C72-17786D19CF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3172" y="223859"/>
            <a:ext cx="1171575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658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4F0FE437-C99B-49BC-A3B3-0CC77D4A49F5}"/>
              </a:ext>
            </a:extLst>
          </p:cNvPr>
          <p:cNvSpPr/>
          <p:nvPr userDrawn="1"/>
        </p:nvSpPr>
        <p:spPr>
          <a:xfrm>
            <a:off x="361950" y="223859"/>
            <a:ext cx="1304925" cy="4428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1ED426A3-4C4E-46C9-8186-C5B518CAA6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3172" y="223859"/>
            <a:ext cx="1171575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09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t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17D30BCF-EF01-4E5D-B06C-26D3F264FE12}"/>
              </a:ext>
            </a:extLst>
          </p:cNvPr>
          <p:cNvSpPr/>
          <p:nvPr userDrawn="1"/>
        </p:nvSpPr>
        <p:spPr>
          <a:xfrm>
            <a:off x="361950" y="223859"/>
            <a:ext cx="1304925" cy="4428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6354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32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g"/><Relationship Id="rId18" Type="http://schemas.openxmlformats.org/officeDocument/2006/relationships/image" Target="../media/image25.png"/><Relationship Id="rId26" Type="http://schemas.openxmlformats.org/officeDocument/2006/relationships/image" Target="../media/image32.png"/><Relationship Id="rId3" Type="http://schemas.openxmlformats.org/officeDocument/2006/relationships/image" Target="../media/image11.png"/><Relationship Id="rId21" Type="http://schemas.openxmlformats.org/officeDocument/2006/relationships/image" Target="../media/image28.png"/><Relationship Id="rId7" Type="http://schemas.openxmlformats.org/officeDocument/2006/relationships/image" Target="../media/image15.jpg"/><Relationship Id="rId12" Type="http://schemas.openxmlformats.org/officeDocument/2006/relationships/image" Target="../media/image20.jpg"/><Relationship Id="rId17" Type="http://schemas.openxmlformats.org/officeDocument/2006/relationships/image" Target="../media/image24.png"/><Relationship Id="rId25" Type="http://schemas.microsoft.com/office/2007/relationships/hdphoto" Target="../media/hdphoto2.wdp"/><Relationship Id="rId33" Type="http://schemas.openxmlformats.org/officeDocument/2006/relationships/image" Target="../media/image39.png"/><Relationship Id="rId2" Type="http://schemas.openxmlformats.org/officeDocument/2006/relationships/image" Target="../media/image10.jpeg"/><Relationship Id="rId16" Type="http://schemas.openxmlformats.org/officeDocument/2006/relationships/image" Target="../media/image23.jpg"/><Relationship Id="rId20" Type="http://schemas.openxmlformats.org/officeDocument/2006/relationships/image" Target="../media/image27.png"/><Relationship Id="rId29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jpg"/><Relationship Id="rId24" Type="http://schemas.openxmlformats.org/officeDocument/2006/relationships/image" Target="../media/image31.png"/><Relationship Id="rId32" Type="http://schemas.openxmlformats.org/officeDocument/2006/relationships/image" Target="../media/image38.png"/><Relationship Id="rId5" Type="http://schemas.openxmlformats.org/officeDocument/2006/relationships/image" Target="../media/image13.png"/><Relationship Id="rId15" Type="http://schemas.microsoft.com/office/2007/relationships/hdphoto" Target="../media/hdphoto1.wdp"/><Relationship Id="rId23" Type="http://schemas.openxmlformats.org/officeDocument/2006/relationships/image" Target="../media/image30.jfif"/><Relationship Id="rId28" Type="http://schemas.openxmlformats.org/officeDocument/2006/relationships/image" Target="../media/image34.png"/><Relationship Id="rId10" Type="http://schemas.openxmlformats.org/officeDocument/2006/relationships/image" Target="../media/image18.png"/><Relationship Id="rId19" Type="http://schemas.openxmlformats.org/officeDocument/2006/relationships/image" Target="../media/image26.png"/><Relationship Id="rId31" Type="http://schemas.openxmlformats.org/officeDocument/2006/relationships/image" Target="../media/image37.png"/><Relationship Id="rId4" Type="http://schemas.openxmlformats.org/officeDocument/2006/relationships/image" Target="../media/image12.jpg"/><Relationship Id="rId9" Type="http://schemas.openxmlformats.org/officeDocument/2006/relationships/image" Target="../media/image17.jpg"/><Relationship Id="rId14" Type="http://schemas.openxmlformats.org/officeDocument/2006/relationships/image" Target="../media/image22.png"/><Relationship Id="rId22" Type="http://schemas.openxmlformats.org/officeDocument/2006/relationships/image" Target="../media/image29.png"/><Relationship Id="rId27" Type="http://schemas.openxmlformats.org/officeDocument/2006/relationships/image" Target="../media/image33.png"/><Relationship Id="rId30" Type="http://schemas.openxmlformats.org/officeDocument/2006/relationships/image" Target="../media/image36.png"/><Relationship Id="rId8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mailto:Giovanna.capobianco@magitaliagroup.com" TargetMode="External"/><Relationship Id="rId3" Type="http://schemas.openxmlformats.org/officeDocument/2006/relationships/hyperlink" Target="mailto:cosimo.scistri@magitaliagroup.com" TargetMode="External"/><Relationship Id="rId7" Type="http://schemas.openxmlformats.org/officeDocument/2006/relationships/hyperlink" Target="mailto:Davide.risitano@magitaliagroup.com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hyperlink" Target="mailto:Federica.bianchi@magitaliagroup.com" TargetMode="External"/><Relationship Id="rId4" Type="http://schemas.openxmlformats.org/officeDocument/2006/relationships/hyperlink" Target="mailto:barbara.gugliemi@magitaliagroup.com" TargetMode="External"/><Relationship Id="rId9" Type="http://schemas.openxmlformats.org/officeDocument/2006/relationships/hyperlink" Target="mailto:marco.vettorello@magitaliagroup.comwww.magitaliagroup.com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239" t="1883" r="8100" b="284"/>
          <a:stretch/>
        </p:blipFill>
        <p:spPr>
          <a:xfrm>
            <a:off x="2587336" y="0"/>
            <a:ext cx="8104477" cy="7559675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1507336" y="3779838"/>
            <a:ext cx="2160000" cy="2160000"/>
          </a:xfrm>
          <a:prstGeom prst="rect">
            <a:avLst/>
          </a:prstGeom>
          <a:solidFill>
            <a:srgbClr val="77736E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1523080" y="3843901"/>
            <a:ext cx="1601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0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Il Nostro Gruppo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9362209" y="-14547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15714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magine 4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470" t="523" r="26995" b="640"/>
          <a:stretch/>
        </p:blipFill>
        <p:spPr>
          <a:xfrm>
            <a:off x="0" y="1005367"/>
            <a:ext cx="3744002" cy="5528821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3024001" y="3779838"/>
            <a:ext cx="1440000" cy="1440000"/>
          </a:xfrm>
          <a:prstGeom prst="rect">
            <a:avLst/>
          </a:prstGeom>
          <a:solidFill>
            <a:srgbClr val="1B465F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3039745" y="3843901"/>
            <a:ext cx="160168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La nostra storia</a:t>
            </a:r>
          </a:p>
        </p:txBody>
      </p:sp>
      <p:sp>
        <p:nvSpPr>
          <p:cNvPr id="56" name="Rettangolo 55"/>
          <p:cNvSpPr/>
          <p:nvPr/>
        </p:nvSpPr>
        <p:spPr>
          <a:xfrm>
            <a:off x="8491787" y="6981688"/>
            <a:ext cx="165461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2</a:t>
            </a:r>
          </a:p>
        </p:txBody>
      </p:sp>
      <p:sp>
        <p:nvSpPr>
          <p:cNvPr id="47" name="CasellaDiTesto 46"/>
          <p:cNvSpPr txBox="1"/>
          <p:nvPr/>
        </p:nvSpPr>
        <p:spPr>
          <a:xfrm>
            <a:off x="6256904" y="5575045"/>
            <a:ext cx="328075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Anno di fondazione di Marine &amp;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Aviation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S.p.A.</a:t>
            </a:r>
          </a:p>
        </p:txBody>
      </p:sp>
      <p:sp>
        <p:nvSpPr>
          <p:cNvPr id="48" name="CasellaDiTesto 47"/>
          <p:cNvSpPr txBox="1"/>
          <p:nvPr/>
        </p:nvSpPr>
        <p:spPr>
          <a:xfrm>
            <a:off x="6244462" y="4823106"/>
            <a:ext cx="328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Marine &amp;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Aviation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è accreditata quale</a:t>
            </a:r>
          </a:p>
          <a:p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Correspondent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e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Coverholder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dei Lloyd's di Londra.</a:t>
            </a:r>
          </a:p>
        </p:txBody>
      </p:sp>
      <p:sp>
        <p:nvSpPr>
          <p:cNvPr id="53" name="CasellaDiTesto 52"/>
          <p:cNvSpPr txBox="1"/>
          <p:nvPr/>
        </p:nvSpPr>
        <p:spPr>
          <a:xfrm>
            <a:off x="6233393" y="3996481"/>
            <a:ext cx="3280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Viene costruita Marine &amp;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Aviation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&amp; General Ltd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(Lloyd's Broker con sede a Londra); Marine &amp;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Aviation</a:t>
            </a:r>
            <a:endParaRPr lang="it-IT" sz="900" dirty="0">
              <a:solidFill>
                <a:srgbClr val="383837"/>
              </a:solidFill>
              <a:latin typeface="Titillium" charset="0"/>
              <a:ea typeface="Titillium" charset="0"/>
              <a:cs typeface="Titillium" charset="0"/>
            </a:endParaRP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diventa la prima società italiana ad avere accesso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diretto al mercato dei Lloyd's.</a:t>
            </a:r>
          </a:p>
        </p:txBody>
      </p:sp>
      <p:sp>
        <p:nvSpPr>
          <p:cNvPr id="54" name="CasellaDiTesto 53"/>
          <p:cNvSpPr txBox="1"/>
          <p:nvPr/>
        </p:nvSpPr>
        <p:spPr>
          <a:xfrm>
            <a:off x="6214185" y="3562834"/>
            <a:ext cx="3575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Nasce CR Marine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Aviation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, società specializzata in Rischi Armatoriali e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costituita in partnership con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Cambiaso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Risso Marine (Oggi CR MAG).</a:t>
            </a:r>
          </a:p>
        </p:txBody>
      </p:sp>
      <p:sp>
        <p:nvSpPr>
          <p:cNvPr id="55" name="CasellaDiTesto 54"/>
          <p:cNvSpPr txBox="1"/>
          <p:nvPr/>
        </p:nvSpPr>
        <p:spPr>
          <a:xfrm>
            <a:off x="6228356" y="3169819"/>
            <a:ext cx="3399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Partnership con  JLT Group e Joint Venture per la costituzione del Gruppo MAG-JLT in Italia (Marine &amp;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Aviation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75% e JLT Group 25%).</a:t>
            </a:r>
          </a:p>
        </p:txBody>
      </p:sp>
      <p:sp>
        <p:nvSpPr>
          <p:cNvPr id="57" name="CasellaDiTesto 56"/>
          <p:cNvSpPr txBox="1"/>
          <p:nvPr/>
        </p:nvSpPr>
        <p:spPr>
          <a:xfrm>
            <a:off x="6236655" y="2565393"/>
            <a:ext cx="41063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Acquisizione di: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• UBI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Insurance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Broker, captive broker della Banca UBI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• Uniconsult, specializzato nel settore construction (Oggi MAG &amp; PARTNERS)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• Fincom2, specializzato in società finanziarie e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affinity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.</a:t>
            </a:r>
          </a:p>
        </p:txBody>
      </p:sp>
      <p:sp>
        <p:nvSpPr>
          <p:cNvPr id="58" name="CasellaDiTesto 57"/>
          <p:cNvSpPr txBox="1"/>
          <p:nvPr/>
        </p:nvSpPr>
        <p:spPr>
          <a:xfrm>
            <a:off x="6245835" y="1758315"/>
            <a:ext cx="3635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RS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Risk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Solutions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Insurance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Broker, specializzato nei settori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Corporate, Middle Market e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Affinity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.</a:t>
            </a:r>
          </a:p>
        </p:txBody>
      </p:sp>
      <p:sp>
        <p:nvSpPr>
          <p:cNvPr id="59" name="Rettangolo 58"/>
          <p:cNvSpPr/>
          <p:nvPr/>
        </p:nvSpPr>
        <p:spPr>
          <a:xfrm>
            <a:off x="5357769" y="5607480"/>
            <a:ext cx="468000" cy="468000"/>
          </a:xfrm>
          <a:prstGeom prst="rect">
            <a:avLst/>
          </a:prstGeom>
          <a:solidFill>
            <a:srgbClr val="93B4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0" name="Rettangolo 59"/>
          <p:cNvSpPr/>
          <p:nvPr/>
        </p:nvSpPr>
        <p:spPr>
          <a:xfrm>
            <a:off x="5357769" y="4857970"/>
            <a:ext cx="468000" cy="468000"/>
          </a:xfrm>
          <a:prstGeom prst="rect">
            <a:avLst/>
          </a:prstGeom>
          <a:solidFill>
            <a:srgbClr val="5D8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2" name="Rettangolo 61"/>
          <p:cNvSpPr/>
          <p:nvPr/>
        </p:nvSpPr>
        <p:spPr>
          <a:xfrm>
            <a:off x="5346700" y="4028713"/>
            <a:ext cx="468000" cy="468000"/>
          </a:xfrm>
          <a:prstGeom prst="rect">
            <a:avLst/>
          </a:prstGeom>
          <a:solidFill>
            <a:srgbClr val="3F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5" name="Rettangolo 64"/>
          <p:cNvSpPr/>
          <p:nvPr/>
        </p:nvSpPr>
        <p:spPr>
          <a:xfrm>
            <a:off x="5346700" y="3583633"/>
            <a:ext cx="468000" cy="252000"/>
          </a:xfrm>
          <a:prstGeom prst="rect">
            <a:avLst/>
          </a:prstGeom>
          <a:solidFill>
            <a:srgbClr val="5666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6" name="CasellaDiTesto 65"/>
          <p:cNvSpPr txBox="1"/>
          <p:nvPr/>
        </p:nvSpPr>
        <p:spPr>
          <a:xfrm>
            <a:off x="5806904" y="5564281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1978</a:t>
            </a:r>
          </a:p>
        </p:txBody>
      </p:sp>
      <p:cxnSp>
        <p:nvCxnSpPr>
          <p:cNvPr id="67" name="Connettore 1 66"/>
          <p:cNvCxnSpPr>
            <a:cxnSpLocks/>
          </p:cNvCxnSpPr>
          <p:nvPr/>
        </p:nvCxnSpPr>
        <p:spPr>
          <a:xfrm>
            <a:off x="5356904" y="5604737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CasellaDiTesto 67"/>
          <p:cNvSpPr txBox="1"/>
          <p:nvPr/>
        </p:nvSpPr>
        <p:spPr>
          <a:xfrm>
            <a:off x="5811069" y="4813976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1983</a:t>
            </a:r>
          </a:p>
        </p:txBody>
      </p:sp>
      <p:cxnSp>
        <p:nvCxnSpPr>
          <p:cNvPr id="69" name="Connettore 1 68"/>
          <p:cNvCxnSpPr>
            <a:cxnSpLocks/>
          </p:cNvCxnSpPr>
          <p:nvPr/>
        </p:nvCxnSpPr>
        <p:spPr>
          <a:xfrm>
            <a:off x="5361069" y="4854432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CasellaDiTesto 69"/>
          <p:cNvSpPr txBox="1"/>
          <p:nvPr/>
        </p:nvSpPr>
        <p:spPr>
          <a:xfrm>
            <a:off x="5795835" y="3987320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1993</a:t>
            </a:r>
            <a:endParaRPr lang="it-IT" sz="1000" b="1" dirty="0">
              <a:solidFill>
                <a:srgbClr val="78736D"/>
              </a:solidFill>
              <a:latin typeface="Titillium Semibold Upright" charset="0"/>
              <a:ea typeface="Titillium Semibold Upright" charset="0"/>
              <a:cs typeface="Titillium Semibold Upright" charset="0"/>
            </a:endParaRPr>
          </a:p>
        </p:txBody>
      </p:sp>
      <p:cxnSp>
        <p:nvCxnSpPr>
          <p:cNvPr id="71" name="Connettore 1 70"/>
          <p:cNvCxnSpPr/>
          <p:nvPr/>
        </p:nvCxnSpPr>
        <p:spPr>
          <a:xfrm>
            <a:off x="5345835" y="4027776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CasellaDiTesto 71"/>
          <p:cNvSpPr txBox="1"/>
          <p:nvPr/>
        </p:nvSpPr>
        <p:spPr>
          <a:xfrm>
            <a:off x="5795835" y="3544113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2009</a:t>
            </a:r>
            <a:endParaRPr lang="it-IT" sz="1000" b="1" dirty="0">
              <a:solidFill>
                <a:srgbClr val="78736D"/>
              </a:solidFill>
              <a:latin typeface="Titillium Semibold Upright" charset="0"/>
              <a:ea typeface="Titillium Semibold Upright" charset="0"/>
              <a:cs typeface="Titillium Semibold Upright" charset="0"/>
            </a:endParaRPr>
          </a:p>
        </p:txBody>
      </p:sp>
      <p:cxnSp>
        <p:nvCxnSpPr>
          <p:cNvPr id="73" name="Connettore 1 72"/>
          <p:cNvCxnSpPr/>
          <p:nvPr/>
        </p:nvCxnSpPr>
        <p:spPr>
          <a:xfrm>
            <a:off x="5345835" y="3584569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ttangolo 73"/>
          <p:cNvSpPr/>
          <p:nvPr/>
        </p:nvSpPr>
        <p:spPr>
          <a:xfrm>
            <a:off x="5345835" y="3199530"/>
            <a:ext cx="468000" cy="126000"/>
          </a:xfrm>
          <a:prstGeom prst="rect">
            <a:avLst/>
          </a:prstGeom>
          <a:solidFill>
            <a:srgbClr val="5E5B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5" name="CasellaDiTesto 74"/>
          <p:cNvSpPr txBox="1"/>
          <p:nvPr/>
        </p:nvSpPr>
        <p:spPr>
          <a:xfrm>
            <a:off x="5794970" y="3160010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2011</a:t>
            </a:r>
          </a:p>
        </p:txBody>
      </p:sp>
      <p:cxnSp>
        <p:nvCxnSpPr>
          <p:cNvPr id="76" name="Connettore 1 75"/>
          <p:cNvCxnSpPr/>
          <p:nvPr/>
        </p:nvCxnSpPr>
        <p:spPr>
          <a:xfrm>
            <a:off x="5344970" y="3200466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ttangolo 76"/>
          <p:cNvSpPr/>
          <p:nvPr/>
        </p:nvSpPr>
        <p:spPr>
          <a:xfrm>
            <a:off x="5344970" y="2589032"/>
            <a:ext cx="468000" cy="126000"/>
          </a:xfrm>
          <a:prstGeom prst="rect">
            <a:avLst/>
          </a:prstGeom>
          <a:solidFill>
            <a:srgbClr val="8E8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8" name="CasellaDiTesto 77"/>
          <p:cNvSpPr txBox="1"/>
          <p:nvPr/>
        </p:nvSpPr>
        <p:spPr>
          <a:xfrm>
            <a:off x="5794105" y="2549512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2012</a:t>
            </a:r>
          </a:p>
        </p:txBody>
      </p:sp>
      <p:cxnSp>
        <p:nvCxnSpPr>
          <p:cNvPr id="79" name="Connettore 1 78"/>
          <p:cNvCxnSpPr/>
          <p:nvPr/>
        </p:nvCxnSpPr>
        <p:spPr>
          <a:xfrm>
            <a:off x="5346700" y="2589968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ttangolo 79"/>
          <p:cNvSpPr/>
          <p:nvPr/>
        </p:nvSpPr>
        <p:spPr>
          <a:xfrm>
            <a:off x="5346700" y="1782695"/>
            <a:ext cx="468000" cy="126000"/>
          </a:xfrm>
          <a:prstGeom prst="rect">
            <a:avLst/>
          </a:prstGeom>
          <a:solidFill>
            <a:srgbClr val="CAC8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1" name="CasellaDiTesto 80"/>
          <p:cNvSpPr txBox="1"/>
          <p:nvPr/>
        </p:nvSpPr>
        <p:spPr>
          <a:xfrm>
            <a:off x="5795835" y="1742049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2016</a:t>
            </a:r>
            <a:endParaRPr lang="it-IT" sz="1000" b="1" dirty="0">
              <a:solidFill>
                <a:srgbClr val="78736D"/>
              </a:solidFill>
              <a:latin typeface="Titillium Semibold Upright" charset="0"/>
              <a:ea typeface="Titillium Semibold Upright" charset="0"/>
              <a:cs typeface="Titillium Semibold Upright" charset="0"/>
            </a:endParaRPr>
          </a:p>
        </p:txBody>
      </p:sp>
      <p:cxnSp>
        <p:nvCxnSpPr>
          <p:cNvPr id="82" name="Connettore 1 81"/>
          <p:cNvCxnSpPr/>
          <p:nvPr/>
        </p:nvCxnSpPr>
        <p:spPr>
          <a:xfrm>
            <a:off x="5345835" y="1782505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CasellaDiTesto 82"/>
          <p:cNvSpPr txBox="1"/>
          <p:nvPr/>
        </p:nvSpPr>
        <p:spPr>
          <a:xfrm>
            <a:off x="5505167" y="986928"/>
            <a:ext cx="8447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40° ANNO</a:t>
            </a:r>
            <a:endParaRPr lang="it-IT" sz="1000" b="1" dirty="0">
              <a:solidFill>
                <a:srgbClr val="78736D"/>
              </a:solidFill>
              <a:latin typeface="Titillium Semibold Upright" charset="0"/>
              <a:ea typeface="Titillium Semibold Upright" charset="0"/>
              <a:cs typeface="Titillium Semibold Upright" charset="0"/>
            </a:endParaRPr>
          </a:p>
        </p:txBody>
      </p:sp>
      <p:cxnSp>
        <p:nvCxnSpPr>
          <p:cNvPr id="84" name="Connettore 1 83"/>
          <p:cNvCxnSpPr/>
          <p:nvPr/>
        </p:nvCxnSpPr>
        <p:spPr>
          <a:xfrm>
            <a:off x="5346700" y="1003320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CasellaDiTesto 84"/>
          <p:cNvSpPr txBox="1"/>
          <p:nvPr/>
        </p:nvSpPr>
        <p:spPr>
          <a:xfrm rot="16200000">
            <a:off x="4703303" y="3478695"/>
            <a:ext cx="992421" cy="302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760"/>
              </a:lnSpc>
            </a:pPr>
            <a:r>
              <a:rPr lang="it-IT" sz="8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GLI ANNI DELLE</a:t>
            </a:r>
          </a:p>
          <a:p>
            <a:pPr algn="r">
              <a:lnSpc>
                <a:spcPts val="760"/>
              </a:lnSpc>
            </a:pPr>
            <a:r>
              <a:rPr lang="it-IT" sz="8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PARTNERSHIP</a:t>
            </a:r>
          </a:p>
        </p:txBody>
      </p:sp>
      <p:sp>
        <p:nvSpPr>
          <p:cNvPr id="87" name="CasellaDiTesto 86"/>
          <p:cNvSpPr txBox="1"/>
          <p:nvPr/>
        </p:nvSpPr>
        <p:spPr>
          <a:xfrm rot="16200000">
            <a:off x="4318393" y="2056161"/>
            <a:ext cx="1776105" cy="302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760"/>
              </a:lnSpc>
            </a:pPr>
            <a:r>
              <a:rPr lang="it-IT" sz="8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GLI ANNI DELLE</a:t>
            </a:r>
          </a:p>
          <a:p>
            <a:pPr algn="ctr">
              <a:lnSpc>
                <a:spcPts val="760"/>
              </a:lnSpc>
            </a:pPr>
            <a:r>
              <a:rPr lang="it-IT" sz="8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ACQUISIZIONI</a:t>
            </a:r>
          </a:p>
        </p:txBody>
      </p:sp>
      <p:sp>
        <p:nvSpPr>
          <p:cNvPr id="89" name="CasellaDiTesto 88"/>
          <p:cNvSpPr txBox="1"/>
          <p:nvPr/>
        </p:nvSpPr>
        <p:spPr>
          <a:xfrm>
            <a:off x="6240595" y="2173741"/>
            <a:ext cx="36354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Mondialbrokers, 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società leader nel mercato Cash in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Transit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.</a:t>
            </a:r>
          </a:p>
        </p:txBody>
      </p:sp>
      <p:sp>
        <p:nvSpPr>
          <p:cNvPr id="90" name="Rettangolo 89"/>
          <p:cNvSpPr/>
          <p:nvPr/>
        </p:nvSpPr>
        <p:spPr>
          <a:xfrm>
            <a:off x="5354594" y="2196684"/>
            <a:ext cx="468000" cy="126000"/>
          </a:xfrm>
          <a:prstGeom prst="rect">
            <a:avLst/>
          </a:prstGeom>
          <a:solidFill>
            <a:srgbClr val="A2A0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1" name="CasellaDiTesto 90"/>
          <p:cNvSpPr txBox="1"/>
          <p:nvPr/>
        </p:nvSpPr>
        <p:spPr>
          <a:xfrm>
            <a:off x="5803729" y="2157164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2013</a:t>
            </a:r>
          </a:p>
        </p:txBody>
      </p:sp>
      <p:cxnSp>
        <p:nvCxnSpPr>
          <p:cNvPr id="92" name="Connettore 1 91"/>
          <p:cNvCxnSpPr/>
          <p:nvPr/>
        </p:nvCxnSpPr>
        <p:spPr>
          <a:xfrm>
            <a:off x="5353729" y="2192807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asellaDiTesto 44"/>
          <p:cNvSpPr txBox="1"/>
          <p:nvPr/>
        </p:nvSpPr>
        <p:spPr>
          <a:xfrm>
            <a:off x="4199021" y="19491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sp>
        <p:nvSpPr>
          <p:cNvPr id="50" name="CasellaDiTesto 49"/>
          <p:cNvSpPr txBox="1"/>
          <p:nvPr/>
        </p:nvSpPr>
        <p:spPr>
          <a:xfrm>
            <a:off x="6245835" y="1339308"/>
            <a:ext cx="3635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Goggi Sterling, società specializzata in orafi e gioiellieri</a:t>
            </a:r>
          </a:p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con sede in Alessandria.</a:t>
            </a:r>
          </a:p>
        </p:txBody>
      </p:sp>
      <p:sp>
        <p:nvSpPr>
          <p:cNvPr id="51" name="Rettangolo 50"/>
          <p:cNvSpPr/>
          <p:nvPr/>
        </p:nvSpPr>
        <p:spPr>
          <a:xfrm>
            <a:off x="5346700" y="1363688"/>
            <a:ext cx="468000" cy="12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2" name="CasellaDiTesto 51"/>
          <p:cNvSpPr txBox="1"/>
          <p:nvPr/>
        </p:nvSpPr>
        <p:spPr>
          <a:xfrm>
            <a:off x="5795835" y="1323042"/>
            <a:ext cx="5532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2018</a:t>
            </a:r>
          </a:p>
        </p:txBody>
      </p:sp>
      <p:cxnSp>
        <p:nvCxnSpPr>
          <p:cNvPr id="93" name="Connettore 1 92"/>
          <p:cNvCxnSpPr/>
          <p:nvPr/>
        </p:nvCxnSpPr>
        <p:spPr>
          <a:xfrm>
            <a:off x="5345835" y="1363498"/>
            <a:ext cx="90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65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ttangolo 55"/>
          <p:cNvSpPr/>
          <p:nvPr/>
        </p:nvSpPr>
        <p:spPr>
          <a:xfrm>
            <a:off x="8491787" y="6981688"/>
            <a:ext cx="165461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3</a:t>
            </a:r>
          </a:p>
        </p:txBody>
      </p:sp>
      <p:pic>
        <p:nvPicPr>
          <p:cNvPr id="47" name="Immagine 4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686" t="873" r="15977" b="1478"/>
          <a:stretch/>
        </p:blipFill>
        <p:spPr>
          <a:xfrm>
            <a:off x="0" y="1015427"/>
            <a:ext cx="3744001" cy="5528821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3024001" y="1957854"/>
            <a:ext cx="1440000" cy="1440000"/>
          </a:xfrm>
          <a:prstGeom prst="rect">
            <a:avLst/>
          </a:prstGeom>
          <a:solidFill>
            <a:srgbClr val="1F5C7F">
              <a:alpha val="49804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3039745" y="2021917"/>
            <a:ext cx="160168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I nostri valori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5243311" y="2059921"/>
            <a:ext cx="41546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bg2">
                    <a:lumMod val="25000"/>
                  </a:schemeClr>
                </a:solidFill>
                <a:latin typeface="GFT Mag" charset="0"/>
                <a:ea typeface="GFT Mag" charset="0"/>
                <a:cs typeface="GFT Mag" charset="0"/>
              </a:rPr>
              <a:t>I valori che ci guidano e caratterizzano le nostre attività nascono dalla nostra storia, il nostro presente e gli obiettivi futuri.</a:t>
            </a:r>
          </a:p>
          <a:p>
            <a:r>
              <a:rPr lang="it-IT" dirty="0">
                <a:solidFill>
                  <a:schemeClr val="bg2">
                    <a:lumMod val="25000"/>
                  </a:schemeClr>
                </a:solidFill>
                <a:latin typeface="GFT Mag" charset="0"/>
                <a:ea typeface="GFT Mag" charset="0"/>
                <a:cs typeface="GFT Mag" charset="0"/>
              </a:rPr>
              <a:t>Valori che si definiscono e si rafforzano in una continua condivisione interna;</a:t>
            </a:r>
          </a:p>
          <a:p>
            <a:r>
              <a:rPr lang="it-IT" dirty="0">
                <a:solidFill>
                  <a:schemeClr val="bg2">
                    <a:lumMod val="25000"/>
                  </a:schemeClr>
                </a:solidFill>
                <a:latin typeface="GFT Mag" charset="0"/>
                <a:ea typeface="GFT Mag" charset="0"/>
                <a:cs typeface="GFT Mag" charset="0"/>
              </a:rPr>
              <a:t>la loro presenza costituisce l’unicità del gruppo MAG.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6669733" y="4658119"/>
            <a:ext cx="328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Saggezza, attendibilità, reputazione e credibilità sono i valori che abbiamo costruito nel corso della nostra crescita quarantennale.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6657291" y="5123690"/>
            <a:ext cx="328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Nove sedi sul territorio nazionale per garantire la nostra costante presenza ad ogni nostro cliente.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5346700" y="4679414"/>
            <a:ext cx="468000" cy="468000"/>
          </a:xfrm>
          <a:prstGeom prst="rect">
            <a:avLst/>
          </a:prstGeom>
          <a:solidFill>
            <a:srgbClr val="4A6B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Rettangolo 26"/>
          <p:cNvSpPr/>
          <p:nvPr/>
        </p:nvSpPr>
        <p:spPr>
          <a:xfrm>
            <a:off x="5346700" y="5150316"/>
            <a:ext cx="468000" cy="468000"/>
          </a:xfrm>
          <a:prstGeom prst="rect">
            <a:avLst/>
          </a:prstGeom>
          <a:solidFill>
            <a:srgbClr val="5B80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CasellaDiTesto 27"/>
          <p:cNvSpPr txBox="1"/>
          <p:nvPr/>
        </p:nvSpPr>
        <p:spPr>
          <a:xfrm>
            <a:off x="5812960" y="4639117"/>
            <a:ext cx="8513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Esperienza</a:t>
            </a:r>
          </a:p>
        </p:txBody>
      </p:sp>
      <p:cxnSp>
        <p:nvCxnSpPr>
          <p:cNvPr id="29" name="Connettore 1 28"/>
          <p:cNvCxnSpPr/>
          <p:nvPr/>
        </p:nvCxnSpPr>
        <p:spPr>
          <a:xfrm>
            <a:off x="5345834" y="4679573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sellaDiTesto 29"/>
          <p:cNvSpPr txBox="1"/>
          <p:nvPr/>
        </p:nvSpPr>
        <p:spPr>
          <a:xfrm>
            <a:off x="5813826" y="5109134"/>
            <a:ext cx="8513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Vicinanza</a:t>
            </a:r>
          </a:p>
        </p:txBody>
      </p:sp>
      <p:cxnSp>
        <p:nvCxnSpPr>
          <p:cNvPr id="31" name="Connettore 1 30"/>
          <p:cNvCxnSpPr/>
          <p:nvPr/>
        </p:nvCxnSpPr>
        <p:spPr>
          <a:xfrm>
            <a:off x="5346700" y="5149590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ttangolo 31"/>
          <p:cNvSpPr/>
          <p:nvPr/>
        </p:nvSpPr>
        <p:spPr>
          <a:xfrm>
            <a:off x="5346700" y="5616865"/>
            <a:ext cx="468000" cy="468000"/>
          </a:xfrm>
          <a:prstGeom prst="rect">
            <a:avLst/>
          </a:prstGeom>
          <a:solidFill>
            <a:srgbClr val="6D95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3" name="Connettore 1 32"/>
          <p:cNvCxnSpPr/>
          <p:nvPr/>
        </p:nvCxnSpPr>
        <p:spPr>
          <a:xfrm>
            <a:off x="5346700" y="5616139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asellaDiTesto 33"/>
          <p:cNvSpPr txBox="1"/>
          <p:nvPr/>
        </p:nvSpPr>
        <p:spPr>
          <a:xfrm>
            <a:off x="5811467" y="5594947"/>
            <a:ext cx="851383" cy="355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Certezza e Dedizione</a:t>
            </a:r>
          </a:p>
        </p:txBody>
      </p:sp>
      <p:sp>
        <p:nvSpPr>
          <p:cNvPr id="35" name="Rettangolo 34"/>
          <p:cNvSpPr/>
          <p:nvPr/>
        </p:nvSpPr>
        <p:spPr>
          <a:xfrm>
            <a:off x="5346700" y="6083613"/>
            <a:ext cx="468000" cy="468000"/>
          </a:xfrm>
          <a:prstGeom prst="rect">
            <a:avLst/>
          </a:prstGeom>
          <a:solidFill>
            <a:srgbClr val="8AB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6" name="Connettore 1 35"/>
          <p:cNvCxnSpPr/>
          <p:nvPr/>
        </p:nvCxnSpPr>
        <p:spPr>
          <a:xfrm>
            <a:off x="5346700" y="6082887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sellaDiTesto 36"/>
          <p:cNvSpPr txBox="1"/>
          <p:nvPr/>
        </p:nvSpPr>
        <p:spPr>
          <a:xfrm>
            <a:off x="5811467" y="6066134"/>
            <a:ext cx="851383" cy="483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Soluzione ed Approccio Dedicato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6663094" y="5586709"/>
            <a:ext cx="328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Garantire ai nostri clienti certezze nella gestione del rischio, basandoci su costanza ed attenzione ai più piccoli dettagli.</a:t>
            </a:r>
          </a:p>
        </p:txBody>
      </p:sp>
      <p:sp>
        <p:nvSpPr>
          <p:cNvPr id="39" name="CasellaDiTesto 38"/>
          <p:cNvSpPr txBox="1"/>
          <p:nvPr/>
        </p:nvSpPr>
        <p:spPr>
          <a:xfrm>
            <a:off x="6646825" y="6055527"/>
            <a:ext cx="328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Fornire sempre la soluzione più adeguata, favorendo le esigenze del cliente in tutte le fasi di gestione del rischio.</a:t>
            </a:r>
          </a:p>
        </p:txBody>
      </p:sp>
    </p:spTree>
    <p:extLst>
      <p:ext uri="{BB962C8B-B14F-4D97-AF65-F5344CB8AC3E}">
        <p14:creationId xmlns:p14="http://schemas.microsoft.com/office/powerpoint/2010/main" val="1037884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magine 38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718" t="2099" r="28652" b="2422"/>
          <a:stretch/>
        </p:blipFill>
        <p:spPr>
          <a:xfrm>
            <a:off x="0" y="1005365"/>
            <a:ext cx="3738198" cy="5528821"/>
          </a:xfrm>
          <a:prstGeom prst="rect">
            <a:avLst/>
          </a:prstGeom>
        </p:spPr>
      </p:pic>
      <p:sp>
        <p:nvSpPr>
          <p:cNvPr id="56" name="Rettangolo 55"/>
          <p:cNvSpPr/>
          <p:nvPr/>
        </p:nvSpPr>
        <p:spPr>
          <a:xfrm>
            <a:off x="8491787" y="6981688"/>
            <a:ext cx="165461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4</a:t>
            </a:r>
          </a:p>
        </p:txBody>
      </p:sp>
      <p:sp>
        <p:nvSpPr>
          <p:cNvPr id="3" name="Rettangolo 2"/>
          <p:cNvSpPr/>
          <p:nvPr/>
        </p:nvSpPr>
        <p:spPr>
          <a:xfrm>
            <a:off x="3018198" y="2849119"/>
            <a:ext cx="1440000" cy="1440000"/>
          </a:xfrm>
          <a:prstGeom prst="rect">
            <a:avLst/>
          </a:prstGeom>
          <a:solidFill>
            <a:srgbClr val="595652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3033942" y="2913182"/>
            <a:ext cx="160168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Punti di forza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6669733" y="2832966"/>
            <a:ext cx="328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Team di professionisti nella consulenza sul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Risk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Management e nei servizi assicurativi per le Grandi e Medie Imprese.</a:t>
            </a:r>
          </a:p>
        </p:txBody>
      </p:sp>
      <p:sp>
        <p:nvSpPr>
          <p:cNvPr id="40" name="CasellaDiTesto 39"/>
          <p:cNvSpPr txBox="1"/>
          <p:nvPr/>
        </p:nvSpPr>
        <p:spPr>
          <a:xfrm>
            <a:off x="6657291" y="3297053"/>
            <a:ext cx="328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Team di specialisti dedicati a comparti e rischi specifici dove MAG è leader di mercato.</a:t>
            </a:r>
          </a:p>
        </p:txBody>
      </p:sp>
      <p:sp>
        <p:nvSpPr>
          <p:cNvPr id="41" name="Rettangolo 40"/>
          <p:cNvSpPr/>
          <p:nvPr/>
        </p:nvSpPr>
        <p:spPr>
          <a:xfrm>
            <a:off x="5346700" y="2842386"/>
            <a:ext cx="468000" cy="468000"/>
          </a:xfrm>
          <a:prstGeom prst="rect">
            <a:avLst/>
          </a:prstGeom>
          <a:solidFill>
            <a:srgbClr val="C8C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" name="Rettangolo 41"/>
          <p:cNvSpPr/>
          <p:nvPr/>
        </p:nvSpPr>
        <p:spPr>
          <a:xfrm>
            <a:off x="5346700" y="3313288"/>
            <a:ext cx="468000" cy="468000"/>
          </a:xfrm>
          <a:prstGeom prst="rect">
            <a:avLst/>
          </a:prstGeom>
          <a:solidFill>
            <a:srgbClr val="A2A0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3" name="CasellaDiTesto 42"/>
          <p:cNvSpPr txBox="1"/>
          <p:nvPr/>
        </p:nvSpPr>
        <p:spPr>
          <a:xfrm>
            <a:off x="5810967" y="2831778"/>
            <a:ext cx="10423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Corporate </a:t>
            </a:r>
            <a:r>
              <a:rPr lang="it-IT" sz="1000" b="1" dirty="0" err="1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Risk</a:t>
            </a:r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 Management</a:t>
            </a:r>
          </a:p>
        </p:txBody>
      </p:sp>
      <p:cxnSp>
        <p:nvCxnSpPr>
          <p:cNvPr id="44" name="Connettore 1 43"/>
          <p:cNvCxnSpPr/>
          <p:nvPr/>
        </p:nvCxnSpPr>
        <p:spPr>
          <a:xfrm>
            <a:off x="5345834" y="2842545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asellaDiTesto 44"/>
          <p:cNvSpPr txBox="1"/>
          <p:nvPr/>
        </p:nvSpPr>
        <p:spPr>
          <a:xfrm>
            <a:off x="5814700" y="3303279"/>
            <a:ext cx="893867" cy="355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Best </a:t>
            </a:r>
            <a:r>
              <a:rPr lang="it-IT" sz="1000" b="1" dirty="0" err="1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Practices</a:t>
            </a:r>
            <a:endParaRPr lang="it-IT" sz="1000" b="1" dirty="0">
              <a:solidFill>
                <a:srgbClr val="78736D"/>
              </a:solidFill>
              <a:latin typeface="Titillium Semibold Upright" charset="0"/>
              <a:ea typeface="Titillium Semibold Upright" charset="0"/>
              <a:cs typeface="Titillium Semibold Upright" charset="0"/>
            </a:endParaRPr>
          </a:p>
        </p:txBody>
      </p:sp>
      <p:cxnSp>
        <p:nvCxnSpPr>
          <p:cNvPr id="46" name="Connettore 1 45"/>
          <p:cNvCxnSpPr/>
          <p:nvPr/>
        </p:nvCxnSpPr>
        <p:spPr>
          <a:xfrm>
            <a:off x="5346700" y="3312562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ttangolo 46"/>
          <p:cNvSpPr/>
          <p:nvPr/>
        </p:nvSpPr>
        <p:spPr>
          <a:xfrm>
            <a:off x="5346700" y="3779837"/>
            <a:ext cx="468000" cy="468000"/>
          </a:xfrm>
          <a:prstGeom prst="rect">
            <a:avLst/>
          </a:prstGeom>
          <a:solidFill>
            <a:srgbClr val="8D87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8" name="Connettore 1 47"/>
          <p:cNvCxnSpPr/>
          <p:nvPr/>
        </p:nvCxnSpPr>
        <p:spPr>
          <a:xfrm>
            <a:off x="5346700" y="3779111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asellaDiTesto 48"/>
          <p:cNvSpPr txBox="1"/>
          <p:nvPr/>
        </p:nvSpPr>
        <p:spPr>
          <a:xfrm>
            <a:off x="5810968" y="3768310"/>
            <a:ext cx="946676" cy="355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Global Service Provider</a:t>
            </a:r>
          </a:p>
        </p:txBody>
      </p:sp>
      <p:sp>
        <p:nvSpPr>
          <p:cNvPr id="50" name="Rettangolo 49"/>
          <p:cNvSpPr/>
          <p:nvPr/>
        </p:nvSpPr>
        <p:spPr>
          <a:xfrm>
            <a:off x="5346700" y="4246585"/>
            <a:ext cx="468000" cy="468000"/>
          </a:xfrm>
          <a:prstGeom prst="rect">
            <a:avLst/>
          </a:prstGeom>
          <a:solidFill>
            <a:srgbClr val="5956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51" name="Connettore 1 50"/>
          <p:cNvCxnSpPr/>
          <p:nvPr/>
        </p:nvCxnSpPr>
        <p:spPr>
          <a:xfrm>
            <a:off x="5346700" y="4245859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CasellaDiTesto 51"/>
          <p:cNvSpPr txBox="1"/>
          <p:nvPr/>
        </p:nvSpPr>
        <p:spPr>
          <a:xfrm>
            <a:off x="5814701" y="4235058"/>
            <a:ext cx="891508" cy="22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Lloyd’s Broker</a:t>
            </a:r>
            <a:endParaRPr lang="it-IT" sz="1000" b="1" dirty="0">
              <a:solidFill>
                <a:srgbClr val="78736D"/>
              </a:solidFill>
              <a:latin typeface="Titillium Semibold Upright" charset="0"/>
              <a:ea typeface="Titillium Semibold Upright" charset="0"/>
              <a:cs typeface="Titillium Semibold Upright" charset="0"/>
            </a:endParaRPr>
          </a:p>
        </p:txBody>
      </p:sp>
      <p:sp>
        <p:nvSpPr>
          <p:cNvPr id="53" name="CasellaDiTesto 52"/>
          <p:cNvSpPr txBox="1"/>
          <p:nvPr/>
        </p:nvSpPr>
        <p:spPr>
          <a:xfrm>
            <a:off x="6663094" y="3760072"/>
            <a:ext cx="32807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Presenti in quasi 150 Paesi attraverso il Network Internazionale, per gestire e coordinare programmi internazionali in tutto il mondo.</a:t>
            </a:r>
          </a:p>
        </p:txBody>
      </p:sp>
      <p:sp>
        <p:nvSpPr>
          <p:cNvPr id="54" name="CasellaDiTesto 53"/>
          <p:cNvSpPr txBox="1"/>
          <p:nvPr/>
        </p:nvSpPr>
        <p:spPr>
          <a:xfrm>
            <a:off x="6646825" y="4224451"/>
            <a:ext cx="32807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Accesso diretto ai mercati </a:t>
            </a:r>
            <a:r>
              <a:rPr lang="it-IT" sz="900" dirty="0" err="1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Lloyds</a:t>
            </a:r>
            <a:r>
              <a:rPr lang="it-IT" sz="900" dirty="0">
                <a:solidFill>
                  <a:srgbClr val="383837"/>
                </a:solidFill>
                <a:latin typeface="Titillium" charset="0"/>
                <a:ea typeface="Titillium" charset="0"/>
                <a:cs typeface="Titillium" charset="0"/>
              </a:rPr>
              <a:t> ed ai mercati assicurativi e riassicurativi internazionali tramite la controllata MAG Ltd per identificare le migliori soluzioni in termini di struttura e costi.</a:t>
            </a:r>
          </a:p>
        </p:txBody>
      </p:sp>
    </p:spTree>
    <p:extLst>
      <p:ext uri="{BB962C8B-B14F-4D97-AF65-F5344CB8AC3E}">
        <p14:creationId xmlns:p14="http://schemas.microsoft.com/office/powerpoint/2010/main" val="1758045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ttangolo 55"/>
          <p:cNvSpPr/>
          <p:nvPr/>
        </p:nvSpPr>
        <p:spPr>
          <a:xfrm>
            <a:off x="8491787" y="6981688"/>
            <a:ext cx="165461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5</a:t>
            </a:r>
          </a:p>
        </p:txBody>
      </p:sp>
      <p:sp>
        <p:nvSpPr>
          <p:cNvPr id="3" name="Rettangolo 2"/>
          <p:cNvSpPr/>
          <p:nvPr/>
        </p:nvSpPr>
        <p:spPr>
          <a:xfrm>
            <a:off x="520700" y="3059838"/>
            <a:ext cx="1440000" cy="1440000"/>
          </a:xfrm>
          <a:prstGeom prst="rect">
            <a:avLst/>
          </a:prstGeom>
          <a:solidFill>
            <a:srgbClr val="3F6C80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530641" y="3113838"/>
            <a:ext cx="16016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Profilo del Gruppo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61425793-3EAB-4A10-AE40-2D36F66317D4}"/>
              </a:ext>
            </a:extLst>
          </p:cNvPr>
          <p:cNvSpPr/>
          <p:nvPr/>
        </p:nvSpPr>
        <p:spPr>
          <a:xfrm>
            <a:off x="8391525" y="3113838"/>
            <a:ext cx="352425" cy="2008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3EF6774A-DC6F-48D0-9B3A-EFC8C9D2E0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179" t="27852" r="5101" b="17575"/>
          <a:stretch/>
        </p:blipFill>
        <p:spPr>
          <a:xfrm>
            <a:off x="2418064" y="1570131"/>
            <a:ext cx="7575942" cy="4521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73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ttangolo 55"/>
          <p:cNvSpPr/>
          <p:nvPr/>
        </p:nvSpPr>
        <p:spPr>
          <a:xfrm>
            <a:off x="8491787" y="6981688"/>
            <a:ext cx="165461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6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520700" y="3059838"/>
            <a:ext cx="1440000" cy="1440000"/>
          </a:xfrm>
          <a:prstGeom prst="rect">
            <a:avLst/>
          </a:prstGeom>
          <a:solidFill>
            <a:srgbClr val="305B7C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530641" y="3113838"/>
            <a:ext cx="160168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MAG</a:t>
            </a:r>
          </a:p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All’estero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644A9606-1AB1-41A8-9BBC-0FE80BC678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744" t="26056" r="11911" b="19264"/>
          <a:stretch/>
        </p:blipFill>
        <p:spPr>
          <a:xfrm>
            <a:off x="3017519" y="955041"/>
            <a:ext cx="5943601" cy="5592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873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275" r="718" b="-1"/>
          <a:stretch/>
        </p:blipFill>
        <p:spPr>
          <a:xfrm>
            <a:off x="321" y="1016752"/>
            <a:ext cx="3737878" cy="5531721"/>
          </a:xfrm>
          <a:prstGeom prst="rect">
            <a:avLst/>
          </a:prstGeom>
        </p:spPr>
      </p:pic>
      <p:sp>
        <p:nvSpPr>
          <p:cNvPr id="56" name="Rettangolo 55"/>
          <p:cNvSpPr/>
          <p:nvPr/>
        </p:nvSpPr>
        <p:spPr>
          <a:xfrm>
            <a:off x="8491787" y="6981688"/>
            <a:ext cx="165461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7</a:t>
            </a:r>
          </a:p>
        </p:txBody>
      </p:sp>
      <p:sp>
        <p:nvSpPr>
          <p:cNvPr id="8" name="Rettangolo 7"/>
          <p:cNvSpPr/>
          <p:nvPr/>
        </p:nvSpPr>
        <p:spPr>
          <a:xfrm>
            <a:off x="3018198" y="1957854"/>
            <a:ext cx="1440000" cy="1440000"/>
          </a:xfrm>
          <a:prstGeom prst="rect">
            <a:avLst/>
          </a:prstGeom>
          <a:solidFill>
            <a:srgbClr val="585652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3033942" y="2021917"/>
            <a:ext cx="1601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La nostra struttura operativa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5256399" y="2057018"/>
            <a:ext cx="3670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bg2">
                    <a:lumMod val="25000"/>
                  </a:schemeClr>
                </a:solidFill>
                <a:latin typeface="GFT Mag" charset="0"/>
                <a:ea typeface="GFT Mag" charset="0"/>
                <a:cs typeface="GFT Mag" charset="0"/>
              </a:rPr>
              <a:t>MAG fornisce i propri servizi e attività consulenziali attraverso tre Divisioni principali, ciascuna con le proprie aree di specializzazione.</a:t>
            </a:r>
          </a:p>
        </p:txBody>
      </p:sp>
      <p:sp>
        <p:nvSpPr>
          <p:cNvPr id="28" name="Rettangolo 27"/>
          <p:cNvSpPr/>
          <p:nvPr/>
        </p:nvSpPr>
        <p:spPr>
          <a:xfrm>
            <a:off x="5347767" y="4188249"/>
            <a:ext cx="468000" cy="468000"/>
          </a:xfrm>
          <a:prstGeom prst="rect">
            <a:avLst/>
          </a:prstGeom>
          <a:solidFill>
            <a:srgbClr val="516A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Rettangolo 28"/>
          <p:cNvSpPr/>
          <p:nvPr/>
        </p:nvSpPr>
        <p:spPr>
          <a:xfrm>
            <a:off x="5347767" y="5138277"/>
            <a:ext cx="468000" cy="468000"/>
          </a:xfrm>
          <a:prstGeom prst="rect">
            <a:avLst/>
          </a:prstGeom>
          <a:solidFill>
            <a:srgbClr val="7594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CasellaDiTesto 29"/>
          <p:cNvSpPr txBox="1"/>
          <p:nvPr/>
        </p:nvSpPr>
        <p:spPr>
          <a:xfrm>
            <a:off x="5806899" y="4190258"/>
            <a:ext cx="1096821" cy="221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1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INDIVIDUALS</a:t>
            </a:r>
          </a:p>
        </p:txBody>
      </p:sp>
      <p:cxnSp>
        <p:nvCxnSpPr>
          <p:cNvPr id="31" name="Connettore 1 30"/>
          <p:cNvCxnSpPr/>
          <p:nvPr/>
        </p:nvCxnSpPr>
        <p:spPr>
          <a:xfrm>
            <a:off x="5346901" y="4188408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asellaDiTesto 31"/>
          <p:cNvSpPr txBox="1"/>
          <p:nvPr/>
        </p:nvSpPr>
        <p:spPr>
          <a:xfrm>
            <a:off x="5815767" y="5152091"/>
            <a:ext cx="1087953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1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CORPORATE</a:t>
            </a:r>
          </a:p>
        </p:txBody>
      </p:sp>
      <p:cxnSp>
        <p:nvCxnSpPr>
          <p:cNvPr id="33" name="Connettore 1 32"/>
          <p:cNvCxnSpPr/>
          <p:nvPr/>
        </p:nvCxnSpPr>
        <p:spPr>
          <a:xfrm>
            <a:off x="5347767" y="5137551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ttangolo 33"/>
          <p:cNvSpPr/>
          <p:nvPr/>
        </p:nvSpPr>
        <p:spPr>
          <a:xfrm>
            <a:off x="5347767" y="6080473"/>
            <a:ext cx="468000" cy="468000"/>
          </a:xfrm>
          <a:prstGeom prst="rect">
            <a:avLst/>
          </a:prstGeom>
          <a:solidFill>
            <a:srgbClr val="A2A0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5" name="Connettore 1 34"/>
          <p:cNvCxnSpPr/>
          <p:nvPr/>
        </p:nvCxnSpPr>
        <p:spPr>
          <a:xfrm>
            <a:off x="5347767" y="6079747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asellaDiTesto 35"/>
          <p:cNvSpPr txBox="1"/>
          <p:nvPr/>
        </p:nvSpPr>
        <p:spPr>
          <a:xfrm>
            <a:off x="5806900" y="6083047"/>
            <a:ext cx="946676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1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SPECIAL RISKS</a:t>
            </a:r>
          </a:p>
        </p:txBody>
      </p:sp>
      <p:sp>
        <p:nvSpPr>
          <p:cNvPr id="37" name="CasellaDiTesto 36"/>
          <p:cNvSpPr txBox="1"/>
          <p:nvPr/>
        </p:nvSpPr>
        <p:spPr>
          <a:xfrm>
            <a:off x="6840252" y="4162621"/>
            <a:ext cx="2750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2">
                    <a:lumMod val="25000"/>
                  </a:schemeClr>
                </a:solidFill>
                <a:latin typeface="Titillium Light Upright" charset="0"/>
                <a:ea typeface="Titillium Light Upright" charset="0"/>
                <a:cs typeface="Titillium Light Upright" charset="0"/>
              </a:rPr>
              <a:t>Servizi dedicati a soddisfare specifiche esigenze</a:t>
            </a:r>
          </a:p>
          <a:p>
            <a:r>
              <a:rPr lang="it-IT" sz="1000" dirty="0">
                <a:solidFill>
                  <a:schemeClr val="bg2">
                    <a:lumMod val="25000"/>
                  </a:schemeClr>
                </a:solidFill>
                <a:latin typeface="Titillium Light Upright" charset="0"/>
                <a:ea typeface="Titillium Light Upright" charset="0"/>
                <a:cs typeface="Titillium Light Upright" charset="0"/>
              </a:rPr>
              <a:t>dei singoli individui e delle associazioni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6840252" y="5139499"/>
            <a:ext cx="2750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2">
                    <a:lumMod val="25000"/>
                  </a:schemeClr>
                </a:solidFill>
                <a:latin typeface="Titillium Light Upright" charset="0"/>
                <a:ea typeface="Titillium Light Upright" charset="0"/>
                <a:cs typeface="Titillium Light Upright" charset="0"/>
              </a:rPr>
              <a:t>Consulenza qualificata per:</a:t>
            </a:r>
          </a:p>
          <a:p>
            <a:pPr marL="171450" indent="-171450">
              <a:buFont typeface="Arial" charset="0"/>
              <a:buChar char="•"/>
            </a:pPr>
            <a:r>
              <a:rPr lang="it-IT" sz="1000" dirty="0">
                <a:solidFill>
                  <a:schemeClr val="bg2">
                    <a:lumMod val="25000"/>
                  </a:schemeClr>
                </a:solidFill>
                <a:latin typeface="Titillium Light Upright" charset="0"/>
                <a:ea typeface="Titillium Light Upright" charset="0"/>
                <a:cs typeface="Titillium Light Upright" charset="0"/>
              </a:rPr>
              <a:t>Gruppi Internazionali;</a:t>
            </a:r>
          </a:p>
          <a:p>
            <a:pPr marL="171450" indent="-171450">
              <a:buFont typeface="Arial" charset="0"/>
              <a:buChar char="•"/>
            </a:pPr>
            <a:r>
              <a:rPr lang="it-IT" sz="1000" dirty="0">
                <a:solidFill>
                  <a:schemeClr val="bg2">
                    <a:lumMod val="25000"/>
                  </a:schemeClr>
                </a:solidFill>
                <a:latin typeface="Titillium Light Upright" charset="0"/>
                <a:ea typeface="Titillium Light Upright" charset="0"/>
                <a:cs typeface="Titillium Light Upright" charset="0"/>
              </a:rPr>
              <a:t>Medie e Piccole Aziende;</a:t>
            </a:r>
          </a:p>
          <a:p>
            <a:pPr marL="171450" indent="-171450">
              <a:buFont typeface="Arial" charset="0"/>
              <a:buChar char="•"/>
            </a:pPr>
            <a:r>
              <a:rPr lang="it-IT" sz="1000" dirty="0">
                <a:solidFill>
                  <a:schemeClr val="bg2">
                    <a:lumMod val="25000"/>
                  </a:schemeClr>
                </a:solidFill>
                <a:latin typeface="Titillium Light Upright" charset="0"/>
                <a:ea typeface="Titillium Light Upright" charset="0"/>
                <a:cs typeface="Titillium Light Upright" charset="0"/>
              </a:rPr>
              <a:t>Enti Pubblici Locali</a:t>
            </a:r>
          </a:p>
        </p:txBody>
      </p:sp>
      <p:sp>
        <p:nvSpPr>
          <p:cNvPr id="39" name="CasellaDiTesto 38"/>
          <p:cNvSpPr txBox="1"/>
          <p:nvPr/>
        </p:nvSpPr>
        <p:spPr>
          <a:xfrm>
            <a:off x="6840252" y="6059378"/>
            <a:ext cx="27507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2">
                    <a:lumMod val="25000"/>
                  </a:schemeClr>
                </a:solidFill>
                <a:latin typeface="Titillium Light Upright" charset="0"/>
                <a:ea typeface="Titillium Light Upright" charset="0"/>
                <a:cs typeface="Titillium Light Upright" charset="0"/>
              </a:rPr>
              <a:t>Servizi specialistici</a:t>
            </a:r>
          </a:p>
        </p:txBody>
      </p:sp>
    </p:spTree>
    <p:extLst>
      <p:ext uri="{BB962C8B-B14F-4D97-AF65-F5344CB8AC3E}">
        <p14:creationId xmlns:p14="http://schemas.microsoft.com/office/powerpoint/2010/main" val="1896724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magine 29"/>
          <p:cNvPicPr>
            <a:picLocks noChangeAspect="1"/>
          </p:cNvPicPr>
          <p:nvPr/>
        </p:nvPicPr>
        <p:blipFill rotWithShape="1"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275" r="718" b="-1"/>
          <a:stretch/>
        </p:blipFill>
        <p:spPr>
          <a:xfrm>
            <a:off x="321" y="1016752"/>
            <a:ext cx="3737878" cy="5531721"/>
          </a:xfrm>
          <a:prstGeom prst="rect">
            <a:avLst/>
          </a:prstGeom>
        </p:spPr>
      </p:pic>
      <p:sp>
        <p:nvSpPr>
          <p:cNvPr id="56" name="Rettangolo 55"/>
          <p:cNvSpPr/>
          <p:nvPr/>
        </p:nvSpPr>
        <p:spPr>
          <a:xfrm>
            <a:off x="8491787" y="6981688"/>
            <a:ext cx="165461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8</a:t>
            </a:r>
          </a:p>
        </p:txBody>
      </p:sp>
      <p:sp>
        <p:nvSpPr>
          <p:cNvPr id="8" name="Rettangolo 7"/>
          <p:cNvSpPr/>
          <p:nvPr/>
        </p:nvSpPr>
        <p:spPr>
          <a:xfrm>
            <a:off x="3018198" y="1957854"/>
            <a:ext cx="1440000" cy="1440000"/>
          </a:xfrm>
          <a:prstGeom prst="rect">
            <a:avLst/>
          </a:prstGeom>
          <a:solidFill>
            <a:srgbClr val="585652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3033942" y="2021917"/>
            <a:ext cx="1601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La nostra struttura operativa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5346700" y="1943100"/>
            <a:ext cx="468000" cy="468000"/>
          </a:xfrm>
          <a:prstGeom prst="rect">
            <a:avLst/>
          </a:prstGeom>
          <a:solidFill>
            <a:srgbClr val="516A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18"/>
          <p:cNvSpPr/>
          <p:nvPr/>
        </p:nvSpPr>
        <p:spPr>
          <a:xfrm>
            <a:off x="5346700" y="2893128"/>
            <a:ext cx="468000" cy="468000"/>
          </a:xfrm>
          <a:prstGeom prst="rect">
            <a:avLst/>
          </a:prstGeom>
          <a:solidFill>
            <a:srgbClr val="7594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/>
          <p:cNvSpPr txBox="1"/>
          <p:nvPr/>
        </p:nvSpPr>
        <p:spPr>
          <a:xfrm>
            <a:off x="5805832" y="1945109"/>
            <a:ext cx="1086458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1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INDIVIDUALS</a:t>
            </a:r>
          </a:p>
        </p:txBody>
      </p:sp>
      <p:cxnSp>
        <p:nvCxnSpPr>
          <p:cNvPr id="21" name="Connettore 1 20"/>
          <p:cNvCxnSpPr/>
          <p:nvPr/>
        </p:nvCxnSpPr>
        <p:spPr>
          <a:xfrm>
            <a:off x="5345834" y="1943259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5814700" y="2906942"/>
            <a:ext cx="1114654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1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CORPORATE</a:t>
            </a:r>
          </a:p>
        </p:txBody>
      </p:sp>
      <p:cxnSp>
        <p:nvCxnSpPr>
          <p:cNvPr id="23" name="Connettore 1 22"/>
          <p:cNvCxnSpPr/>
          <p:nvPr/>
        </p:nvCxnSpPr>
        <p:spPr>
          <a:xfrm>
            <a:off x="5346700" y="2892402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ttangolo 23"/>
          <p:cNvSpPr/>
          <p:nvPr/>
        </p:nvSpPr>
        <p:spPr>
          <a:xfrm>
            <a:off x="5346700" y="4282836"/>
            <a:ext cx="468000" cy="468000"/>
          </a:xfrm>
          <a:prstGeom prst="rect">
            <a:avLst/>
          </a:prstGeom>
          <a:solidFill>
            <a:srgbClr val="A2A0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5" name="Connettore 1 24"/>
          <p:cNvCxnSpPr/>
          <p:nvPr/>
        </p:nvCxnSpPr>
        <p:spPr>
          <a:xfrm>
            <a:off x="5346700" y="4282110"/>
            <a:ext cx="1260000" cy="0"/>
          </a:xfrm>
          <a:prstGeom prst="line">
            <a:avLst/>
          </a:prstGeom>
          <a:ln>
            <a:solidFill>
              <a:srgbClr val="7873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5805833" y="4285410"/>
            <a:ext cx="946676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100" b="1" dirty="0">
                <a:solidFill>
                  <a:srgbClr val="78736D"/>
                </a:solidFill>
                <a:latin typeface="Titillium Semibold Upright" charset="0"/>
                <a:ea typeface="Titillium Semibold Upright" charset="0"/>
                <a:cs typeface="Titillium Semibold Upright" charset="0"/>
              </a:rPr>
              <a:t>SPECIAL RISKS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6874561" y="1918170"/>
            <a:ext cx="18358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AFFINITY</a:t>
            </a:r>
            <a:endParaRPr lang="it-IT" sz="1100" dirty="0">
              <a:solidFill>
                <a:schemeClr val="bg2">
                  <a:lumMod val="25000"/>
                </a:schemeClr>
              </a:solidFill>
              <a:latin typeface="Titillium" panose="02000500000000000000" pitchFamily="2" charset="0"/>
              <a:ea typeface="Titillium Light Upright" charset="0"/>
              <a:cs typeface="Titillium Light Upright" charset="0"/>
            </a:endParaRP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EMPLOYEE BENEFITS</a:t>
            </a:r>
            <a:endParaRPr lang="it-IT" sz="1100" dirty="0">
              <a:solidFill>
                <a:schemeClr val="bg2">
                  <a:lumMod val="25000"/>
                </a:schemeClr>
              </a:solidFill>
              <a:latin typeface="Titillium" panose="02000500000000000000" pitchFamily="2" charset="0"/>
              <a:ea typeface="Titillium Light Upright" charset="0"/>
              <a:cs typeface="Titillium Light Upright" charset="0"/>
            </a:endParaRP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PERSONAL LINE</a:t>
            </a:r>
            <a:endParaRPr lang="it-IT" sz="1100" dirty="0">
              <a:solidFill>
                <a:schemeClr val="bg2">
                  <a:lumMod val="25000"/>
                </a:schemeClr>
              </a:solidFill>
              <a:latin typeface="Titillium" panose="02000500000000000000" pitchFamily="2" charset="0"/>
              <a:ea typeface="Titillium Light Upright" charset="0"/>
              <a:cs typeface="Titillium Light Upright" charset="0"/>
            </a:endParaRPr>
          </a:p>
        </p:txBody>
      </p:sp>
      <p:sp>
        <p:nvSpPr>
          <p:cNvPr id="28" name="CasellaDiTesto 27"/>
          <p:cNvSpPr txBox="1"/>
          <p:nvPr/>
        </p:nvSpPr>
        <p:spPr>
          <a:xfrm>
            <a:off x="6865275" y="2867365"/>
            <a:ext cx="277834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AVIAZIONE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ENTI PUBBLICI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CORPORATE &amp; MIDDLE MARKET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RISK MANAGEMENT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WELFARE</a:t>
            </a:r>
            <a:endParaRPr lang="it-IT" sz="1100" dirty="0">
              <a:solidFill>
                <a:schemeClr val="bg2">
                  <a:lumMod val="25000"/>
                </a:schemeClr>
              </a:solidFill>
              <a:latin typeface="Titillium" panose="02000500000000000000" pitchFamily="2" charset="0"/>
              <a:ea typeface="Titillium Light Upright" charset="0"/>
              <a:cs typeface="Titillium Light Upright" charset="0"/>
            </a:endParaRPr>
          </a:p>
        </p:txBody>
      </p:sp>
      <p:sp>
        <p:nvSpPr>
          <p:cNvPr id="29" name="CasellaDiTesto 28"/>
          <p:cNvSpPr txBox="1"/>
          <p:nvPr/>
        </p:nvSpPr>
        <p:spPr>
          <a:xfrm>
            <a:off x="6874561" y="4253439"/>
            <a:ext cx="2316573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CONSTRUCTION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CREDITI E CAUZIONI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FINE ARTS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SPORT &amp; ENTERTAINMENT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TRASPORTI</a:t>
            </a: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TRASPORTO VALORI</a:t>
            </a:r>
            <a:endParaRPr lang="it-IT" sz="1100" dirty="0">
              <a:solidFill>
                <a:schemeClr val="bg2">
                  <a:lumMod val="25000"/>
                </a:schemeClr>
              </a:solidFill>
              <a:latin typeface="Titillium" panose="02000500000000000000" pitchFamily="2" charset="0"/>
              <a:ea typeface="Titillium Light Upright" charset="0"/>
              <a:cs typeface="Titillium Light Upright" charset="0"/>
            </a:endParaRPr>
          </a:p>
          <a:p>
            <a:r>
              <a:rPr lang="it-IT" sz="1100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Light Upright" charset="0"/>
                <a:cs typeface="Titillium Light Upright" charset="0"/>
              </a:rPr>
              <a:t>• </a:t>
            </a:r>
            <a:r>
              <a:rPr lang="it-IT" sz="1100" b="1" dirty="0">
                <a:solidFill>
                  <a:schemeClr val="bg2">
                    <a:lumMod val="25000"/>
                  </a:schemeClr>
                </a:solidFill>
                <a:latin typeface="Titillium" panose="02000500000000000000" pitchFamily="2" charset="0"/>
                <a:ea typeface="Titillium Semibold Upright" charset="0"/>
                <a:cs typeface="Titillium Semibold Upright" charset="0"/>
              </a:rPr>
              <a:t>YACHT</a:t>
            </a:r>
            <a:endParaRPr lang="it-IT" sz="1100" dirty="0">
              <a:solidFill>
                <a:schemeClr val="bg2">
                  <a:lumMod val="25000"/>
                </a:schemeClr>
              </a:solidFill>
              <a:latin typeface="Titillium" panose="02000500000000000000" pitchFamily="2" charset="0"/>
              <a:ea typeface="Titillium Light Upright" charset="0"/>
              <a:cs typeface="Titillium Light Upr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7619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ttangolo con angoli arrotondati 56">
            <a:extLst>
              <a:ext uri="{FF2B5EF4-FFF2-40B4-BE49-F238E27FC236}">
                <a16:creationId xmlns:a16="http://schemas.microsoft.com/office/drawing/2014/main" id="{6D4C64CE-8EB7-4848-B1EC-AE51EA579FDA}"/>
              </a:ext>
            </a:extLst>
          </p:cNvPr>
          <p:cNvSpPr/>
          <p:nvPr/>
        </p:nvSpPr>
        <p:spPr>
          <a:xfrm>
            <a:off x="2334405" y="519387"/>
            <a:ext cx="8245105" cy="6618472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0" name="Immagine 29">
            <a:extLst>
              <a:ext uri="{FF2B5EF4-FFF2-40B4-BE49-F238E27FC236}">
                <a16:creationId xmlns:a16="http://schemas.microsoft.com/office/drawing/2014/main" id="{3AB54E81-F0FA-4C65-A765-7327BF7792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216"/>
          <a:stretch/>
        </p:blipFill>
        <p:spPr>
          <a:xfrm>
            <a:off x="5335494" y="962405"/>
            <a:ext cx="1132598" cy="526596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73090DB9-5F26-4934-962E-349EABF26AC4}"/>
              </a:ext>
            </a:extLst>
          </p:cNvPr>
          <p:cNvSpPr/>
          <p:nvPr/>
        </p:nvSpPr>
        <p:spPr>
          <a:xfrm>
            <a:off x="7972423" y="7137859"/>
            <a:ext cx="216004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9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7BEE3920-2BC5-46BE-B129-6DCBCB26308F}"/>
              </a:ext>
            </a:extLst>
          </p:cNvPr>
          <p:cNvSpPr/>
          <p:nvPr/>
        </p:nvSpPr>
        <p:spPr>
          <a:xfrm>
            <a:off x="1878061" y="3121228"/>
            <a:ext cx="186631" cy="144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 descr="Immagine che contiene testo, calcolatrice, elettronico&#10;&#10;Descrizione generata automaticamente">
            <a:extLst>
              <a:ext uri="{FF2B5EF4-FFF2-40B4-BE49-F238E27FC236}">
                <a16:creationId xmlns:a16="http://schemas.microsoft.com/office/drawing/2014/main" id="{A7FE908B-1959-4262-864A-CE00F8274B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90" t="28265" r="9618" b="15714"/>
          <a:stretch/>
        </p:blipFill>
        <p:spPr>
          <a:xfrm>
            <a:off x="2687164" y="3447549"/>
            <a:ext cx="6396969" cy="3288020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1D1D5D55-164D-47D9-80BE-9835EC595503}"/>
              </a:ext>
            </a:extLst>
          </p:cNvPr>
          <p:cNvSpPr/>
          <p:nvPr/>
        </p:nvSpPr>
        <p:spPr>
          <a:xfrm>
            <a:off x="1603231" y="3314273"/>
            <a:ext cx="186631" cy="144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26DDFEBD-437D-4292-9B3B-E6D1BF893338}"/>
              </a:ext>
            </a:extLst>
          </p:cNvPr>
          <p:cNvSpPr/>
          <p:nvPr/>
        </p:nvSpPr>
        <p:spPr>
          <a:xfrm>
            <a:off x="2059575" y="3219309"/>
            <a:ext cx="186631" cy="144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2" name="Immagine 31">
            <a:extLst>
              <a:ext uri="{FF2B5EF4-FFF2-40B4-BE49-F238E27FC236}">
                <a16:creationId xmlns:a16="http://schemas.microsoft.com/office/drawing/2014/main" id="{2CF2D7CA-9BD6-47F4-9C4E-8CCC8EF137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203" y="969146"/>
            <a:ext cx="1178426" cy="526596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0E03B871-9B5A-4358-86A9-99A09C00D54A}"/>
              </a:ext>
            </a:extLst>
          </p:cNvPr>
          <p:cNvSpPr/>
          <p:nvPr/>
        </p:nvSpPr>
        <p:spPr>
          <a:xfrm>
            <a:off x="863567" y="3110973"/>
            <a:ext cx="1440000" cy="1440000"/>
          </a:xfrm>
          <a:prstGeom prst="rect">
            <a:avLst/>
          </a:prstGeom>
          <a:solidFill>
            <a:srgbClr val="585652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Reference List</a:t>
            </a:r>
            <a:endParaRPr lang="it-IT" dirty="0"/>
          </a:p>
        </p:txBody>
      </p:sp>
      <p:pic>
        <p:nvPicPr>
          <p:cNvPr id="36" name="Immagine 35">
            <a:extLst>
              <a:ext uri="{FF2B5EF4-FFF2-40B4-BE49-F238E27FC236}">
                <a16:creationId xmlns:a16="http://schemas.microsoft.com/office/drawing/2014/main" id="{BBA8EADE-7F3B-40DF-AF70-E0CA9469DA5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991" t="25647" r="35616" b="37010"/>
          <a:stretch/>
        </p:blipFill>
        <p:spPr>
          <a:xfrm>
            <a:off x="2739764" y="1577057"/>
            <a:ext cx="1162732" cy="516626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</p:spPr>
      </p:pic>
      <p:pic>
        <p:nvPicPr>
          <p:cNvPr id="38" name="Immagine 37" descr="Immagine che contiene testo, clipart&#10;&#10;Descrizione generata automaticamente">
            <a:extLst>
              <a:ext uri="{FF2B5EF4-FFF2-40B4-BE49-F238E27FC236}">
                <a16:creationId xmlns:a16="http://schemas.microsoft.com/office/drawing/2014/main" id="{F244F622-00AD-4111-AABD-74BE778BF6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8983" y="1585117"/>
            <a:ext cx="1162732" cy="503915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</p:spPr>
      </p:pic>
      <p:pic>
        <p:nvPicPr>
          <p:cNvPr id="44" name="Immagine 43">
            <a:extLst>
              <a:ext uri="{FF2B5EF4-FFF2-40B4-BE49-F238E27FC236}">
                <a16:creationId xmlns:a16="http://schemas.microsoft.com/office/drawing/2014/main" id="{D24C3213-33B5-4FF9-AD0A-55A6D32A593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265" t="18074" r="10154" b="18056"/>
          <a:stretch/>
        </p:blipFill>
        <p:spPr>
          <a:xfrm>
            <a:off x="5316282" y="2198481"/>
            <a:ext cx="1144183" cy="534676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</p:spPr>
      </p:pic>
      <p:pic>
        <p:nvPicPr>
          <p:cNvPr id="42" name="Immagine 41">
            <a:extLst>
              <a:ext uri="{FF2B5EF4-FFF2-40B4-BE49-F238E27FC236}">
                <a16:creationId xmlns:a16="http://schemas.microsoft.com/office/drawing/2014/main" id="{62B42F38-6C84-42AC-92D7-27C0B58EF0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49353" y="962405"/>
            <a:ext cx="1151514" cy="506911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</p:spPr>
      </p:pic>
      <p:pic>
        <p:nvPicPr>
          <p:cNvPr id="46" name="Immagine 45">
            <a:extLst>
              <a:ext uri="{FF2B5EF4-FFF2-40B4-BE49-F238E27FC236}">
                <a16:creationId xmlns:a16="http://schemas.microsoft.com/office/drawing/2014/main" id="{0D8FDF24-6BE5-4389-AF40-97A1CB5B64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24672" y="2196935"/>
            <a:ext cx="1186099" cy="545092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8" name="Immagine 47">
            <a:extLst>
              <a:ext uri="{FF2B5EF4-FFF2-40B4-BE49-F238E27FC236}">
                <a16:creationId xmlns:a16="http://schemas.microsoft.com/office/drawing/2014/main" id="{E3612536-CFE7-4BED-B97B-7C5FDB593C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76427" y="2192026"/>
            <a:ext cx="1123009" cy="530854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0" name="Immagine 49">
            <a:extLst>
              <a:ext uri="{FF2B5EF4-FFF2-40B4-BE49-F238E27FC236}">
                <a16:creationId xmlns:a16="http://schemas.microsoft.com/office/drawing/2014/main" id="{DD55F713-B7E5-4F23-99F7-1D625B07384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44427" y="966642"/>
            <a:ext cx="1148318" cy="511871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</p:spPr>
      </p:pic>
      <p:pic>
        <p:nvPicPr>
          <p:cNvPr id="61" name="Immagine 60">
            <a:extLst>
              <a:ext uri="{FF2B5EF4-FFF2-40B4-BE49-F238E27FC236}">
                <a16:creationId xmlns:a16="http://schemas.microsoft.com/office/drawing/2014/main" id="{C46DC36B-28BB-4D98-9C06-56B3326469F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24672" y="1593100"/>
            <a:ext cx="1155686" cy="495933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</p:spPr>
      </p:pic>
      <p:pic>
        <p:nvPicPr>
          <p:cNvPr id="65" name="Immagine 64">
            <a:extLst>
              <a:ext uri="{FF2B5EF4-FFF2-40B4-BE49-F238E27FC236}">
                <a16:creationId xmlns:a16="http://schemas.microsoft.com/office/drawing/2014/main" id="{7F743E1E-9B80-49C6-AF38-712099E8D07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17471" y="949190"/>
            <a:ext cx="1170088" cy="533337"/>
          </a:xfrm>
          <a:prstGeom prst="roundRect">
            <a:avLst>
              <a:gd name="adj" fmla="val 16667"/>
            </a:avLst>
          </a:prstGeom>
          <a:ln w="19050">
            <a:solidFill>
              <a:srgbClr val="A5B5DA"/>
            </a:solidFill>
          </a:ln>
          <a:effectLst/>
        </p:spPr>
      </p:pic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92FFF03A-CA54-4C39-B6BF-37F376F1E839}"/>
              </a:ext>
            </a:extLst>
          </p:cNvPr>
          <p:cNvSpPr/>
          <p:nvPr/>
        </p:nvSpPr>
        <p:spPr>
          <a:xfrm>
            <a:off x="6556293" y="1577057"/>
            <a:ext cx="1159336" cy="52659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69C4447A-C5A7-4DDF-93F7-F1CCE845CAA3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4000"/>
                    </a14:imgEffect>
                  </a14:imgLayer>
                </a14:imgProps>
              </a:ext>
            </a:extLst>
          </a:blip>
          <a:srcRect b="12719"/>
          <a:stretch/>
        </p:blipFill>
        <p:spPr>
          <a:xfrm>
            <a:off x="6761416" y="1604321"/>
            <a:ext cx="794138" cy="472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pic>
        <p:nvPicPr>
          <p:cNvPr id="12" name="Immagine 11" descr="Immagine che contiene testo&#10;&#10;Descrizione generata automaticamente">
            <a:extLst>
              <a:ext uri="{FF2B5EF4-FFF2-40B4-BE49-F238E27FC236}">
                <a16:creationId xmlns:a16="http://schemas.microsoft.com/office/drawing/2014/main" id="{AABD109B-7718-47CA-AB09-AF987E54FE48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785" t="20845" r="2073" b="16277"/>
          <a:stretch/>
        </p:blipFill>
        <p:spPr>
          <a:xfrm>
            <a:off x="9192508" y="1101214"/>
            <a:ext cx="930228" cy="272618"/>
          </a:xfrm>
          <a:prstGeom prst="rect">
            <a:avLst/>
          </a:prstGeom>
        </p:spPr>
      </p:pic>
      <p:sp>
        <p:nvSpPr>
          <p:cNvPr id="14" name="Rettangolo con angoli arrotondati 13">
            <a:extLst>
              <a:ext uri="{FF2B5EF4-FFF2-40B4-BE49-F238E27FC236}">
                <a16:creationId xmlns:a16="http://schemas.microsoft.com/office/drawing/2014/main" id="{D22F3855-35CC-4719-829B-44CC1CC98B02}"/>
              </a:ext>
            </a:extLst>
          </p:cNvPr>
          <p:cNvSpPr/>
          <p:nvPr/>
        </p:nvSpPr>
        <p:spPr>
          <a:xfrm>
            <a:off x="5305579" y="2848785"/>
            <a:ext cx="1175206" cy="543711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Rettangolo con angoli arrotondati 34">
            <a:extLst>
              <a:ext uri="{FF2B5EF4-FFF2-40B4-BE49-F238E27FC236}">
                <a16:creationId xmlns:a16="http://schemas.microsoft.com/office/drawing/2014/main" id="{CADA2BCA-4828-4659-B0DA-087439B526ED}"/>
              </a:ext>
            </a:extLst>
          </p:cNvPr>
          <p:cNvSpPr/>
          <p:nvPr/>
        </p:nvSpPr>
        <p:spPr>
          <a:xfrm>
            <a:off x="9101689" y="1567087"/>
            <a:ext cx="1119491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Rettangolo con angoli arrotondati 38">
            <a:extLst>
              <a:ext uri="{FF2B5EF4-FFF2-40B4-BE49-F238E27FC236}">
                <a16:creationId xmlns:a16="http://schemas.microsoft.com/office/drawing/2014/main" id="{729609E8-AD58-4DCB-9DD3-19DA3C74758E}"/>
              </a:ext>
            </a:extLst>
          </p:cNvPr>
          <p:cNvSpPr/>
          <p:nvPr/>
        </p:nvSpPr>
        <p:spPr>
          <a:xfrm>
            <a:off x="9104453" y="2211717"/>
            <a:ext cx="1124407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Rettangolo con angoli arrotondati 39">
            <a:extLst>
              <a:ext uri="{FF2B5EF4-FFF2-40B4-BE49-F238E27FC236}">
                <a16:creationId xmlns:a16="http://schemas.microsoft.com/office/drawing/2014/main" id="{1751F7E9-8A17-48EB-8157-73967C83EB23}"/>
              </a:ext>
            </a:extLst>
          </p:cNvPr>
          <p:cNvSpPr/>
          <p:nvPr/>
        </p:nvSpPr>
        <p:spPr>
          <a:xfrm>
            <a:off x="9088582" y="2836252"/>
            <a:ext cx="1132598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22DB5955-EFEC-41CD-8F9B-7124D7F9F1E9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940" t="21734" r="1358" b="22098"/>
          <a:stretch/>
        </p:blipFill>
        <p:spPr>
          <a:xfrm>
            <a:off x="9112135" y="1652822"/>
            <a:ext cx="1109045" cy="395745"/>
          </a:xfrm>
          <a:prstGeom prst="rect">
            <a:avLst/>
          </a:prstGeom>
        </p:spPr>
      </p:pic>
      <p:pic>
        <p:nvPicPr>
          <p:cNvPr id="18" name="Immagine 17">
            <a:extLst>
              <a:ext uri="{FF2B5EF4-FFF2-40B4-BE49-F238E27FC236}">
                <a16:creationId xmlns:a16="http://schemas.microsoft.com/office/drawing/2014/main" id="{88E24BA8-E9F1-4653-A18D-D3E963D14468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7007" t="28276" r="7201" b="25883"/>
          <a:stretch/>
        </p:blipFill>
        <p:spPr>
          <a:xfrm>
            <a:off x="7953756" y="2896206"/>
            <a:ext cx="928820" cy="496291"/>
          </a:xfrm>
          <a:prstGeom prst="rect">
            <a:avLst/>
          </a:prstGeom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F7856C22-3442-4235-96A5-1DD278C41011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14900" t="8558" r="14002" b="9606"/>
          <a:stretch/>
        </p:blipFill>
        <p:spPr>
          <a:xfrm>
            <a:off x="9126269" y="2859334"/>
            <a:ext cx="1035699" cy="476856"/>
          </a:xfrm>
          <a:prstGeom prst="rect">
            <a:avLst/>
          </a:prstGeom>
        </p:spPr>
      </p:pic>
      <p:sp>
        <p:nvSpPr>
          <p:cNvPr id="45" name="Rettangolo con angoli arrotondati 44">
            <a:extLst>
              <a:ext uri="{FF2B5EF4-FFF2-40B4-BE49-F238E27FC236}">
                <a16:creationId xmlns:a16="http://schemas.microsoft.com/office/drawing/2014/main" id="{47F34423-4A09-4924-8FAC-BBD696F8A88B}"/>
              </a:ext>
            </a:extLst>
          </p:cNvPr>
          <p:cNvSpPr/>
          <p:nvPr/>
        </p:nvSpPr>
        <p:spPr>
          <a:xfrm>
            <a:off x="6571085" y="2869559"/>
            <a:ext cx="1144544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7" name="Rettangolo con angoli arrotondati 46">
            <a:extLst>
              <a:ext uri="{FF2B5EF4-FFF2-40B4-BE49-F238E27FC236}">
                <a16:creationId xmlns:a16="http://schemas.microsoft.com/office/drawing/2014/main" id="{78200DAC-13E9-45EC-B497-26CDC337C054}"/>
              </a:ext>
            </a:extLst>
          </p:cNvPr>
          <p:cNvSpPr/>
          <p:nvPr/>
        </p:nvSpPr>
        <p:spPr>
          <a:xfrm>
            <a:off x="9096773" y="942552"/>
            <a:ext cx="1124407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1" name="Immagine 30" descr="Immagine che contiene testo&#10;&#10;Descrizione generata automaticamente">
            <a:extLst>
              <a:ext uri="{FF2B5EF4-FFF2-40B4-BE49-F238E27FC236}">
                <a16:creationId xmlns:a16="http://schemas.microsoft.com/office/drawing/2014/main" id="{5130B047-F9F4-4C4D-8871-9B6E77CECC2D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4255" t="23353" r="3989" b="32372"/>
          <a:stretch/>
        </p:blipFill>
        <p:spPr>
          <a:xfrm>
            <a:off x="5383592" y="2875620"/>
            <a:ext cx="994939" cy="472927"/>
          </a:xfrm>
          <a:prstGeom prst="rect">
            <a:avLst/>
          </a:prstGeom>
        </p:spPr>
      </p:pic>
      <p:pic>
        <p:nvPicPr>
          <p:cNvPr id="43" name="Immagine 42">
            <a:extLst>
              <a:ext uri="{FF2B5EF4-FFF2-40B4-BE49-F238E27FC236}">
                <a16:creationId xmlns:a16="http://schemas.microsoft.com/office/drawing/2014/main" id="{A5521D93-2F47-4A2D-9C3B-DDCCD6068C1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654355" y="2894583"/>
            <a:ext cx="980121" cy="493417"/>
          </a:xfrm>
          <a:prstGeom prst="rect">
            <a:avLst/>
          </a:prstGeom>
        </p:spPr>
      </p:pic>
      <p:pic>
        <p:nvPicPr>
          <p:cNvPr id="51" name="Immagine 50">
            <a:extLst>
              <a:ext uri="{FF2B5EF4-FFF2-40B4-BE49-F238E27FC236}">
                <a16:creationId xmlns:a16="http://schemas.microsoft.com/office/drawing/2014/main" id="{ED66EBD9-5209-4558-8B09-C620D130FCCA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b="10716"/>
          <a:stretch/>
        </p:blipFill>
        <p:spPr>
          <a:xfrm>
            <a:off x="2801222" y="2198481"/>
            <a:ext cx="1079930" cy="505225"/>
          </a:xfrm>
          <a:prstGeom prst="rect">
            <a:avLst/>
          </a:prstGeom>
          <a:effectLst/>
        </p:spPr>
      </p:pic>
      <p:sp>
        <p:nvSpPr>
          <p:cNvPr id="58" name="Rettangolo con angoli arrotondati 57">
            <a:extLst>
              <a:ext uri="{FF2B5EF4-FFF2-40B4-BE49-F238E27FC236}">
                <a16:creationId xmlns:a16="http://schemas.microsoft.com/office/drawing/2014/main" id="{69DF1BD4-564F-4788-AFF1-C8FCDB7AF9D4}"/>
              </a:ext>
            </a:extLst>
          </p:cNvPr>
          <p:cNvSpPr/>
          <p:nvPr/>
        </p:nvSpPr>
        <p:spPr>
          <a:xfrm>
            <a:off x="2713531" y="2206561"/>
            <a:ext cx="1222529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  <a:effectLst>
            <a:outerShdw blurRad="50800" dist="38100" dir="5400000" algn="ctr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9" name="Rettangolo con angoli arrotondati 58">
            <a:extLst>
              <a:ext uri="{FF2B5EF4-FFF2-40B4-BE49-F238E27FC236}">
                <a16:creationId xmlns:a16="http://schemas.microsoft.com/office/drawing/2014/main" id="{B83A0C1D-2D1F-4ACC-AC69-C43CFD6A60E6}"/>
              </a:ext>
            </a:extLst>
          </p:cNvPr>
          <p:cNvSpPr/>
          <p:nvPr/>
        </p:nvSpPr>
        <p:spPr>
          <a:xfrm>
            <a:off x="2703167" y="2835130"/>
            <a:ext cx="1209139" cy="539720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0" name="Rettangolo con angoli arrotondati 59">
            <a:extLst>
              <a:ext uri="{FF2B5EF4-FFF2-40B4-BE49-F238E27FC236}">
                <a16:creationId xmlns:a16="http://schemas.microsoft.com/office/drawing/2014/main" id="{9A9FD73D-AE6A-4EA8-BFDB-3B060B843917}"/>
              </a:ext>
            </a:extLst>
          </p:cNvPr>
          <p:cNvSpPr/>
          <p:nvPr/>
        </p:nvSpPr>
        <p:spPr>
          <a:xfrm>
            <a:off x="4043681" y="2830449"/>
            <a:ext cx="1157948" cy="549081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4" name="Immagine 53" descr="Immagine che contiene testo&#10;&#10;Descrizione generata automaticamente">
            <a:extLst>
              <a:ext uri="{FF2B5EF4-FFF2-40B4-BE49-F238E27FC236}">
                <a16:creationId xmlns:a16="http://schemas.microsoft.com/office/drawing/2014/main" id="{859335EA-6FB9-4B1E-8BFB-FDE334493737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227316" y="2861044"/>
            <a:ext cx="757942" cy="469716"/>
          </a:xfrm>
          <a:prstGeom prst="rect">
            <a:avLst/>
          </a:prstGeom>
        </p:spPr>
      </p:pic>
      <p:pic>
        <p:nvPicPr>
          <p:cNvPr id="62" name="Immagine 61">
            <a:extLst>
              <a:ext uri="{FF2B5EF4-FFF2-40B4-BE49-F238E27FC236}">
                <a16:creationId xmlns:a16="http://schemas.microsoft.com/office/drawing/2014/main" id="{17D9B192-1AF2-400B-A766-13D0083D6000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15000"/>
                    </a14:imgEffect>
                  </a14:imgLayer>
                </a14:imgProps>
              </a:ext>
            </a:extLst>
          </a:blip>
          <a:srcRect l="34369" t="24447" r="33424" b="25365"/>
          <a:stretch/>
        </p:blipFill>
        <p:spPr>
          <a:xfrm>
            <a:off x="3027366" y="2858618"/>
            <a:ext cx="549959" cy="481974"/>
          </a:xfrm>
          <a:prstGeom prst="rect">
            <a:avLst/>
          </a:prstGeom>
        </p:spPr>
      </p:pic>
      <p:sp>
        <p:nvSpPr>
          <p:cNvPr id="64" name="Rettangolo con angoli arrotondati 63">
            <a:extLst>
              <a:ext uri="{FF2B5EF4-FFF2-40B4-BE49-F238E27FC236}">
                <a16:creationId xmlns:a16="http://schemas.microsoft.com/office/drawing/2014/main" id="{6CBF8F0A-432F-488E-A6F5-966C7C0004B6}"/>
              </a:ext>
            </a:extLst>
          </p:cNvPr>
          <p:cNvSpPr/>
          <p:nvPr/>
        </p:nvSpPr>
        <p:spPr>
          <a:xfrm>
            <a:off x="4038897" y="2196935"/>
            <a:ext cx="1162732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6" name="Rettangolo con angoli arrotondati 65">
            <a:extLst>
              <a:ext uri="{FF2B5EF4-FFF2-40B4-BE49-F238E27FC236}">
                <a16:creationId xmlns:a16="http://schemas.microsoft.com/office/drawing/2014/main" id="{FAD6E9CE-55EA-45DF-B967-3176BAAECDC7}"/>
              </a:ext>
            </a:extLst>
          </p:cNvPr>
          <p:cNvSpPr/>
          <p:nvPr/>
        </p:nvSpPr>
        <p:spPr>
          <a:xfrm>
            <a:off x="5327867" y="1585117"/>
            <a:ext cx="1132598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7" name="Immagine 66">
            <a:extLst>
              <a:ext uri="{FF2B5EF4-FFF2-40B4-BE49-F238E27FC236}">
                <a16:creationId xmlns:a16="http://schemas.microsoft.com/office/drawing/2014/main" id="{106F6F5F-D032-4FE5-8A5C-1249E678E161}"/>
              </a:ext>
            </a:extLst>
          </p:cNvPr>
          <p:cNvPicPr>
            <a:picLocks noChangeAspect="1"/>
          </p:cNvPicPr>
          <p:nvPr/>
        </p:nvPicPr>
        <p:blipFill rotWithShape="1">
          <a:blip r:embed="rId26"/>
          <a:srcRect l="15208" t="32810" r="11611" b="35495"/>
          <a:stretch/>
        </p:blipFill>
        <p:spPr>
          <a:xfrm>
            <a:off x="9164403" y="2255688"/>
            <a:ext cx="1004506" cy="342603"/>
          </a:xfrm>
          <a:prstGeom prst="rect">
            <a:avLst/>
          </a:prstGeom>
        </p:spPr>
      </p:pic>
      <p:pic>
        <p:nvPicPr>
          <p:cNvPr id="69" name="Immagine 68" descr="Immagine che contiene testo, clipart&#10;&#10;Descrizione generata automaticamente">
            <a:extLst>
              <a:ext uri="{FF2B5EF4-FFF2-40B4-BE49-F238E27FC236}">
                <a16:creationId xmlns:a16="http://schemas.microsoft.com/office/drawing/2014/main" id="{7011FB83-5B8E-464C-A519-A146D49DFF13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097337" y="2315721"/>
            <a:ext cx="1073386" cy="279613"/>
          </a:xfrm>
          <a:prstGeom prst="rect">
            <a:avLst/>
          </a:prstGeom>
        </p:spPr>
      </p:pic>
      <p:pic>
        <p:nvPicPr>
          <p:cNvPr id="71" name="Immagine 70">
            <a:extLst>
              <a:ext uri="{FF2B5EF4-FFF2-40B4-BE49-F238E27FC236}">
                <a16:creationId xmlns:a16="http://schemas.microsoft.com/office/drawing/2014/main" id="{D287642E-C73C-4764-B4CF-4E00BAB9D79C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t="21925" b="20756"/>
          <a:stretch/>
        </p:blipFill>
        <p:spPr>
          <a:xfrm>
            <a:off x="5462669" y="1614369"/>
            <a:ext cx="828114" cy="474663"/>
          </a:xfrm>
          <a:prstGeom prst="rect">
            <a:avLst/>
          </a:prstGeom>
        </p:spPr>
      </p:pic>
      <p:sp>
        <p:nvSpPr>
          <p:cNvPr id="72" name="Rettangolo con angoli arrotondati 71">
            <a:extLst>
              <a:ext uri="{FF2B5EF4-FFF2-40B4-BE49-F238E27FC236}">
                <a16:creationId xmlns:a16="http://schemas.microsoft.com/office/drawing/2014/main" id="{A486966C-696D-45B4-9F30-D47D7FB477D6}"/>
              </a:ext>
            </a:extLst>
          </p:cNvPr>
          <p:cNvSpPr/>
          <p:nvPr/>
        </p:nvSpPr>
        <p:spPr>
          <a:xfrm>
            <a:off x="7854961" y="2877994"/>
            <a:ext cx="1132598" cy="526596"/>
          </a:xfrm>
          <a:prstGeom prst="roundRect">
            <a:avLst/>
          </a:prstGeom>
          <a:noFill/>
          <a:ln w="19050">
            <a:solidFill>
              <a:srgbClr val="A5B5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3" name="Gruppo 72">
            <a:extLst>
              <a:ext uri="{FF2B5EF4-FFF2-40B4-BE49-F238E27FC236}">
                <a16:creationId xmlns:a16="http://schemas.microsoft.com/office/drawing/2014/main" id="{56C76E84-F816-44ED-B6AE-40792331B434}"/>
              </a:ext>
            </a:extLst>
          </p:cNvPr>
          <p:cNvGrpSpPr/>
          <p:nvPr/>
        </p:nvGrpSpPr>
        <p:grpSpPr>
          <a:xfrm>
            <a:off x="9106732" y="3527299"/>
            <a:ext cx="1172926" cy="473075"/>
            <a:chOff x="3907992" y="4506207"/>
            <a:chExt cx="1368584" cy="473075"/>
          </a:xfrm>
        </p:grpSpPr>
        <p:pic>
          <p:nvPicPr>
            <p:cNvPr id="74" name="Picture 6">
              <a:extLst>
                <a:ext uri="{FF2B5EF4-FFF2-40B4-BE49-F238E27FC236}">
                  <a16:creationId xmlns:a16="http://schemas.microsoft.com/office/drawing/2014/main" id="{4D9F0996-F03F-454D-81E1-D6CF28B0A6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/>
            <a:srcRect/>
            <a:stretch>
              <a:fillRect/>
            </a:stretch>
          </p:blipFill>
          <p:spPr bwMode="auto">
            <a:xfrm>
              <a:off x="3934969" y="4551237"/>
              <a:ext cx="1341607" cy="3667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75" name="Rettangolo con angoli arrotondati 74">
              <a:extLst>
                <a:ext uri="{FF2B5EF4-FFF2-40B4-BE49-F238E27FC236}">
                  <a16:creationId xmlns:a16="http://schemas.microsoft.com/office/drawing/2014/main" id="{40DE68C4-0FCA-42B4-AC88-B0065D6A4C16}"/>
                </a:ext>
              </a:extLst>
            </p:cNvPr>
            <p:cNvSpPr/>
            <p:nvPr/>
          </p:nvSpPr>
          <p:spPr>
            <a:xfrm>
              <a:off x="3907992" y="4506207"/>
              <a:ext cx="1277013" cy="473075"/>
            </a:xfrm>
            <a:prstGeom prst="roundRect">
              <a:avLst/>
            </a:prstGeom>
            <a:noFill/>
            <a:ln w="19050">
              <a:solidFill>
                <a:srgbClr val="A5B5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76" name="Gruppo 75">
            <a:extLst>
              <a:ext uri="{FF2B5EF4-FFF2-40B4-BE49-F238E27FC236}">
                <a16:creationId xmlns:a16="http://schemas.microsoft.com/office/drawing/2014/main" id="{616A50FA-B6CC-4613-B338-B382E04D7B1E}"/>
              </a:ext>
            </a:extLst>
          </p:cNvPr>
          <p:cNvGrpSpPr/>
          <p:nvPr/>
        </p:nvGrpSpPr>
        <p:grpSpPr>
          <a:xfrm>
            <a:off x="9112136" y="4170437"/>
            <a:ext cx="1116344" cy="480221"/>
            <a:chOff x="5201072" y="4521588"/>
            <a:chExt cx="1277013" cy="480221"/>
          </a:xfrm>
        </p:grpSpPr>
        <p:pic>
          <p:nvPicPr>
            <p:cNvPr id="77" name="Immagine 32">
              <a:extLst>
                <a:ext uri="{FF2B5EF4-FFF2-40B4-BE49-F238E27FC236}">
                  <a16:creationId xmlns:a16="http://schemas.microsoft.com/office/drawing/2014/main" id="{73CDD720-62B9-468C-A11C-93E16817EC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1741" y="4521588"/>
              <a:ext cx="955675" cy="480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" name="Rettangolo con angoli arrotondati 77">
              <a:extLst>
                <a:ext uri="{FF2B5EF4-FFF2-40B4-BE49-F238E27FC236}">
                  <a16:creationId xmlns:a16="http://schemas.microsoft.com/office/drawing/2014/main" id="{F2FF47AE-0744-45B5-A8FF-118A52A6CAB7}"/>
                </a:ext>
              </a:extLst>
            </p:cNvPr>
            <p:cNvSpPr/>
            <p:nvPr/>
          </p:nvSpPr>
          <p:spPr>
            <a:xfrm>
              <a:off x="5201072" y="4525161"/>
              <a:ext cx="1277013" cy="473075"/>
            </a:xfrm>
            <a:prstGeom prst="roundRect">
              <a:avLst/>
            </a:prstGeom>
            <a:noFill/>
            <a:ln w="19050">
              <a:solidFill>
                <a:srgbClr val="A5B5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79" name="Gruppo 78">
            <a:extLst>
              <a:ext uri="{FF2B5EF4-FFF2-40B4-BE49-F238E27FC236}">
                <a16:creationId xmlns:a16="http://schemas.microsoft.com/office/drawing/2014/main" id="{0AC7EE6F-8FD4-4BC7-ADC0-875AEA0452E8}"/>
              </a:ext>
            </a:extLst>
          </p:cNvPr>
          <p:cNvGrpSpPr/>
          <p:nvPr/>
        </p:nvGrpSpPr>
        <p:grpSpPr>
          <a:xfrm>
            <a:off x="9112137" y="4859504"/>
            <a:ext cx="1116344" cy="473075"/>
            <a:chOff x="6530521" y="4525101"/>
            <a:chExt cx="1277013" cy="473075"/>
          </a:xfrm>
        </p:grpSpPr>
        <p:sp>
          <p:nvSpPr>
            <p:cNvPr id="80" name="Rettangolo con angoli arrotondati 79">
              <a:extLst>
                <a:ext uri="{FF2B5EF4-FFF2-40B4-BE49-F238E27FC236}">
                  <a16:creationId xmlns:a16="http://schemas.microsoft.com/office/drawing/2014/main" id="{CA9ED81C-951A-432C-A458-8390B1C13B74}"/>
                </a:ext>
              </a:extLst>
            </p:cNvPr>
            <p:cNvSpPr/>
            <p:nvPr/>
          </p:nvSpPr>
          <p:spPr>
            <a:xfrm>
              <a:off x="6530521" y="4525101"/>
              <a:ext cx="1277013" cy="473075"/>
            </a:xfrm>
            <a:prstGeom prst="roundRect">
              <a:avLst/>
            </a:prstGeom>
            <a:noFill/>
            <a:ln w="19050">
              <a:solidFill>
                <a:srgbClr val="A5B5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81" name="Immagine 80">
              <a:extLst>
                <a:ext uri="{FF2B5EF4-FFF2-40B4-BE49-F238E27FC236}">
                  <a16:creationId xmlns:a16="http://schemas.microsoft.com/office/drawing/2014/main" id="{73DF7FBC-CFA5-4604-93DC-62CB49409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6792293" y="4547987"/>
              <a:ext cx="753468" cy="427302"/>
            </a:xfrm>
            <a:prstGeom prst="rect">
              <a:avLst/>
            </a:prstGeom>
          </p:spPr>
        </p:pic>
      </p:grpSp>
      <p:grpSp>
        <p:nvGrpSpPr>
          <p:cNvPr id="82" name="Gruppo 81">
            <a:extLst>
              <a:ext uri="{FF2B5EF4-FFF2-40B4-BE49-F238E27FC236}">
                <a16:creationId xmlns:a16="http://schemas.microsoft.com/office/drawing/2014/main" id="{6A7CDBC1-D5F1-4DFC-AFAD-C7BE94E0B133}"/>
              </a:ext>
            </a:extLst>
          </p:cNvPr>
          <p:cNvGrpSpPr/>
          <p:nvPr/>
        </p:nvGrpSpPr>
        <p:grpSpPr>
          <a:xfrm>
            <a:off x="9101689" y="5490172"/>
            <a:ext cx="1126791" cy="473075"/>
            <a:chOff x="7893515" y="4511048"/>
            <a:chExt cx="1277013" cy="473075"/>
          </a:xfrm>
        </p:grpSpPr>
        <p:pic>
          <p:nvPicPr>
            <p:cNvPr id="83" name="Picture 2" descr="Risultati immagini per unico spa">
              <a:extLst>
                <a:ext uri="{FF2B5EF4-FFF2-40B4-BE49-F238E27FC236}">
                  <a16:creationId xmlns:a16="http://schemas.microsoft.com/office/drawing/2014/main" id="{C163EBD3-64DE-48FD-BB5C-66E0DFC5CF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9538" y="4531168"/>
              <a:ext cx="644966" cy="432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Rettangolo con angoli arrotondati 83">
              <a:extLst>
                <a:ext uri="{FF2B5EF4-FFF2-40B4-BE49-F238E27FC236}">
                  <a16:creationId xmlns:a16="http://schemas.microsoft.com/office/drawing/2014/main" id="{36474018-6410-44F9-A92D-269A02ACC571}"/>
                </a:ext>
              </a:extLst>
            </p:cNvPr>
            <p:cNvSpPr/>
            <p:nvPr/>
          </p:nvSpPr>
          <p:spPr>
            <a:xfrm>
              <a:off x="7893515" y="4511048"/>
              <a:ext cx="1277013" cy="473075"/>
            </a:xfrm>
            <a:prstGeom prst="roundRect">
              <a:avLst/>
            </a:prstGeom>
            <a:noFill/>
            <a:ln w="19050">
              <a:solidFill>
                <a:srgbClr val="A5B5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85" name="Gruppo 84">
            <a:extLst>
              <a:ext uri="{FF2B5EF4-FFF2-40B4-BE49-F238E27FC236}">
                <a16:creationId xmlns:a16="http://schemas.microsoft.com/office/drawing/2014/main" id="{365ADC03-4775-4EDD-BED0-E7EAAC6CE71D}"/>
              </a:ext>
            </a:extLst>
          </p:cNvPr>
          <p:cNvGrpSpPr/>
          <p:nvPr/>
        </p:nvGrpSpPr>
        <p:grpSpPr>
          <a:xfrm>
            <a:off x="9101689" y="6208300"/>
            <a:ext cx="1127171" cy="457887"/>
            <a:chOff x="2407163" y="2742876"/>
            <a:chExt cx="1277013" cy="473075"/>
          </a:xfrm>
        </p:grpSpPr>
        <p:sp>
          <p:nvSpPr>
            <p:cNvPr id="86" name="Rettangolo con angoli arrotondati 85">
              <a:extLst>
                <a:ext uri="{FF2B5EF4-FFF2-40B4-BE49-F238E27FC236}">
                  <a16:creationId xmlns:a16="http://schemas.microsoft.com/office/drawing/2014/main" id="{EE4EDB6F-76ED-434C-9385-0C62A3F38862}"/>
                </a:ext>
              </a:extLst>
            </p:cNvPr>
            <p:cNvSpPr/>
            <p:nvPr/>
          </p:nvSpPr>
          <p:spPr>
            <a:xfrm>
              <a:off x="2407163" y="2742876"/>
              <a:ext cx="1277013" cy="473075"/>
            </a:xfrm>
            <a:prstGeom prst="roundRect">
              <a:avLst/>
            </a:prstGeom>
            <a:noFill/>
            <a:ln w="19050">
              <a:solidFill>
                <a:srgbClr val="A5B5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87" name="Immagine 86">
              <a:extLst>
                <a:ext uri="{FF2B5EF4-FFF2-40B4-BE49-F238E27FC236}">
                  <a16:creationId xmlns:a16="http://schemas.microsoft.com/office/drawing/2014/main" id="{43B9F633-A71E-4EAB-B606-5768FF483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>
            <a:xfrm>
              <a:off x="2465685" y="2879484"/>
              <a:ext cx="1159968" cy="1998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5112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B23D90A6-7BA4-43A3-B0C0-532AFDCCD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04" y="944817"/>
            <a:ext cx="3918930" cy="5652090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3018198" y="1957854"/>
            <a:ext cx="1440000" cy="1440000"/>
          </a:xfrm>
          <a:prstGeom prst="rect">
            <a:avLst/>
          </a:prstGeom>
          <a:solidFill>
            <a:srgbClr val="585652">
              <a:alpha val="50000"/>
            </a:srgbClr>
          </a:solidFill>
          <a:ln>
            <a:noFill/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3033942" y="2021917"/>
            <a:ext cx="16016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Il nostro team dedicato a </a:t>
            </a:r>
          </a:p>
          <a:p>
            <a:pPr>
              <a:lnSpc>
                <a:spcPts val="2360"/>
              </a:lnSpc>
            </a:pPr>
            <a:r>
              <a:rPr lang="it-IT" sz="22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Bologna</a:t>
            </a:r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B459D251-A578-4E2B-A2AC-AB30D054298F}"/>
              </a:ext>
            </a:extLst>
          </p:cNvPr>
          <p:cNvSpPr/>
          <p:nvPr/>
        </p:nvSpPr>
        <p:spPr>
          <a:xfrm>
            <a:off x="8434078" y="6981688"/>
            <a:ext cx="171232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10</a:t>
            </a:r>
          </a:p>
        </p:txBody>
      </p:sp>
      <p:sp>
        <p:nvSpPr>
          <p:cNvPr id="60" name="CasellaDiTesto 59">
            <a:extLst>
              <a:ext uri="{FF2B5EF4-FFF2-40B4-BE49-F238E27FC236}">
                <a16:creationId xmlns:a16="http://schemas.microsoft.com/office/drawing/2014/main" id="{05542E93-21E4-42A2-B1E9-BF68190D956E}"/>
              </a:ext>
            </a:extLst>
          </p:cNvPr>
          <p:cNvSpPr txBox="1"/>
          <p:nvPr/>
        </p:nvSpPr>
        <p:spPr>
          <a:xfrm>
            <a:off x="4841857" y="5094870"/>
            <a:ext cx="18376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Cosimo Scistri</a:t>
            </a:r>
          </a:p>
          <a:p>
            <a:pPr>
              <a:lnSpc>
                <a:spcPts val="1000"/>
              </a:lnSpc>
            </a:pPr>
            <a:r>
              <a:rPr lang="it-IT" sz="1000" b="1" dirty="0" err="1">
                <a:solidFill>
                  <a:srgbClr val="78736D"/>
                </a:solidFill>
                <a:latin typeface="Titillium Semibold Upright" charset="0"/>
              </a:rPr>
              <a:t>Specialist</a:t>
            </a: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 Engineering</a:t>
            </a:r>
          </a:p>
          <a:p>
            <a:pPr>
              <a:lnSpc>
                <a:spcPts val="1000"/>
              </a:lnSpc>
            </a:pPr>
            <a:endParaRPr lang="it-IT" sz="10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6381330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Cell  +39 3346033985</a:t>
            </a:r>
          </a:p>
          <a:p>
            <a:r>
              <a:rPr lang="it-IT" sz="900" i="1" dirty="0">
                <a:solidFill>
                  <a:srgbClr val="726E6A"/>
                </a:solidFill>
                <a:latin typeface="Titillium" panose="0200050000000000000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cosimo.scistri@magitaliagroup.com</a:t>
            </a:r>
            <a:endParaRPr lang="it-IT" sz="900" i="1" dirty="0">
              <a:solidFill>
                <a:srgbClr val="726E6A"/>
              </a:solidFill>
              <a:latin typeface="Titillium" panose="02000500000000000000"/>
            </a:endParaRPr>
          </a:p>
        </p:txBody>
      </p:sp>
      <p:sp>
        <p:nvSpPr>
          <p:cNvPr id="61" name="CasellaDiTesto 60">
            <a:extLst>
              <a:ext uri="{FF2B5EF4-FFF2-40B4-BE49-F238E27FC236}">
                <a16:creationId xmlns:a16="http://schemas.microsoft.com/office/drawing/2014/main" id="{E8820C49-27C8-494C-A778-61862CE83F1D}"/>
              </a:ext>
            </a:extLst>
          </p:cNvPr>
          <p:cNvSpPr txBox="1"/>
          <p:nvPr/>
        </p:nvSpPr>
        <p:spPr>
          <a:xfrm>
            <a:off x="4841857" y="4154454"/>
            <a:ext cx="2131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Barbara Guglielmi</a:t>
            </a:r>
          </a:p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Senior </a:t>
            </a:r>
            <a:r>
              <a:rPr lang="it-IT" sz="1000" b="1" dirty="0" err="1">
                <a:solidFill>
                  <a:srgbClr val="78736D"/>
                </a:solidFill>
                <a:latin typeface="Titillium Semibold Upright" charset="0"/>
              </a:rPr>
              <a:t>Claims</a:t>
            </a: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 Assistant</a:t>
            </a:r>
          </a:p>
          <a:p>
            <a:pPr>
              <a:lnSpc>
                <a:spcPts val="1000"/>
              </a:lnSpc>
            </a:pPr>
            <a:endParaRPr lang="it-IT" sz="8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6381326</a:t>
            </a:r>
          </a:p>
          <a:p>
            <a:r>
              <a:rPr lang="it-IT" sz="900" i="1" dirty="0">
                <a:solidFill>
                  <a:srgbClr val="726E6A"/>
                </a:solidFill>
                <a:latin typeface="Titillium" panose="0200050000000000000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barbara.gugliemi@magitaliagroup.com</a:t>
            </a: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it-IT" sz="1100" i="1" dirty="0">
              <a:solidFill>
                <a:srgbClr val="726E6A"/>
              </a:solidFill>
              <a:latin typeface="Titillium" panose="02000500000000000000"/>
            </a:endParaRPr>
          </a:p>
        </p:txBody>
      </p:sp>
      <p:sp>
        <p:nvSpPr>
          <p:cNvPr id="62" name="object 21">
            <a:extLst>
              <a:ext uri="{FF2B5EF4-FFF2-40B4-BE49-F238E27FC236}">
                <a16:creationId xmlns:a16="http://schemas.microsoft.com/office/drawing/2014/main" id="{86F18C98-04DA-4391-BD6E-7D1BD33E41FF}"/>
              </a:ext>
            </a:extLst>
          </p:cNvPr>
          <p:cNvSpPr txBox="1"/>
          <p:nvPr/>
        </p:nvSpPr>
        <p:spPr>
          <a:xfrm>
            <a:off x="176675" y="6691865"/>
            <a:ext cx="1597912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5E5A54"/>
                </a:solidFill>
                <a:latin typeface="Titillium" panose="02000500000000000000" pitchFamily="2" charset="0"/>
                <a:cs typeface="Arial"/>
              </a:rPr>
              <a:t>BOLOGNA</a:t>
            </a:r>
            <a:br>
              <a:rPr lang="it-IT" sz="900" b="1" dirty="0">
                <a:solidFill>
                  <a:srgbClr val="5E5A54"/>
                </a:solidFill>
                <a:latin typeface="Titillium" panose="02000500000000000000" pitchFamily="2" charset="0"/>
                <a:cs typeface="Arial"/>
              </a:rPr>
            </a:br>
            <a:r>
              <a:rPr lang="it-IT" sz="900" dirty="0">
                <a:solidFill>
                  <a:srgbClr val="5E5A54"/>
                </a:solidFill>
                <a:latin typeface="Titillium" panose="02000500000000000000" pitchFamily="2" charset="0"/>
                <a:cs typeface="Arial"/>
              </a:rPr>
              <a:t>Vicolo dell’Orto, 2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E5A54"/>
                </a:solidFill>
                <a:latin typeface="Titillium" panose="02000500000000000000" pitchFamily="2" charset="0"/>
                <a:cs typeface="Arial"/>
              </a:rPr>
              <a:t>+39 051 638 1311</a:t>
            </a:r>
            <a:endParaRPr sz="900" dirty="0">
              <a:latin typeface="Titillium" panose="02000500000000000000" pitchFamily="2" charset="0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5E5A54"/>
                </a:solidFill>
                <a:latin typeface="Titillium" panose="02000500000000000000" pitchFamily="2" charset="0"/>
                <a:cs typeface="Arial"/>
              </a:rPr>
              <a:t>F. +39 051 638 13</a:t>
            </a:r>
            <a:r>
              <a:rPr lang="it-IT" sz="900" dirty="0">
                <a:solidFill>
                  <a:srgbClr val="5E5A54"/>
                </a:solidFill>
                <a:latin typeface="Titillium" panose="02000500000000000000" pitchFamily="2" charset="0"/>
                <a:cs typeface="Arial"/>
              </a:rPr>
              <a:t>5</a:t>
            </a:r>
            <a:r>
              <a:rPr sz="900" dirty="0">
                <a:solidFill>
                  <a:srgbClr val="5E5A54"/>
                </a:solidFill>
                <a:latin typeface="Titillium" panose="02000500000000000000" pitchFamily="2" charset="0"/>
                <a:cs typeface="Arial"/>
              </a:rPr>
              <a:t>1</a:t>
            </a:r>
            <a:endParaRPr sz="900" dirty="0">
              <a:latin typeface="Titillium" panose="02000500000000000000" pitchFamily="2" charset="0"/>
              <a:cs typeface="Arial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CB9F14C6-4393-4787-9E81-BA520729146F}"/>
              </a:ext>
            </a:extLst>
          </p:cNvPr>
          <p:cNvSpPr/>
          <p:nvPr/>
        </p:nvSpPr>
        <p:spPr>
          <a:xfrm>
            <a:off x="4839319" y="2042668"/>
            <a:ext cx="2012879" cy="918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Marco Bandini </a:t>
            </a:r>
          </a:p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Senior Account Executive</a:t>
            </a:r>
          </a:p>
          <a:p>
            <a:endParaRPr lang="it-IT" sz="10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6381316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Cell  +39 3428008969</a:t>
            </a:r>
          </a:p>
          <a:p>
            <a:r>
              <a:rPr lang="it-IT" sz="900" i="1" u="sng" dirty="0">
                <a:solidFill>
                  <a:srgbClr val="726E6A"/>
                </a:solidFill>
                <a:latin typeface="Titillium" panose="02000500000000000000"/>
              </a:rPr>
              <a:t>marco.bandini@magitaliagroup.com 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602CEC78-8D0C-4465-BEB4-04C331621374}"/>
              </a:ext>
            </a:extLst>
          </p:cNvPr>
          <p:cNvSpPr/>
          <p:nvPr/>
        </p:nvSpPr>
        <p:spPr>
          <a:xfrm>
            <a:off x="7580961" y="4154454"/>
            <a:ext cx="2267896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Maria Giovanna Oliveri</a:t>
            </a:r>
          </a:p>
          <a:p>
            <a:pPr>
              <a:lnSpc>
                <a:spcPts val="1000"/>
              </a:lnSpc>
            </a:pPr>
            <a:r>
              <a:rPr lang="it-IT" sz="1000" b="1" dirty="0" err="1">
                <a:solidFill>
                  <a:srgbClr val="78736D"/>
                </a:solidFill>
                <a:latin typeface="Titillium Semibold Upright" charset="0"/>
              </a:rPr>
              <a:t>Claims</a:t>
            </a: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 Assistant</a:t>
            </a:r>
          </a:p>
          <a:p>
            <a:pPr>
              <a:lnSpc>
                <a:spcPts val="1000"/>
              </a:lnSpc>
            </a:pPr>
            <a:endParaRPr lang="it-IT" sz="20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6381320</a:t>
            </a:r>
          </a:p>
          <a:p>
            <a:r>
              <a:rPr lang="it-IT" sz="900" i="1" u="sng" dirty="0">
                <a:solidFill>
                  <a:srgbClr val="726E6A"/>
                </a:solidFill>
                <a:latin typeface="Titillium" panose="02000500000000000000"/>
              </a:rPr>
              <a:t>mariagiovanna.oliveri@magitaliagroup.com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CAD1B4F2-0F52-4114-ABD7-4A556D8906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0777" y="798356"/>
            <a:ext cx="596347" cy="604194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84AA2A78-4558-4A14-BB0F-A23565ACB0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9094" y="798356"/>
            <a:ext cx="1268078" cy="6097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A4B1DF26-2D62-4EC0-A59F-ED8CE477D85D}"/>
              </a:ext>
            </a:extLst>
          </p:cNvPr>
          <p:cNvSpPr txBox="1"/>
          <p:nvPr/>
        </p:nvSpPr>
        <p:spPr>
          <a:xfrm>
            <a:off x="5619094" y="848081"/>
            <a:ext cx="1354282" cy="625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400" b="1" dirty="0">
                <a:solidFill>
                  <a:srgbClr val="78736D"/>
                </a:solidFill>
                <a:latin typeface="Titillium Semibold Upright" charset="0"/>
              </a:rPr>
              <a:t>OFFICE LEADER </a:t>
            </a:r>
          </a:p>
          <a:p>
            <a:pPr>
              <a:lnSpc>
                <a:spcPts val="1000"/>
              </a:lnSpc>
            </a:pPr>
            <a:endParaRPr lang="it-IT" sz="1400" b="1" dirty="0">
              <a:solidFill>
                <a:srgbClr val="78736D"/>
              </a:solidFill>
              <a:latin typeface="Titillium Semibold Upright" charset="0"/>
            </a:endParaRPr>
          </a:p>
          <a:p>
            <a:endParaRPr lang="it-IT" dirty="0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84EF9212-6DB7-4957-A588-E7B151387F78}"/>
              </a:ext>
            </a:extLst>
          </p:cNvPr>
          <p:cNvSpPr txBox="1"/>
          <p:nvPr/>
        </p:nvSpPr>
        <p:spPr>
          <a:xfrm>
            <a:off x="7055890" y="798356"/>
            <a:ext cx="2509659" cy="1346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solidFill>
                  <a:srgbClr val="726E6A"/>
                </a:solidFill>
                <a:latin typeface="Titillium" panose="02000500000000000000"/>
              </a:rPr>
              <a:t>Leonardo Acri </a:t>
            </a:r>
          </a:p>
          <a:p>
            <a:endParaRPr lang="it-IT" sz="1050" b="1" dirty="0">
              <a:solidFill>
                <a:srgbClr val="726E6A"/>
              </a:solidFill>
              <a:latin typeface="Titillium" panose="0200050000000000000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050" dirty="0">
                <a:solidFill>
                  <a:srgbClr val="726E6A"/>
                </a:solidFill>
                <a:latin typeface="Titillium" panose="02000500000000000000"/>
              </a:rPr>
              <a:t>Tel   +39 051 6381331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050" dirty="0" err="1">
                <a:solidFill>
                  <a:srgbClr val="726E6A"/>
                </a:solidFill>
                <a:latin typeface="Titillium" panose="02000500000000000000"/>
              </a:rPr>
              <a:t>Cell</a:t>
            </a:r>
            <a:r>
              <a:rPr lang="fr-FR" sz="1050" dirty="0">
                <a:solidFill>
                  <a:srgbClr val="726E6A"/>
                </a:solidFill>
                <a:latin typeface="Titillium" panose="02000500000000000000"/>
              </a:rPr>
              <a:t>  +39 335 6137974</a:t>
            </a:r>
          </a:p>
          <a:p>
            <a:r>
              <a:rPr lang="fr-FR" sz="1050" i="1" u="sng" dirty="0">
                <a:solidFill>
                  <a:srgbClr val="726E6A"/>
                </a:solidFill>
                <a:latin typeface="Titillium" panose="02000500000000000000"/>
              </a:rPr>
              <a:t>leonardo.acri@magitaliagroup.com</a:t>
            </a:r>
          </a:p>
          <a:p>
            <a:endParaRPr lang="fr-FR" sz="1050" i="1" dirty="0">
              <a:solidFill>
                <a:srgbClr val="726E6A"/>
              </a:solidFill>
              <a:latin typeface="Titillium" panose="02000500000000000000"/>
            </a:endParaRPr>
          </a:p>
          <a:p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E2B9397E-C541-4D68-8605-7D9AD5C46B7C}"/>
              </a:ext>
            </a:extLst>
          </p:cNvPr>
          <p:cNvSpPr txBox="1"/>
          <p:nvPr/>
        </p:nvSpPr>
        <p:spPr>
          <a:xfrm>
            <a:off x="4839319" y="3084441"/>
            <a:ext cx="213151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Davide Risitano</a:t>
            </a:r>
          </a:p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Account </a:t>
            </a:r>
            <a:r>
              <a:rPr lang="it-IT" sz="1000" b="1" dirty="0" err="1">
                <a:solidFill>
                  <a:srgbClr val="78736D"/>
                </a:solidFill>
                <a:latin typeface="Titillium Semibold Upright" charset="0"/>
              </a:rPr>
              <a:t>Handler</a:t>
            </a:r>
            <a:endParaRPr lang="it-IT" sz="1000" b="1" dirty="0">
              <a:solidFill>
                <a:srgbClr val="78736D"/>
              </a:solidFill>
              <a:latin typeface="Titillium Semibold Upright" charset="0"/>
            </a:endParaRPr>
          </a:p>
          <a:p>
            <a:pPr>
              <a:lnSpc>
                <a:spcPts val="1000"/>
              </a:lnSpc>
            </a:pPr>
            <a:endParaRPr lang="it-IT" sz="8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6381322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Cell +39 3409938549</a:t>
            </a:r>
          </a:p>
          <a:p>
            <a:r>
              <a:rPr lang="it-IT" sz="900" i="1" dirty="0">
                <a:solidFill>
                  <a:srgbClr val="726E6A"/>
                </a:solidFill>
                <a:latin typeface="Titillium" panose="0200050000000000000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davide.risitano@magitaliagroup.com</a:t>
            </a: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it-IT" sz="1100" i="1" dirty="0">
              <a:solidFill>
                <a:srgbClr val="726E6A"/>
              </a:solidFill>
              <a:latin typeface="Titillium" panose="02000500000000000000"/>
            </a:endParaRP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6F0FC7E4-0801-4871-8044-5358A9644869}"/>
              </a:ext>
            </a:extLst>
          </p:cNvPr>
          <p:cNvSpPr txBox="1"/>
          <p:nvPr/>
        </p:nvSpPr>
        <p:spPr>
          <a:xfrm>
            <a:off x="7580961" y="5094870"/>
            <a:ext cx="2276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Giovanna Capobianco</a:t>
            </a:r>
          </a:p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Assistant Bond</a:t>
            </a:r>
          </a:p>
          <a:p>
            <a:pPr>
              <a:lnSpc>
                <a:spcPts val="1000"/>
              </a:lnSpc>
            </a:pPr>
            <a:endParaRPr lang="it-IT" sz="8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6381321</a:t>
            </a:r>
          </a:p>
          <a:p>
            <a:r>
              <a:rPr lang="it-IT" sz="900" i="1" dirty="0">
                <a:solidFill>
                  <a:srgbClr val="726E6A"/>
                </a:solidFill>
                <a:latin typeface="Titillium" panose="0200050000000000000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giovanna.capobianco@magitaliagroup.com</a:t>
            </a: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it-IT" sz="1100" i="1" dirty="0">
              <a:solidFill>
                <a:srgbClr val="726E6A"/>
              </a:solidFill>
              <a:latin typeface="Titillium" panose="02000500000000000000"/>
            </a:endParaRPr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4C9C7E73-8C11-47B7-AF01-2A33145D023D}"/>
              </a:ext>
            </a:extLst>
          </p:cNvPr>
          <p:cNvSpPr txBox="1"/>
          <p:nvPr/>
        </p:nvSpPr>
        <p:spPr>
          <a:xfrm>
            <a:off x="7580961" y="3084441"/>
            <a:ext cx="2131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Maggy </a:t>
            </a:r>
            <a:r>
              <a:rPr lang="it-IT" sz="1000" b="1" dirty="0" err="1">
                <a:solidFill>
                  <a:srgbClr val="78736D"/>
                </a:solidFill>
                <a:latin typeface="Titillium Semibold Upright" charset="0"/>
              </a:rPr>
              <a:t>Warznicka</a:t>
            </a:r>
            <a:endParaRPr lang="it-IT" sz="1000" b="1" dirty="0">
              <a:solidFill>
                <a:srgbClr val="78736D"/>
              </a:solidFill>
              <a:latin typeface="Titillium Semibold Upright" charset="0"/>
            </a:endParaRPr>
          </a:p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Assistant Business Development</a:t>
            </a:r>
          </a:p>
          <a:p>
            <a:pPr>
              <a:lnSpc>
                <a:spcPts val="1000"/>
              </a:lnSpc>
            </a:pPr>
            <a:endParaRPr lang="it-IT" sz="8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6381336</a:t>
            </a:r>
          </a:p>
          <a:p>
            <a:r>
              <a:rPr lang="it-IT" sz="900" i="1" dirty="0">
                <a:solidFill>
                  <a:srgbClr val="726E6A"/>
                </a:solidFill>
                <a:latin typeface="Titillium" panose="0200050000000000000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maggy.warznicka@magitaliagroup.com</a:t>
            </a: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it-IT" sz="1100" i="1" dirty="0">
              <a:solidFill>
                <a:srgbClr val="726E6A"/>
              </a:solidFill>
              <a:latin typeface="Titillium" panose="02000500000000000000"/>
            </a:endParaRPr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9880B66F-AB55-4734-B314-6FDB0A37EAD6}"/>
              </a:ext>
            </a:extLst>
          </p:cNvPr>
          <p:cNvSpPr txBox="1"/>
          <p:nvPr/>
        </p:nvSpPr>
        <p:spPr>
          <a:xfrm>
            <a:off x="4839318" y="6194908"/>
            <a:ext cx="2131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Federica Bianchi</a:t>
            </a:r>
          </a:p>
          <a:p>
            <a:pPr>
              <a:lnSpc>
                <a:spcPts val="1000"/>
              </a:lnSpc>
            </a:pPr>
            <a:r>
              <a:rPr lang="it-IT" sz="1000" b="1" dirty="0">
                <a:solidFill>
                  <a:srgbClr val="78736D"/>
                </a:solidFill>
                <a:latin typeface="Titillium Semibold Upright" charset="0"/>
              </a:rPr>
              <a:t>Corporate Support</a:t>
            </a:r>
          </a:p>
          <a:p>
            <a:pPr>
              <a:lnSpc>
                <a:spcPts val="1000"/>
              </a:lnSpc>
            </a:pPr>
            <a:endParaRPr lang="it-IT" sz="800" b="1" dirty="0">
              <a:solidFill>
                <a:srgbClr val="78736D"/>
              </a:solidFill>
              <a:latin typeface="Titillium Semibold Upright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Tel   +39 051 6381337</a:t>
            </a:r>
          </a:p>
          <a:p>
            <a:r>
              <a:rPr lang="it-IT" sz="900" i="1" dirty="0">
                <a:solidFill>
                  <a:srgbClr val="726E6A"/>
                </a:solidFill>
                <a:latin typeface="Titillium" panose="0200050000000000000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federica.bianchi@magitaliagroup.com</a:t>
            </a:r>
            <a:r>
              <a:rPr lang="it-IT" sz="900" i="1" dirty="0">
                <a:solidFill>
                  <a:srgbClr val="726E6A"/>
                </a:solidFill>
                <a:latin typeface="Titillium" panose="0200050000000000000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it-IT" sz="1100" i="1" dirty="0">
              <a:solidFill>
                <a:srgbClr val="726E6A"/>
              </a:solidFill>
              <a:latin typeface="Titillium" panose="02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546652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7CF63614-4866-4732-8DB9-F591510219A4}"/>
              </a:ext>
            </a:extLst>
          </p:cNvPr>
          <p:cNvSpPr txBox="1"/>
          <p:nvPr/>
        </p:nvSpPr>
        <p:spPr>
          <a:xfrm>
            <a:off x="6405740" y="610672"/>
            <a:ext cx="1436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Contatti</a:t>
            </a:r>
          </a:p>
          <a:p>
            <a:r>
              <a:rPr lang="it-IT" sz="16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Gruppo</a:t>
            </a:r>
          </a:p>
          <a:p>
            <a:r>
              <a:rPr lang="it-IT" sz="1600" dirty="0">
                <a:solidFill>
                  <a:schemeClr val="bg1"/>
                </a:solidFill>
                <a:latin typeface="GFT Mag" charset="0"/>
                <a:ea typeface="GFT Mag" charset="0"/>
                <a:cs typeface="GFT Mag" charset="0"/>
              </a:rPr>
              <a:t>MAG</a:t>
            </a:r>
          </a:p>
        </p:txBody>
      </p:sp>
      <p:sp>
        <p:nvSpPr>
          <p:cNvPr id="24" name="Rettangolo 23">
            <a:extLst>
              <a:ext uri="{FF2B5EF4-FFF2-40B4-BE49-F238E27FC236}">
                <a16:creationId xmlns:a16="http://schemas.microsoft.com/office/drawing/2014/main" id="{9655D804-6FCA-4177-AA97-8A054D722195}"/>
              </a:ext>
            </a:extLst>
          </p:cNvPr>
          <p:cNvSpPr/>
          <p:nvPr/>
        </p:nvSpPr>
        <p:spPr>
          <a:xfrm>
            <a:off x="8434078" y="6981688"/>
            <a:ext cx="171232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800" dirty="0">
                <a:latin typeface="Titillium" charset="0"/>
                <a:ea typeface="Titillium" charset="0"/>
                <a:cs typeface="Titillium" charset="0"/>
              </a:rPr>
              <a:t>MAG GROUP | Il nostro gruppo _ 11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1DAD471-AB6B-4245-A201-8BC7A5C746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993" t="27298" r="6016" b="14829"/>
          <a:stretch/>
        </p:blipFill>
        <p:spPr>
          <a:xfrm>
            <a:off x="550606" y="1159338"/>
            <a:ext cx="9665114" cy="507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302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492</TotalTime>
  <Words>834</Words>
  <Application>Microsoft Office PowerPoint</Application>
  <PresentationFormat>Personalizzato</PresentationFormat>
  <Paragraphs>159</Paragraphs>
  <Slides>11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8" baseType="lpstr">
      <vt:lpstr>Arial</vt:lpstr>
      <vt:lpstr>Calibri</vt:lpstr>
      <vt:lpstr>GFT Mag</vt:lpstr>
      <vt:lpstr>Titillium</vt:lpstr>
      <vt:lpstr>Titillium Light Upright</vt:lpstr>
      <vt:lpstr>Titillium Semibold Upright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Utente di Microsoft Office</dc:creator>
  <cp:lastModifiedBy>Federica Bianchi</cp:lastModifiedBy>
  <cp:revision>109</cp:revision>
  <cp:lastPrinted>2023-03-20T09:32:38Z</cp:lastPrinted>
  <dcterms:created xsi:type="dcterms:W3CDTF">2018-09-27T14:03:57Z</dcterms:created>
  <dcterms:modified xsi:type="dcterms:W3CDTF">2023-03-20T10:48:46Z</dcterms:modified>
</cp:coreProperties>
</file>