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5" r:id="rId4"/>
    <p:sldId id="262" r:id="rId5"/>
    <p:sldId id="258" r:id="rId6"/>
    <p:sldId id="266" r:id="rId7"/>
    <p:sldId id="263" r:id="rId8"/>
    <p:sldId id="268" r:id="rId9"/>
  </p:sldIdLst>
  <p:sldSz cx="9144000" cy="5715000" type="screen16x10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62"/>
    <a:srgbClr val="943256"/>
    <a:srgbClr val="CC0A20"/>
    <a:srgbClr val="004185"/>
    <a:srgbClr val="13587B"/>
    <a:srgbClr val="1F49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49" autoAdjust="0"/>
    <p:restoredTop sz="98775" autoAdjust="0"/>
  </p:normalViewPr>
  <p:slideViewPr>
    <p:cSldViewPr>
      <p:cViewPr varScale="1">
        <p:scale>
          <a:sx n="88" d="100"/>
          <a:sy n="88" d="100"/>
        </p:scale>
        <p:origin x="-1020" y="-96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325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54EC6C-EF01-436F-87DF-2217B255130C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744538"/>
            <a:ext cx="59563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80DF7D-5E77-4C6D-96D9-5AE8A3F0473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4268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smtClean="0"/>
              <a:t>Fare clic per modificare lo stile del sottotitolo dello schema</a:t>
            </a:r>
            <a:endParaRPr lang="it-IT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93343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051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533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1671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7478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7487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30565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96952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5083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6774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1213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397227"/>
            <a:ext cx="8229600" cy="7800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67544" y="1297327"/>
            <a:ext cx="8280920" cy="224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AF243-D569-4558-8A0D-B6C30C158DB8}" type="datetimeFigureOut">
              <a:rPr lang="it-IT" smtClean="0"/>
              <a:t>23/06/2016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2B911-B9D7-4790-A483-E828D8755CB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607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rgbClr val="1F497D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6.emf"/><Relationship Id="rId7" Type="http://schemas.openxmlformats.org/officeDocument/2006/relationships/image" Target="../media/image1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84490"/>
            <a:ext cx="9144000" cy="6083980"/>
          </a:xfrm>
          <a:prstGeom prst="rect">
            <a:avLst/>
          </a:prstGeom>
        </p:spPr>
      </p:pic>
      <p:sp>
        <p:nvSpPr>
          <p:cNvPr id="13" name="Rettangolo 12"/>
          <p:cNvSpPr/>
          <p:nvPr/>
        </p:nvSpPr>
        <p:spPr>
          <a:xfrm>
            <a:off x="4282628" y="3001516"/>
            <a:ext cx="4861372" cy="1224136"/>
          </a:xfrm>
          <a:custGeom>
            <a:avLst/>
            <a:gdLst>
              <a:gd name="connsiteX0" fmla="*/ 0 w 4716016"/>
              <a:gd name="connsiteY0" fmla="*/ 0 h 1224136"/>
              <a:gd name="connsiteX1" fmla="*/ 4716016 w 4716016"/>
              <a:gd name="connsiteY1" fmla="*/ 0 h 1224136"/>
              <a:gd name="connsiteX2" fmla="*/ 4716016 w 4716016"/>
              <a:gd name="connsiteY2" fmla="*/ 1224136 h 1224136"/>
              <a:gd name="connsiteX3" fmla="*/ 0 w 4716016"/>
              <a:gd name="connsiteY3" fmla="*/ 1224136 h 1224136"/>
              <a:gd name="connsiteX4" fmla="*/ 0 w 4716016"/>
              <a:gd name="connsiteY4" fmla="*/ 0 h 1224136"/>
              <a:gd name="connsiteX0" fmla="*/ 469900 w 5185916"/>
              <a:gd name="connsiteY0" fmla="*/ 0 h 1224136"/>
              <a:gd name="connsiteX1" fmla="*/ 5185916 w 5185916"/>
              <a:gd name="connsiteY1" fmla="*/ 0 h 1224136"/>
              <a:gd name="connsiteX2" fmla="*/ 5185916 w 5185916"/>
              <a:gd name="connsiteY2" fmla="*/ 1224136 h 1224136"/>
              <a:gd name="connsiteX3" fmla="*/ 0 w 5185916"/>
              <a:gd name="connsiteY3" fmla="*/ 1224136 h 1224136"/>
              <a:gd name="connsiteX4" fmla="*/ 469900 w 5185916"/>
              <a:gd name="connsiteY4" fmla="*/ 0 h 1224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5916" h="1224136">
                <a:moveTo>
                  <a:pt x="469900" y="0"/>
                </a:moveTo>
                <a:lnTo>
                  <a:pt x="5185916" y="0"/>
                </a:lnTo>
                <a:lnTo>
                  <a:pt x="5185916" y="1224136"/>
                </a:lnTo>
                <a:lnTo>
                  <a:pt x="0" y="1224136"/>
                </a:lnTo>
                <a:lnTo>
                  <a:pt x="469900" y="0"/>
                </a:lnTo>
                <a:close/>
              </a:path>
            </a:pathLst>
          </a:custGeom>
          <a:gradFill flip="none" rotWithShape="1">
            <a:gsLst>
              <a:gs pos="0">
                <a:srgbClr val="008000">
                  <a:alpha val="77000"/>
                </a:srgbClr>
              </a:gs>
              <a:gs pos="100000">
                <a:srgbClr val="004185">
                  <a:alpha val="77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4" name="Rettangolo 13"/>
          <p:cNvSpPr/>
          <p:nvPr/>
        </p:nvSpPr>
        <p:spPr>
          <a:xfrm>
            <a:off x="-9972" y="4271640"/>
            <a:ext cx="8902452" cy="386060"/>
          </a:xfrm>
          <a:custGeom>
            <a:avLst/>
            <a:gdLst>
              <a:gd name="connsiteX0" fmla="*/ 0 w 8711952"/>
              <a:gd name="connsiteY0" fmla="*/ 0 h 602084"/>
              <a:gd name="connsiteX1" fmla="*/ 8711952 w 8711952"/>
              <a:gd name="connsiteY1" fmla="*/ 0 h 602084"/>
              <a:gd name="connsiteX2" fmla="*/ 8711952 w 8711952"/>
              <a:gd name="connsiteY2" fmla="*/ 602084 h 602084"/>
              <a:gd name="connsiteX3" fmla="*/ 0 w 8711952"/>
              <a:gd name="connsiteY3" fmla="*/ 602084 h 602084"/>
              <a:gd name="connsiteX4" fmla="*/ 0 w 8711952"/>
              <a:gd name="connsiteY4" fmla="*/ 0 h 602084"/>
              <a:gd name="connsiteX0" fmla="*/ 0 w 8902452"/>
              <a:gd name="connsiteY0" fmla="*/ 0 h 602084"/>
              <a:gd name="connsiteX1" fmla="*/ 8902452 w 8902452"/>
              <a:gd name="connsiteY1" fmla="*/ 0 h 602084"/>
              <a:gd name="connsiteX2" fmla="*/ 8711952 w 8902452"/>
              <a:gd name="connsiteY2" fmla="*/ 602084 h 602084"/>
              <a:gd name="connsiteX3" fmla="*/ 0 w 8902452"/>
              <a:gd name="connsiteY3" fmla="*/ 602084 h 602084"/>
              <a:gd name="connsiteX4" fmla="*/ 0 w 8902452"/>
              <a:gd name="connsiteY4" fmla="*/ 0 h 602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902452" h="602084">
                <a:moveTo>
                  <a:pt x="0" y="0"/>
                </a:moveTo>
                <a:lnTo>
                  <a:pt x="8902452" y="0"/>
                </a:lnTo>
                <a:lnTo>
                  <a:pt x="8711952" y="602084"/>
                </a:lnTo>
                <a:lnTo>
                  <a:pt x="0" y="602084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8000">
                  <a:alpha val="77000"/>
                </a:srgbClr>
              </a:gs>
              <a:gs pos="100000">
                <a:srgbClr val="004185">
                  <a:alpha val="77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2987824" y="5348218"/>
            <a:ext cx="31864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it-IT" sz="1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www.gruppoobiettivolavoro.eu</a:t>
            </a:r>
            <a:endParaRPr lang="it-IT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3419872" y="4297660"/>
            <a:ext cx="5328592" cy="288032"/>
          </a:xfrm>
        </p:spPr>
        <p:txBody>
          <a:bodyPr>
            <a:normAutofit/>
          </a:bodyPr>
          <a:lstStyle/>
          <a:p>
            <a:pPr marL="36000" algn="r">
              <a:spcBef>
                <a:spcPts val="336"/>
              </a:spcBef>
            </a:pPr>
            <a:r>
              <a:rPr lang="it-IT" sz="1200" dirty="0" smtClean="0">
                <a:solidFill>
                  <a:schemeClr val="bg1"/>
                </a:solidFill>
                <a:latin typeface="Arial"/>
                <a:cs typeface="Arial"/>
              </a:rPr>
              <a:t>Obiettivo Lavoro Spa &amp; Obiettivo Lavoro Formazione</a:t>
            </a: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555776" y="3457567"/>
            <a:ext cx="6192688" cy="780087"/>
          </a:xfrm>
        </p:spPr>
        <p:txBody>
          <a:bodyPr>
            <a:noAutofit/>
          </a:bodyPr>
          <a:lstStyle/>
          <a:p>
            <a:pPr algn="r"/>
            <a:r>
              <a:rPr lang="it-IT" sz="2500" b="1" dirty="0" smtClean="0">
                <a:solidFill>
                  <a:schemeClr val="bg1"/>
                </a:solidFill>
                <a:latin typeface="Arial"/>
                <a:cs typeface="Arial"/>
              </a:rPr>
              <a:t/>
            </a:r>
            <a:br>
              <a:rPr lang="it-IT" sz="2500" b="1" dirty="0" smtClean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it-IT" sz="2500" b="1" i="1" dirty="0" smtClean="0">
                <a:solidFill>
                  <a:schemeClr val="bg1"/>
                </a:solidFill>
                <a:latin typeface="Arial"/>
                <a:cs typeface="Arial"/>
              </a:rPr>
              <a:t>Un supporto concreto  </a:t>
            </a:r>
            <a:br>
              <a:rPr lang="it-IT" sz="2500" b="1" i="1" dirty="0" smtClean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it-IT" sz="2500" b="1" i="1" dirty="0" smtClean="0">
                <a:solidFill>
                  <a:schemeClr val="bg1"/>
                </a:solidFill>
                <a:latin typeface="Arial"/>
                <a:cs typeface="Arial"/>
              </a:rPr>
              <a:t>un vantaggio per le aziende  </a:t>
            </a:r>
            <a:br>
              <a:rPr lang="it-IT" sz="2500" b="1" i="1" dirty="0" smtClean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it-IT" sz="2500" b="1" i="1" dirty="0" smtClean="0">
                <a:solidFill>
                  <a:schemeClr val="bg1"/>
                </a:solidFill>
                <a:latin typeface="Arial"/>
                <a:cs typeface="Arial"/>
              </a:rPr>
              <a:t/>
            </a:r>
            <a:br>
              <a:rPr lang="it-IT" sz="2500" b="1" i="1" dirty="0" smtClean="0">
                <a:solidFill>
                  <a:schemeClr val="bg1"/>
                </a:solidFill>
                <a:latin typeface="Arial"/>
                <a:cs typeface="Arial"/>
              </a:rPr>
            </a:br>
            <a:endParaRPr lang="it-IT" sz="2500" b="1" i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5" name="Immagine 14" descr="Logo_GruppoOL_trasp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832" y="199350"/>
            <a:ext cx="3024336" cy="929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65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6" y="1345332"/>
            <a:ext cx="1656184" cy="1987420"/>
          </a:xfrm>
          <a:prstGeom prst="rect">
            <a:avLst/>
          </a:prstGeom>
        </p:spPr>
      </p:pic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355976" y="1261323"/>
            <a:ext cx="4464496" cy="4188465"/>
          </a:xfrm>
        </p:spPr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it-IT" sz="1800" b="1" dirty="0" smtClean="0">
                <a:solidFill>
                  <a:srgbClr val="008000"/>
                </a:solidFill>
                <a:latin typeface="Arial"/>
                <a:cs typeface="Arial"/>
              </a:rPr>
              <a:t>Obiettivo Lavoro</a:t>
            </a: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,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 insieme ad una forte rete di soggetti attuatori, sta realizzando un</a:t>
            </a:r>
            <a:r>
              <a:rPr lang="it-IT" sz="1600" dirty="0" smtClean="0">
                <a:solidFill>
                  <a:schemeClr val="tx2"/>
                </a:solidFill>
                <a:latin typeface="Arial"/>
                <a:cs typeface="Arial"/>
              </a:rPr>
              <a:t>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it-IT" sz="1800" b="1" dirty="0" smtClean="0">
                <a:solidFill>
                  <a:srgbClr val="13587B"/>
                </a:solidFill>
                <a:latin typeface="Arial"/>
                <a:cs typeface="Arial"/>
              </a:rPr>
              <a:t>Piano </a:t>
            </a:r>
            <a:r>
              <a:rPr lang="it-IT" sz="1800" b="1" dirty="0">
                <a:solidFill>
                  <a:srgbClr val="13587B"/>
                </a:solidFill>
                <a:latin typeface="Arial"/>
                <a:cs typeface="Arial"/>
              </a:rPr>
              <a:t>di Intervento </a:t>
            </a:r>
            <a:r>
              <a:rPr lang="it-IT" sz="16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per </a:t>
            </a: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favorire </a:t>
            </a:r>
            <a:r>
              <a:rPr lang="it-IT" sz="16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il </a:t>
            </a:r>
            <a:endParaRPr lang="it-IT" sz="1600" dirty="0" smtClean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it-IT" sz="1800" b="1" dirty="0" smtClean="0">
                <a:solidFill>
                  <a:schemeClr val="tx2"/>
                </a:solidFill>
                <a:latin typeface="Arial"/>
                <a:cs typeface="Arial"/>
              </a:rPr>
              <a:t>re</a:t>
            </a:r>
            <a:r>
              <a:rPr lang="it-IT" sz="1800" b="1" dirty="0">
                <a:solidFill>
                  <a:schemeClr val="tx2"/>
                </a:solidFill>
                <a:latin typeface="Arial"/>
                <a:cs typeface="Arial"/>
              </a:rPr>
              <a:t>-inserimento lavorativo </a:t>
            </a:r>
            <a:r>
              <a:rPr lang="it-IT" sz="16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di fruitori </a:t>
            </a: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di </a:t>
            </a:r>
            <a:r>
              <a:rPr lang="it-IT" sz="16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ammortizzatori sociali o in stato </a:t>
            </a:r>
            <a:endParaRPr lang="it-IT" sz="1600" dirty="0" smtClean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di </a:t>
            </a:r>
            <a:r>
              <a:rPr lang="it-IT" sz="16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disoccupazione </a:t>
            </a: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provenienti da </a:t>
            </a:r>
            <a:r>
              <a:rPr lang="it-IT" sz="16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imprese </a:t>
            </a:r>
            <a:endParaRPr lang="it-IT" sz="1600" dirty="0" smtClean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del sistema dell’</a:t>
            </a:r>
            <a:r>
              <a:rPr lang="it-IT" sz="1800" b="1" dirty="0" smtClean="0">
                <a:solidFill>
                  <a:srgbClr val="943256"/>
                </a:solidFill>
                <a:latin typeface="Arial"/>
                <a:cs typeface="Arial"/>
              </a:rPr>
              <a:t>Edilizia </a:t>
            </a:r>
            <a:r>
              <a:rPr lang="it-IT" sz="1600" dirty="0">
                <a:solidFill>
                  <a:srgbClr val="7F7F7F"/>
                </a:solidFill>
                <a:latin typeface="Arial"/>
                <a:cs typeface="Arial"/>
              </a:rPr>
              <a:t>e delle </a:t>
            </a:r>
            <a:r>
              <a:rPr lang="it-IT" sz="1800" b="1" dirty="0" smtClean="0">
                <a:solidFill>
                  <a:srgbClr val="943256"/>
                </a:solidFill>
                <a:latin typeface="Arial"/>
                <a:cs typeface="Arial"/>
              </a:rPr>
              <a:t>Costruzioni  </a:t>
            </a: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finanziato </a:t>
            </a:r>
            <a:r>
              <a:rPr lang="it-IT" sz="14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dalla </a:t>
            </a:r>
            <a:r>
              <a:rPr lang="it-IT" sz="14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Regione</a:t>
            </a:r>
            <a:r>
              <a:rPr lang="it-IT" sz="1600" b="1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it-IT" sz="1600" b="1" dirty="0" smtClean="0">
                <a:solidFill>
                  <a:srgbClr val="FF0000"/>
                </a:solidFill>
                <a:latin typeface="Arial"/>
                <a:cs typeface="Arial"/>
              </a:rPr>
              <a:t>Emilia </a:t>
            </a:r>
            <a:r>
              <a:rPr lang="it-IT" sz="1600" b="1" dirty="0">
                <a:solidFill>
                  <a:srgbClr val="FF0000"/>
                </a:solidFill>
                <a:latin typeface="Arial"/>
                <a:cs typeface="Arial"/>
              </a:rPr>
              <a:t>Romagna</a:t>
            </a: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con </a:t>
            </a:r>
            <a:r>
              <a:rPr lang="it-IT" sz="16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il </a:t>
            </a:r>
            <a:r>
              <a:rPr lang="it-IT" sz="1800" b="1" dirty="0">
                <a:solidFill>
                  <a:srgbClr val="CC0A20"/>
                </a:solidFill>
                <a:latin typeface="Arial"/>
                <a:cs typeface="Arial"/>
              </a:rPr>
              <a:t>Fondo Ministeriale</a:t>
            </a:r>
            <a:r>
              <a:rPr lang="it-IT" sz="16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 per </a:t>
            </a: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le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Politiche </a:t>
            </a:r>
            <a:r>
              <a:rPr lang="it-IT" sz="16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Attive del </a:t>
            </a:r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Lavoro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it-IT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(</a:t>
            </a: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Operazione rif.PA 2015-4714/RER  finanziata dalla Regione Emilia Romagna con DGR 1562 del </a:t>
            </a:r>
            <a:r>
              <a:rPr lang="it-IT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20/10/2015)</a:t>
            </a: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	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endParaRPr lang="it-IT" sz="1600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8" name="Ovale 7"/>
          <p:cNvSpPr/>
          <p:nvPr/>
        </p:nvSpPr>
        <p:spPr>
          <a:xfrm>
            <a:off x="395536" y="769268"/>
            <a:ext cx="3888432" cy="388843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Ovale 8"/>
          <p:cNvSpPr/>
          <p:nvPr/>
        </p:nvSpPr>
        <p:spPr>
          <a:xfrm>
            <a:off x="467544" y="985292"/>
            <a:ext cx="3600400" cy="3600400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Ovale 9"/>
          <p:cNvSpPr>
            <a:spLocks noChangeAspect="1"/>
          </p:cNvSpPr>
          <p:nvPr/>
        </p:nvSpPr>
        <p:spPr>
          <a:xfrm>
            <a:off x="611560" y="1057300"/>
            <a:ext cx="3384000" cy="3384000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251520" y="3433564"/>
            <a:ext cx="4104456" cy="57606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rgbClr val="1F497D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it-IT" dirty="0" smtClean="0">
                <a:solidFill>
                  <a:schemeClr val="tx2"/>
                </a:solidFill>
              </a:rPr>
              <a:t>un Network</a:t>
            </a:r>
          </a:p>
          <a:p>
            <a:pPr algn="ctr"/>
            <a:r>
              <a:rPr lang="it-IT" dirty="0" smtClean="0">
                <a:solidFill>
                  <a:schemeClr val="tx2"/>
                </a:solidFill>
              </a:rPr>
              <a:t>di Valore</a:t>
            </a:r>
            <a:endParaRPr lang="it-IT" dirty="0">
              <a:solidFill>
                <a:schemeClr val="tx2"/>
              </a:solidFill>
            </a:endParaRPr>
          </a:p>
        </p:txBody>
      </p:sp>
      <p:pic>
        <p:nvPicPr>
          <p:cNvPr id="11" name="Immagine 10" descr="Logo_GruppoOL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8" y="553244"/>
            <a:ext cx="1607422" cy="504056"/>
          </a:xfrm>
          <a:prstGeom prst="rect">
            <a:avLst/>
          </a:prstGeom>
        </p:spPr>
      </p:pic>
      <p:sp>
        <p:nvSpPr>
          <p:cNvPr id="12" name="Ovale 11"/>
          <p:cNvSpPr/>
          <p:nvPr/>
        </p:nvSpPr>
        <p:spPr>
          <a:xfrm rot="950793">
            <a:off x="60373" y="352006"/>
            <a:ext cx="4425071" cy="4489950"/>
          </a:xfrm>
          <a:prstGeom prst="ellipse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463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Schermata 2016-03-01 alle 14.43.3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1921396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0" y="879375"/>
            <a:ext cx="9144000" cy="1042021"/>
          </a:xfrm>
          <a:prstGeom prst="rect">
            <a:avLst/>
          </a:prstGeom>
          <a:gradFill flip="none" rotWithShape="1">
            <a:gsLst>
              <a:gs pos="0">
                <a:srgbClr val="008000">
                  <a:alpha val="76000"/>
                </a:srgbClr>
              </a:gs>
              <a:gs pos="100000">
                <a:srgbClr val="004185">
                  <a:alpha val="76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6" name="Segnaposto contenuto 2"/>
          <p:cNvSpPr txBox="1">
            <a:spLocks/>
          </p:cNvSpPr>
          <p:nvPr/>
        </p:nvSpPr>
        <p:spPr>
          <a:xfrm>
            <a:off x="791072" y="3042314"/>
            <a:ext cx="2196752" cy="2191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ai destinatari del servizio </a:t>
            </a:r>
            <a:endParaRPr lang="it-IT" sz="1200" dirty="0" smtClean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di </a:t>
            </a:r>
            <a:r>
              <a:rPr lang="it-IT" sz="1200" b="1" dirty="0">
                <a:solidFill>
                  <a:srgbClr val="008000"/>
                </a:solidFill>
                <a:latin typeface="Arial"/>
                <a:cs typeface="Arial"/>
              </a:rPr>
              <a:t>riconoscere e valorizzare </a:t>
            </a:r>
            <a:endParaRPr lang="it-IT" sz="1200" b="1" dirty="0" smtClean="0">
              <a:solidFill>
                <a:srgbClr val="008000"/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b="1" dirty="0" smtClean="0">
                <a:solidFill>
                  <a:srgbClr val="008000"/>
                </a:solidFill>
                <a:latin typeface="Arial"/>
                <a:cs typeface="Arial"/>
              </a:rPr>
              <a:t>le proprie </a:t>
            </a:r>
            <a:r>
              <a:rPr lang="it-IT" sz="1200" b="1" dirty="0">
                <a:solidFill>
                  <a:srgbClr val="008000"/>
                </a:solidFill>
                <a:latin typeface="Arial"/>
                <a:cs typeface="Arial"/>
              </a:rPr>
              <a:t>conoscenze </a:t>
            </a: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e </a:t>
            </a:r>
            <a:r>
              <a:rPr lang="it-IT" sz="120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competenze </a:t>
            </a:r>
            <a:r>
              <a:rPr lang="it-IT" sz="120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e </a:t>
            </a: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rivolgersi al mercato del lavoro rispondente al proprio profilo </a:t>
            </a:r>
            <a:r>
              <a:rPr lang="it-IT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professionale. </a:t>
            </a:r>
            <a:endParaRPr lang="it-IT" sz="1200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it-IT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827584" y="1057300"/>
            <a:ext cx="4392488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rgbClr val="1F497D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it-IT" sz="2200" b="0" dirty="0" smtClean="0">
                <a:solidFill>
                  <a:schemeClr val="bg1"/>
                </a:solidFill>
              </a:rPr>
              <a:t>FINALITÀ DEL PROGETTO </a:t>
            </a:r>
            <a:endParaRPr lang="it-IT" sz="2200" b="0" dirty="0">
              <a:solidFill>
                <a:schemeClr val="bg1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791072" y="242545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008000"/>
                </a:solidFill>
                <a:latin typeface="Arial"/>
                <a:cs typeface="Arial"/>
              </a:rPr>
              <a:t>Consentire 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3635896" y="242545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007562"/>
                </a:solidFill>
                <a:latin typeface="Arial"/>
                <a:cs typeface="Arial"/>
              </a:rPr>
              <a:t>Agevolare 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6300192" y="242545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1F497D"/>
                </a:solidFill>
                <a:latin typeface="Arial"/>
                <a:cs typeface="Arial"/>
              </a:rPr>
              <a:t>Favorire </a:t>
            </a:r>
          </a:p>
        </p:txBody>
      </p:sp>
      <p:sp>
        <p:nvSpPr>
          <p:cNvPr id="12" name="Segnaposto contenuto 2"/>
          <p:cNvSpPr txBox="1">
            <a:spLocks/>
          </p:cNvSpPr>
          <p:nvPr/>
        </p:nvSpPr>
        <p:spPr>
          <a:xfrm>
            <a:off x="3599384" y="3042314"/>
            <a:ext cx="2340768" cy="24794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le </a:t>
            </a:r>
            <a:r>
              <a:rPr lang="it-IT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imprese che </a:t>
            </a: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esprimono fabbisogni di professionalità consentendo di </a:t>
            </a:r>
            <a:r>
              <a:rPr lang="it-IT" sz="1200" b="1" dirty="0">
                <a:solidFill>
                  <a:srgbClr val="007562"/>
                </a:solidFill>
                <a:latin typeface="Arial"/>
                <a:cs typeface="Arial"/>
              </a:rPr>
              <a:t>acquisire nel proprio organico</a:t>
            </a: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, anche mediante la progettazione e l’attivazione di interventi formativi ad hoc, </a:t>
            </a:r>
            <a:r>
              <a:rPr lang="it-IT" sz="1200" b="1" dirty="0">
                <a:solidFill>
                  <a:srgbClr val="007562"/>
                </a:solidFill>
                <a:latin typeface="Arial"/>
                <a:cs typeface="Arial"/>
              </a:rPr>
              <a:t>le professionalità ricercate </a:t>
            </a: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avvalendosi degli </a:t>
            </a:r>
            <a:r>
              <a:rPr lang="it-IT" sz="1200" b="1" dirty="0">
                <a:solidFill>
                  <a:srgbClr val="007562"/>
                </a:solidFill>
                <a:latin typeface="Arial"/>
                <a:cs typeface="Arial"/>
              </a:rPr>
              <a:t>sgravi fiscali e contributivi</a:t>
            </a: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 previsti dalla normativa</a:t>
            </a:r>
          </a:p>
        </p:txBody>
      </p:sp>
      <p:sp>
        <p:nvSpPr>
          <p:cNvPr id="13" name="Segnaposto contenuto 2"/>
          <p:cNvSpPr txBox="1">
            <a:spLocks/>
          </p:cNvSpPr>
          <p:nvPr/>
        </p:nvSpPr>
        <p:spPr>
          <a:xfrm>
            <a:off x="6300192" y="3042314"/>
            <a:ext cx="2340768" cy="21194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l’</a:t>
            </a:r>
            <a:r>
              <a:rPr lang="it-IT" sz="1200" b="1" dirty="0" smtClean="0">
                <a:solidFill>
                  <a:srgbClr val="1F497D"/>
                </a:solidFill>
                <a:latin typeface="Arial"/>
                <a:cs typeface="Arial"/>
              </a:rPr>
              <a:t>intermediazione </a:t>
            </a:r>
            <a:r>
              <a:rPr lang="it-IT" sz="1200" b="1" dirty="0">
                <a:solidFill>
                  <a:srgbClr val="1F497D"/>
                </a:solidFill>
                <a:latin typeface="Arial"/>
                <a:cs typeface="Arial"/>
              </a:rPr>
              <a:t>tra domanda e offerta di lavoro con esiti positivi </a:t>
            </a: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per tutti gli interlocutori del Mercato del Lavoro attraverso un modello </a:t>
            </a:r>
            <a:endParaRPr lang="it-IT" sz="1200" dirty="0" smtClean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di </a:t>
            </a:r>
            <a:r>
              <a:rPr lang="it-IT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intervento che vede la collaborazione attiva di interlocutori pubblici e </a:t>
            </a:r>
            <a:r>
              <a:rPr lang="it-IT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privati</a:t>
            </a:r>
            <a:endParaRPr lang="it-IT" sz="1200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</p:txBody>
      </p:sp>
      <p:grpSp>
        <p:nvGrpSpPr>
          <p:cNvPr id="20" name="Gruppo 19"/>
          <p:cNvGrpSpPr/>
          <p:nvPr/>
        </p:nvGrpSpPr>
        <p:grpSpPr>
          <a:xfrm>
            <a:off x="323528" y="2425452"/>
            <a:ext cx="432048" cy="432048"/>
            <a:chOff x="323528" y="2209428"/>
            <a:chExt cx="432048" cy="432048"/>
          </a:xfrm>
        </p:grpSpPr>
        <p:sp>
          <p:nvSpPr>
            <p:cNvPr id="5" name="Ovale 4"/>
            <p:cNvSpPr/>
            <p:nvPr/>
          </p:nvSpPr>
          <p:spPr>
            <a:xfrm>
              <a:off x="323528" y="2209428"/>
              <a:ext cx="432048" cy="432048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CasellaDiTesto 7"/>
            <p:cNvSpPr txBox="1"/>
            <p:nvPr/>
          </p:nvSpPr>
          <p:spPr>
            <a:xfrm>
              <a:off x="323528" y="224078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 smtClean="0">
                  <a:solidFill>
                    <a:srgbClr val="FFFFFF"/>
                  </a:solidFill>
                  <a:latin typeface="Arial Black"/>
                  <a:cs typeface="Arial Black"/>
                </a:rPr>
                <a:t>1</a:t>
              </a:r>
              <a:endParaRPr lang="it-IT" dirty="0">
                <a:solidFill>
                  <a:srgbClr val="FFFFFF"/>
                </a:solidFill>
                <a:latin typeface="Arial Black"/>
                <a:cs typeface="Arial Black"/>
              </a:endParaRPr>
            </a:p>
          </p:txBody>
        </p:sp>
      </p:grpSp>
      <p:grpSp>
        <p:nvGrpSpPr>
          <p:cNvPr id="21" name="Gruppo 20"/>
          <p:cNvGrpSpPr/>
          <p:nvPr/>
        </p:nvGrpSpPr>
        <p:grpSpPr>
          <a:xfrm>
            <a:off x="3192438" y="2425452"/>
            <a:ext cx="432048" cy="432048"/>
            <a:chOff x="3192438" y="2209428"/>
            <a:chExt cx="432048" cy="432048"/>
          </a:xfrm>
        </p:grpSpPr>
        <p:sp>
          <p:nvSpPr>
            <p:cNvPr id="14" name="Ovale 13"/>
            <p:cNvSpPr/>
            <p:nvPr/>
          </p:nvSpPr>
          <p:spPr>
            <a:xfrm>
              <a:off x="3192438" y="2209428"/>
              <a:ext cx="432048" cy="432048"/>
            </a:xfrm>
            <a:prstGeom prst="ellipse">
              <a:avLst/>
            </a:prstGeom>
            <a:solidFill>
              <a:srgbClr val="00756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7" name="CasellaDiTesto 16"/>
            <p:cNvSpPr txBox="1"/>
            <p:nvPr/>
          </p:nvSpPr>
          <p:spPr>
            <a:xfrm>
              <a:off x="3192438" y="224078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>
                  <a:solidFill>
                    <a:srgbClr val="FFFFFF"/>
                  </a:solidFill>
                  <a:latin typeface="Arial Black"/>
                  <a:cs typeface="Arial Black"/>
                </a:rPr>
                <a:t>2</a:t>
              </a:r>
            </a:p>
          </p:txBody>
        </p:sp>
      </p:grpSp>
      <p:grpSp>
        <p:nvGrpSpPr>
          <p:cNvPr id="22" name="Gruppo 21"/>
          <p:cNvGrpSpPr/>
          <p:nvPr/>
        </p:nvGrpSpPr>
        <p:grpSpPr>
          <a:xfrm>
            <a:off x="5864436" y="2425452"/>
            <a:ext cx="432048" cy="432048"/>
            <a:chOff x="5864436" y="2209428"/>
            <a:chExt cx="432048" cy="432048"/>
          </a:xfrm>
        </p:grpSpPr>
        <p:sp>
          <p:nvSpPr>
            <p:cNvPr id="15" name="Ovale 14"/>
            <p:cNvSpPr/>
            <p:nvPr/>
          </p:nvSpPr>
          <p:spPr>
            <a:xfrm>
              <a:off x="5864436" y="2209428"/>
              <a:ext cx="432048" cy="43204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8" name="CasellaDiTesto 17"/>
            <p:cNvSpPr txBox="1"/>
            <p:nvPr/>
          </p:nvSpPr>
          <p:spPr>
            <a:xfrm>
              <a:off x="5864436" y="224078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 smtClean="0">
                  <a:solidFill>
                    <a:srgbClr val="FFFFFF"/>
                  </a:solidFill>
                  <a:latin typeface="Arial Black"/>
                  <a:cs typeface="Arial Black"/>
                </a:rPr>
                <a:t>3</a:t>
              </a:r>
              <a:endParaRPr lang="it-IT" dirty="0">
                <a:solidFill>
                  <a:srgbClr val="FFFFFF"/>
                </a:solidFill>
                <a:latin typeface="Arial Black"/>
                <a:cs typeface="Arial Black"/>
              </a:endParaRPr>
            </a:p>
          </p:txBody>
        </p:sp>
      </p:grpSp>
      <p:pic>
        <p:nvPicPr>
          <p:cNvPr id="24" name="Immagin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201316"/>
            <a:ext cx="504056" cy="45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3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Immagine 6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737820"/>
          </a:xfrm>
          <a:prstGeom prst="rect">
            <a:avLst/>
          </a:prstGeom>
        </p:spPr>
      </p:pic>
      <p:sp>
        <p:nvSpPr>
          <p:cNvPr id="64" name="Rettangolo 63"/>
          <p:cNvSpPr/>
          <p:nvPr/>
        </p:nvSpPr>
        <p:spPr>
          <a:xfrm>
            <a:off x="0" y="1872208"/>
            <a:ext cx="9144000" cy="3865612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Pentagono 20"/>
          <p:cNvSpPr/>
          <p:nvPr/>
        </p:nvSpPr>
        <p:spPr>
          <a:xfrm>
            <a:off x="7153442" y="3001516"/>
            <a:ext cx="1667030" cy="1333624"/>
          </a:xfrm>
          <a:prstGeom prst="homePlate">
            <a:avLst>
              <a:gd name="adj" fmla="val 16425"/>
            </a:avLst>
          </a:prstGeom>
          <a:solidFill>
            <a:srgbClr val="CC0A2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Pentagono 19"/>
          <p:cNvSpPr/>
          <p:nvPr/>
        </p:nvSpPr>
        <p:spPr>
          <a:xfrm>
            <a:off x="5769532" y="3001516"/>
            <a:ext cx="1667030" cy="1333624"/>
          </a:xfrm>
          <a:prstGeom prst="homePlate">
            <a:avLst>
              <a:gd name="adj" fmla="val 16425"/>
            </a:avLst>
          </a:prstGeom>
          <a:solidFill>
            <a:srgbClr val="94325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Pentagono 18"/>
          <p:cNvSpPr/>
          <p:nvPr/>
        </p:nvSpPr>
        <p:spPr>
          <a:xfrm>
            <a:off x="4425626" y="3001516"/>
            <a:ext cx="1667030" cy="1333624"/>
          </a:xfrm>
          <a:prstGeom prst="homePlate">
            <a:avLst>
              <a:gd name="adj" fmla="val 16425"/>
            </a:avLst>
          </a:prstGeom>
          <a:solidFill>
            <a:srgbClr val="004185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Pentagono 17"/>
          <p:cNvSpPr/>
          <p:nvPr/>
        </p:nvSpPr>
        <p:spPr>
          <a:xfrm>
            <a:off x="3105236" y="3001516"/>
            <a:ext cx="1667030" cy="1333624"/>
          </a:xfrm>
          <a:prstGeom prst="homePlate">
            <a:avLst>
              <a:gd name="adj" fmla="val 16425"/>
            </a:avLst>
          </a:prstGeom>
          <a:solidFill>
            <a:srgbClr val="13587B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Pentagono 16"/>
          <p:cNvSpPr/>
          <p:nvPr/>
        </p:nvSpPr>
        <p:spPr>
          <a:xfrm>
            <a:off x="1809092" y="3001516"/>
            <a:ext cx="1667030" cy="1333624"/>
          </a:xfrm>
          <a:prstGeom prst="homePlate">
            <a:avLst>
              <a:gd name="adj" fmla="val 16425"/>
            </a:avLst>
          </a:prstGeom>
          <a:solidFill>
            <a:srgbClr val="00756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Titolo 1"/>
          <p:cNvSpPr txBox="1">
            <a:spLocks/>
          </p:cNvSpPr>
          <p:nvPr/>
        </p:nvSpPr>
        <p:spPr>
          <a:xfrm>
            <a:off x="827584" y="1057300"/>
            <a:ext cx="4392488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rgbClr val="1F497D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it-IT" sz="2200" b="0" dirty="0" smtClean="0">
                <a:solidFill>
                  <a:srgbClr val="FFFFFF"/>
                </a:solidFill>
              </a:rPr>
              <a:t>AZIONI FINANZIATE </a:t>
            </a:r>
            <a:endParaRPr lang="it-IT" sz="2200" b="0" dirty="0">
              <a:solidFill>
                <a:srgbClr val="FFFFFF"/>
              </a:solidFill>
            </a:endParaRPr>
          </a:p>
        </p:txBody>
      </p:sp>
      <p:sp>
        <p:nvSpPr>
          <p:cNvPr id="11" name="Pentagono 10"/>
          <p:cNvSpPr/>
          <p:nvPr/>
        </p:nvSpPr>
        <p:spPr>
          <a:xfrm>
            <a:off x="440940" y="3001516"/>
            <a:ext cx="1667030" cy="1333624"/>
          </a:xfrm>
          <a:prstGeom prst="homePlate">
            <a:avLst>
              <a:gd name="adj" fmla="val 16425"/>
            </a:avLst>
          </a:prstGeom>
          <a:solidFill>
            <a:srgbClr val="008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" name="CasellaDiTesto 2"/>
          <p:cNvSpPr txBox="1"/>
          <p:nvPr/>
        </p:nvSpPr>
        <p:spPr>
          <a:xfrm>
            <a:off x="611560" y="3361556"/>
            <a:ext cx="1368152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600" b="1" dirty="0" smtClean="0">
                <a:solidFill>
                  <a:schemeClr val="bg1"/>
                </a:solidFill>
                <a:latin typeface="Arial"/>
                <a:cs typeface="Arial"/>
              </a:rPr>
              <a:t>Seminari informativi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539552" y="4387717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rPr>
              <a:t>Febbraio 2016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2012752" y="4387717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rPr>
              <a:t>Febbraio /Marzo 2016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3353872" y="4387717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rPr>
              <a:t>Marzo /Novembre 2016</a:t>
            </a:r>
          </a:p>
        </p:txBody>
      </p:sp>
      <p:sp>
        <p:nvSpPr>
          <p:cNvPr id="28" name="CasellaDiTesto 27"/>
          <p:cNvSpPr txBox="1"/>
          <p:nvPr/>
        </p:nvSpPr>
        <p:spPr>
          <a:xfrm>
            <a:off x="4694992" y="4387717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rPr>
              <a:t>Aprile /Novembre 2016</a:t>
            </a:r>
          </a:p>
        </p:txBody>
      </p:sp>
      <p:sp>
        <p:nvSpPr>
          <p:cNvPr id="29" name="CasellaDiTesto 28"/>
          <p:cNvSpPr txBox="1"/>
          <p:nvPr/>
        </p:nvSpPr>
        <p:spPr>
          <a:xfrm>
            <a:off x="6005632" y="4387717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rPr>
              <a:t>Aprile /Novembre 2016</a:t>
            </a:r>
          </a:p>
        </p:txBody>
      </p:sp>
      <p:sp>
        <p:nvSpPr>
          <p:cNvPr id="30" name="CasellaDiTesto 29"/>
          <p:cNvSpPr txBox="1"/>
          <p:nvPr/>
        </p:nvSpPr>
        <p:spPr>
          <a:xfrm>
            <a:off x="2051720" y="3361556"/>
            <a:ext cx="1368152" cy="677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</a:pPr>
            <a:r>
              <a:rPr lang="it-IT" sz="1400" b="1" dirty="0" smtClean="0">
                <a:solidFill>
                  <a:schemeClr val="bg1"/>
                </a:solidFill>
                <a:latin typeface="Arial"/>
                <a:cs typeface="Arial"/>
              </a:rPr>
              <a:t>Orientamento e mappatura competenze</a:t>
            </a:r>
            <a:endParaRPr lang="it-IT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1" name="CasellaDiTesto 30"/>
          <p:cNvSpPr txBox="1"/>
          <p:nvPr/>
        </p:nvSpPr>
        <p:spPr>
          <a:xfrm>
            <a:off x="3507160" y="3516605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600" b="1" dirty="0" smtClean="0">
                <a:solidFill>
                  <a:schemeClr val="bg1"/>
                </a:solidFill>
                <a:latin typeface="Arial"/>
                <a:cs typeface="Arial"/>
              </a:rPr>
              <a:t>Coaching </a:t>
            </a:r>
            <a:endParaRPr lang="it-IT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2" name="CasellaDiTesto 31"/>
          <p:cNvSpPr txBox="1"/>
          <p:nvPr/>
        </p:nvSpPr>
        <p:spPr>
          <a:xfrm>
            <a:off x="4716016" y="3361556"/>
            <a:ext cx="1368152" cy="677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</a:pPr>
            <a:r>
              <a:rPr lang="it-IT" sz="1400" b="1" dirty="0" smtClean="0">
                <a:solidFill>
                  <a:schemeClr val="bg1"/>
                </a:solidFill>
                <a:latin typeface="Arial"/>
                <a:cs typeface="Arial"/>
              </a:rPr>
              <a:t>Formazione  di base e professionale </a:t>
            </a:r>
            <a:endParaRPr lang="it-IT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3" name="CasellaDiTesto 32"/>
          <p:cNvSpPr txBox="1"/>
          <p:nvPr/>
        </p:nvSpPr>
        <p:spPr>
          <a:xfrm>
            <a:off x="6228184" y="3516605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600" b="1" dirty="0" smtClean="0">
                <a:solidFill>
                  <a:schemeClr val="bg1"/>
                </a:solidFill>
                <a:latin typeface="Arial"/>
                <a:cs typeface="Arial"/>
              </a:rPr>
              <a:t>Tirocini</a:t>
            </a:r>
            <a:endParaRPr lang="it-IT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4" name="CasellaDiTesto 33"/>
          <p:cNvSpPr txBox="1"/>
          <p:nvPr/>
        </p:nvSpPr>
        <p:spPr>
          <a:xfrm>
            <a:off x="7452320" y="3516605"/>
            <a:ext cx="1425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 smtClean="0">
                <a:solidFill>
                  <a:schemeClr val="bg1"/>
                </a:solidFill>
                <a:latin typeface="Arial"/>
                <a:cs typeface="Arial"/>
              </a:rPr>
              <a:t>Permanent</a:t>
            </a:r>
          </a:p>
        </p:txBody>
      </p:sp>
      <p:grpSp>
        <p:nvGrpSpPr>
          <p:cNvPr id="38" name="Gruppo 37"/>
          <p:cNvGrpSpPr/>
          <p:nvPr/>
        </p:nvGrpSpPr>
        <p:grpSpPr>
          <a:xfrm>
            <a:off x="971600" y="2821486"/>
            <a:ext cx="360040" cy="324046"/>
            <a:chOff x="1043608" y="2569468"/>
            <a:chExt cx="360040" cy="324046"/>
          </a:xfrm>
        </p:grpSpPr>
        <p:sp>
          <p:nvSpPr>
            <p:cNvPr id="23" name="Ovale 22"/>
            <p:cNvSpPr>
              <a:spLocks noChangeAspect="1"/>
            </p:cNvSpPr>
            <p:nvPr/>
          </p:nvSpPr>
          <p:spPr>
            <a:xfrm>
              <a:off x="1061605" y="2569468"/>
              <a:ext cx="324046" cy="324046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6" name="CasellaDiTesto 35"/>
            <p:cNvSpPr txBox="1"/>
            <p:nvPr/>
          </p:nvSpPr>
          <p:spPr>
            <a:xfrm>
              <a:off x="1043608" y="2608381"/>
              <a:ext cx="360040" cy="246221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 anchorCtr="0">
              <a:spAutoFit/>
            </a:bodyPr>
            <a:lstStyle/>
            <a:p>
              <a:pPr lvl="0" algn="ctr"/>
              <a:r>
                <a:rPr lang="it-IT" sz="1600" b="1" dirty="0" smtClean="0">
                  <a:solidFill>
                    <a:schemeClr val="bg1"/>
                  </a:solidFill>
                  <a:latin typeface="Arial"/>
                  <a:cs typeface="Arial"/>
                </a:rPr>
                <a:t>1</a:t>
              </a:r>
            </a:p>
          </p:txBody>
        </p:sp>
      </p:grpSp>
      <p:sp>
        <p:nvSpPr>
          <p:cNvPr id="37" name="CasellaDiTesto 36"/>
          <p:cNvSpPr txBox="1"/>
          <p:nvPr/>
        </p:nvSpPr>
        <p:spPr>
          <a:xfrm>
            <a:off x="827584" y="2497460"/>
            <a:ext cx="685656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/>
            <a:r>
              <a:rPr lang="it-IT" sz="14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Step</a:t>
            </a:r>
          </a:p>
        </p:txBody>
      </p:sp>
      <p:grpSp>
        <p:nvGrpSpPr>
          <p:cNvPr id="43" name="Gruppo 42"/>
          <p:cNvGrpSpPr/>
          <p:nvPr/>
        </p:nvGrpSpPr>
        <p:grpSpPr>
          <a:xfrm>
            <a:off x="2446184" y="2821486"/>
            <a:ext cx="360040" cy="324046"/>
            <a:chOff x="1043608" y="2569468"/>
            <a:chExt cx="360040" cy="324046"/>
          </a:xfrm>
        </p:grpSpPr>
        <p:sp>
          <p:nvSpPr>
            <p:cNvPr id="44" name="Ovale 43"/>
            <p:cNvSpPr>
              <a:spLocks noChangeAspect="1"/>
            </p:cNvSpPr>
            <p:nvPr/>
          </p:nvSpPr>
          <p:spPr>
            <a:xfrm>
              <a:off x="1061605" y="2569468"/>
              <a:ext cx="324046" cy="324046"/>
            </a:xfrm>
            <a:prstGeom prst="ellipse">
              <a:avLst/>
            </a:prstGeom>
            <a:solidFill>
              <a:srgbClr val="00756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5" name="CasellaDiTesto 44"/>
            <p:cNvSpPr txBox="1"/>
            <p:nvPr/>
          </p:nvSpPr>
          <p:spPr>
            <a:xfrm>
              <a:off x="1043608" y="2608381"/>
              <a:ext cx="360040" cy="24622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 anchorCtr="0">
              <a:spAutoFit/>
            </a:bodyPr>
            <a:lstStyle/>
            <a:p>
              <a:pPr lvl="0" algn="ctr"/>
              <a:r>
                <a:rPr lang="it-IT" sz="1600" b="1" dirty="0" smtClean="0">
                  <a:solidFill>
                    <a:schemeClr val="bg1"/>
                  </a:solidFill>
                  <a:latin typeface="Arial"/>
                  <a:cs typeface="Arial"/>
                </a:rPr>
                <a:t>2</a:t>
              </a:r>
            </a:p>
          </p:txBody>
        </p:sp>
      </p:grpSp>
      <p:sp>
        <p:nvSpPr>
          <p:cNvPr id="46" name="CasellaDiTesto 45"/>
          <p:cNvSpPr txBox="1"/>
          <p:nvPr/>
        </p:nvSpPr>
        <p:spPr>
          <a:xfrm>
            <a:off x="2302168" y="2497460"/>
            <a:ext cx="685656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/>
            <a:r>
              <a:rPr lang="it-IT" sz="14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Step</a:t>
            </a:r>
          </a:p>
        </p:txBody>
      </p:sp>
      <p:grpSp>
        <p:nvGrpSpPr>
          <p:cNvPr id="47" name="Gruppo 46"/>
          <p:cNvGrpSpPr/>
          <p:nvPr/>
        </p:nvGrpSpPr>
        <p:grpSpPr>
          <a:xfrm>
            <a:off x="3728884" y="2821486"/>
            <a:ext cx="360040" cy="324046"/>
            <a:chOff x="1043608" y="2569468"/>
            <a:chExt cx="360040" cy="324046"/>
          </a:xfrm>
        </p:grpSpPr>
        <p:sp>
          <p:nvSpPr>
            <p:cNvPr id="48" name="Ovale 47"/>
            <p:cNvSpPr>
              <a:spLocks noChangeAspect="1"/>
            </p:cNvSpPr>
            <p:nvPr/>
          </p:nvSpPr>
          <p:spPr>
            <a:xfrm>
              <a:off x="1061605" y="2569468"/>
              <a:ext cx="324046" cy="324046"/>
            </a:xfrm>
            <a:prstGeom prst="ellipse">
              <a:avLst/>
            </a:prstGeom>
            <a:solidFill>
              <a:srgbClr val="13587B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9" name="CasellaDiTesto 48"/>
            <p:cNvSpPr txBox="1"/>
            <p:nvPr/>
          </p:nvSpPr>
          <p:spPr>
            <a:xfrm>
              <a:off x="1043608" y="2608381"/>
              <a:ext cx="360040" cy="24622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 anchorCtr="0">
              <a:spAutoFit/>
            </a:bodyPr>
            <a:lstStyle/>
            <a:p>
              <a:pPr lvl="0" algn="ctr"/>
              <a:r>
                <a:rPr lang="it-IT" sz="1600" b="1" dirty="0" smtClean="0">
                  <a:solidFill>
                    <a:schemeClr val="bg1"/>
                  </a:solidFill>
                  <a:latin typeface="Arial"/>
                  <a:cs typeface="Arial"/>
                </a:rPr>
                <a:t>3</a:t>
              </a:r>
            </a:p>
          </p:txBody>
        </p:sp>
      </p:grpSp>
      <p:sp>
        <p:nvSpPr>
          <p:cNvPr id="50" name="CasellaDiTesto 49"/>
          <p:cNvSpPr txBox="1"/>
          <p:nvPr/>
        </p:nvSpPr>
        <p:spPr>
          <a:xfrm>
            <a:off x="3584868" y="2497460"/>
            <a:ext cx="685656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/>
            <a:r>
              <a:rPr lang="it-IT" sz="14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Step</a:t>
            </a:r>
          </a:p>
        </p:txBody>
      </p:sp>
      <p:grpSp>
        <p:nvGrpSpPr>
          <p:cNvPr id="51" name="Gruppo 50"/>
          <p:cNvGrpSpPr/>
          <p:nvPr/>
        </p:nvGrpSpPr>
        <p:grpSpPr>
          <a:xfrm>
            <a:off x="5049684" y="2821486"/>
            <a:ext cx="360040" cy="324046"/>
            <a:chOff x="1043608" y="2569468"/>
            <a:chExt cx="360040" cy="324046"/>
          </a:xfrm>
        </p:grpSpPr>
        <p:sp>
          <p:nvSpPr>
            <p:cNvPr id="52" name="Ovale 51"/>
            <p:cNvSpPr>
              <a:spLocks noChangeAspect="1"/>
            </p:cNvSpPr>
            <p:nvPr/>
          </p:nvSpPr>
          <p:spPr>
            <a:xfrm>
              <a:off x="1061605" y="2569468"/>
              <a:ext cx="324046" cy="324046"/>
            </a:xfrm>
            <a:prstGeom prst="ellipse">
              <a:avLst/>
            </a:prstGeom>
            <a:solidFill>
              <a:srgbClr val="00418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3" name="CasellaDiTesto 52"/>
            <p:cNvSpPr txBox="1"/>
            <p:nvPr/>
          </p:nvSpPr>
          <p:spPr>
            <a:xfrm>
              <a:off x="1043608" y="2608381"/>
              <a:ext cx="360040" cy="24622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 anchorCtr="0">
              <a:spAutoFit/>
            </a:bodyPr>
            <a:lstStyle/>
            <a:p>
              <a:pPr lvl="0" algn="ctr"/>
              <a:r>
                <a:rPr lang="it-IT" sz="1600" b="1" dirty="0" smtClean="0">
                  <a:solidFill>
                    <a:schemeClr val="bg1"/>
                  </a:solidFill>
                  <a:latin typeface="Arial"/>
                  <a:cs typeface="Arial"/>
                </a:rPr>
                <a:t>4</a:t>
              </a:r>
            </a:p>
          </p:txBody>
        </p:sp>
      </p:grpSp>
      <p:sp>
        <p:nvSpPr>
          <p:cNvPr id="54" name="CasellaDiTesto 53"/>
          <p:cNvSpPr txBox="1"/>
          <p:nvPr/>
        </p:nvSpPr>
        <p:spPr>
          <a:xfrm>
            <a:off x="4905668" y="2497460"/>
            <a:ext cx="685656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/>
            <a:r>
              <a:rPr lang="it-IT" sz="14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Step</a:t>
            </a:r>
          </a:p>
        </p:txBody>
      </p:sp>
      <p:grpSp>
        <p:nvGrpSpPr>
          <p:cNvPr id="55" name="Gruppo 54"/>
          <p:cNvGrpSpPr/>
          <p:nvPr/>
        </p:nvGrpSpPr>
        <p:grpSpPr>
          <a:xfrm>
            <a:off x="6376834" y="2821486"/>
            <a:ext cx="360040" cy="324046"/>
            <a:chOff x="1043608" y="2569468"/>
            <a:chExt cx="360040" cy="324046"/>
          </a:xfrm>
        </p:grpSpPr>
        <p:sp>
          <p:nvSpPr>
            <p:cNvPr id="56" name="Ovale 55"/>
            <p:cNvSpPr>
              <a:spLocks noChangeAspect="1"/>
            </p:cNvSpPr>
            <p:nvPr/>
          </p:nvSpPr>
          <p:spPr>
            <a:xfrm>
              <a:off x="1061605" y="2569468"/>
              <a:ext cx="324046" cy="324046"/>
            </a:xfrm>
            <a:prstGeom prst="ellipse">
              <a:avLst/>
            </a:prstGeom>
            <a:solidFill>
              <a:srgbClr val="94325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7" name="CasellaDiTesto 56"/>
            <p:cNvSpPr txBox="1"/>
            <p:nvPr/>
          </p:nvSpPr>
          <p:spPr>
            <a:xfrm>
              <a:off x="1043608" y="2608381"/>
              <a:ext cx="360040" cy="246221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 anchorCtr="0">
              <a:spAutoFit/>
            </a:bodyPr>
            <a:lstStyle/>
            <a:p>
              <a:pPr lvl="0" algn="ctr"/>
              <a:r>
                <a:rPr lang="it-IT" sz="1600" b="1" dirty="0" smtClean="0">
                  <a:solidFill>
                    <a:schemeClr val="bg1"/>
                  </a:solidFill>
                  <a:latin typeface="Arial"/>
                  <a:cs typeface="Arial"/>
                </a:rPr>
                <a:t>5</a:t>
              </a:r>
            </a:p>
          </p:txBody>
        </p:sp>
      </p:grpSp>
      <p:sp>
        <p:nvSpPr>
          <p:cNvPr id="58" name="CasellaDiTesto 57"/>
          <p:cNvSpPr txBox="1"/>
          <p:nvPr/>
        </p:nvSpPr>
        <p:spPr>
          <a:xfrm>
            <a:off x="6232818" y="2497460"/>
            <a:ext cx="685656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/>
            <a:r>
              <a:rPr lang="it-IT" sz="14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Step</a:t>
            </a:r>
          </a:p>
        </p:txBody>
      </p:sp>
      <p:grpSp>
        <p:nvGrpSpPr>
          <p:cNvPr id="59" name="Gruppo 58"/>
          <p:cNvGrpSpPr/>
          <p:nvPr/>
        </p:nvGrpSpPr>
        <p:grpSpPr>
          <a:xfrm>
            <a:off x="7761134" y="2821486"/>
            <a:ext cx="360040" cy="324046"/>
            <a:chOff x="1043608" y="2569468"/>
            <a:chExt cx="360040" cy="324046"/>
          </a:xfrm>
        </p:grpSpPr>
        <p:sp>
          <p:nvSpPr>
            <p:cNvPr id="60" name="Ovale 59"/>
            <p:cNvSpPr>
              <a:spLocks noChangeAspect="1"/>
            </p:cNvSpPr>
            <p:nvPr/>
          </p:nvSpPr>
          <p:spPr>
            <a:xfrm>
              <a:off x="1061605" y="2569468"/>
              <a:ext cx="324046" cy="324046"/>
            </a:xfrm>
            <a:prstGeom prst="ellipse">
              <a:avLst/>
            </a:prstGeom>
            <a:solidFill>
              <a:srgbClr val="CC0A2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61" name="CasellaDiTesto 60"/>
            <p:cNvSpPr txBox="1"/>
            <p:nvPr/>
          </p:nvSpPr>
          <p:spPr>
            <a:xfrm>
              <a:off x="1043608" y="2608381"/>
              <a:ext cx="360040" cy="246221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 anchorCtr="0">
              <a:spAutoFit/>
            </a:bodyPr>
            <a:lstStyle/>
            <a:p>
              <a:pPr lvl="0" algn="ctr"/>
              <a:r>
                <a:rPr lang="it-IT" sz="1600" b="1" dirty="0" smtClean="0">
                  <a:solidFill>
                    <a:schemeClr val="bg1"/>
                  </a:solidFill>
                  <a:latin typeface="Arial"/>
                  <a:cs typeface="Arial"/>
                </a:rPr>
                <a:t>6</a:t>
              </a:r>
            </a:p>
          </p:txBody>
        </p:sp>
      </p:grpSp>
      <p:sp>
        <p:nvSpPr>
          <p:cNvPr id="62" name="CasellaDiTesto 61"/>
          <p:cNvSpPr txBox="1"/>
          <p:nvPr/>
        </p:nvSpPr>
        <p:spPr>
          <a:xfrm>
            <a:off x="7617118" y="2497460"/>
            <a:ext cx="685656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/>
            <a:r>
              <a:rPr lang="it-IT" sz="14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Step</a:t>
            </a:r>
          </a:p>
        </p:txBody>
      </p:sp>
      <p:pic>
        <p:nvPicPr>
          <p:cNvPr id="65" name="Immagine 6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201316"/>
            <a:ext cx="504056" cy="45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05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28245" y="2148602"/>
            <a:ext cx="7992888" cy="3192355"/>
          </a:xfrm>
        </p:spPr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</a:t>
            </a: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ossibilità di entrare </a:t>
            </a:r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da subito </a:t>
            </a: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come partner nel </a:t>
            </a:r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progetto per </a:t>
            </a: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collaborare all’intero </a:t>
            </a:r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processo</a:t>
            </a:r>
          </a:p>
          <a:p>
            <a:pPr marL="0" lv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Servizi di Screening </a:t>
            </a:r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e </a:t>
            </a: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Selezione, mirati </a:t>
            </a:r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ai bisogni </a:t>
            </a: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aziendali, gratuiti </a:t>
            </a:r>
            <a:endParaRPr lang="it-IT" sz="1500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lv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Corsi di base e </a:t>
            </a: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professionali finalizzati a favorire l’occupazione dei candidati,</a:t>
            </a:r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 progettati in base alle specifiche esigenze aziendali</a:t>
            </a: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 gratuiti </a:t>
            </a:r>
            <a:endParaRPr lang="it-IT" sz="1500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Bonus </a:t>
            </a:r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occupazionale per inserimento </a:t>
            </a: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di soggetti di età </a:t>
            </a:r>
            <a:r>
              <a:rPr lang="it-IT" sz="1500" i="1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superiore ai 50 anni </a:t>
            </a:r>
            <a:r>
              <a:rPr lang="it-IT" sz="1500" i="1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		</a:t>
            </a:r>
          </a:p>
          <a:p>
            <a:pPr marL="0" lv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it-IT" sz="1500" b="1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(il </a:t>
            </a:r>
            <a:r>
              <a:rPr lang="it-IT" sz="1500" b="1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bonus di natura economica si somma </a:t>
            </a:r>
            <a:r>
              <a:rPr lang="it-IT" sz="1500" b="1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al “Bonus </a:t>
            </a:r>
            <a:r>
              <a:rPr lang="it-IT" sz="1500" b="1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Renzi </a:t>
            </a:r>
            <a:r>
              <a:rPr lang="it-IT" sz="1500" b="1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2016”) </a:t>
            </a:r>
            <a:endParaRPr lang="it-IT" sz="1500" b="1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45720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it-IT" sz="1400" b="1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• </a:t>
            </a:r>
            <a:r>
              <a:rPr lang="it-IT" sz="1400" b="1" dirty="0" smtClean="0">
                <a:solidFill>
                  <a:srgbClr val="943256"/>
                </a:solidFill>
                <a:latin typeface="Arial"/>
                <a:cs typeface="Arial"/>
              </a:rPr>
              <a:t>6000 </a:t>
            </a:r>
            <a:r>
              <a:rPr lang="it-IT" sz="1400" b="1" dirty="0">
                <a:solidFill>
                  <a:srgbClr val="943256"/>
                </a:solidFill>
                <a:latin typeface="Arial"/>
                <a:cs typeface="Arial"/>
              </a:rPr>
              <a:t>euro</a:t>
            </a:r>
            <a:r>
              <a:rPr lang="it-IT" sz="1400" b="1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it-IT" sz="14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per assunzione a tempo indeterminato </a:t>
            </a:r>
          </a:p>
          <a:p>
            <a:pPr marL="45720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it-IT" sz="1400" b="1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• </a:t>
            </a:r>
            <a:r>
              <a:rPr lang="it-IT" sz="1400" b="1" dirty="0" smtClean="0">
                <a:solidFill>
                  <a:srgbClr val="943256"/>
                </a:solidFill>
                <a:latin typeface="Arial"/>
                <a:cs typeface="Arial"/>
              </a:rPr>
              <a:t>4000 </a:t>
            </a:r>
            <a:r>
              <a:rPr lang="it-IT" sz="1400" b="1" dirty="0">
                <a:solidFill>
                  <a:srgbClr val="943256"/>
                </a:solidFill>
                <a:latin typeface="Arial"/>
                <a:cs typeface="Arial"/>
              </a:rPr>
              <a:t>euro </a:t>
            </a:r>
            <a:r>
              <a:rPr lang="it-IT" sz="14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per assunzione  a tempo </a:t>
            </a:r>
            <a:r>
              <a:rPr lang="it-IT" sz="14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determinato o somministrazione, </a:t>
            </a:r>
            <a:r>
              <a:rPr lang="it-IT" sz="14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la cui </a:t>
            </a:r>
            <a:r>
              <a:rPr lang="it-IT" sz="14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durata contributiva </a:t>
            </a:r>
            <a:r>
              <a:rPr lang="it-IT" sz="14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consenta il raggiungimento dei requisiti pensionistici</a:t>
            </a:r>
            <a:endParaRPr lang="it-IT" sz="1400" b="1" u="sng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marL="0" lv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Sgravi </a:t>
            </a:r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fiscali e contributivi per  assunzioni di lavoratori iscritti alle liste di </a:t>
            </a:r>
            <a:r>
              <a:rPr lang="it-IT" sz="15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mobilità 223/91</a:t>
            </a:r>
            <a:endParaRPr lang="it-IT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3" y="0"/>
            <a:ext cx="9131294" cy="1921396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0" y="879375"/>
            <a:ext cx="9144000" cy="1042021"/>
          </a:xfrm>
          <a:prstGeom prst="rect">
            <a:avLst/>
          </a:prstGeom>
          <a:gradFill flip="none" rotWithShape="1">
            <a:gsLst>
              <a:gs pos="0">
                <a:srgbClr val="008000">
                  <a:alpha val="76000"/>
                </a:srgbClr>
              </a:gs>
              <a:gs pos="100000">
                <a:srgbClr val="004185">
                  <a:alpha val="76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827584" y="1057300"/>
            <a:ext cx="4392488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rgbClr val="1F497D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it-IT" sz="2200" b="0" dirty="0" smtClean="0">
                <a:solidFill>
                  <a:schemeClr val="bg1"/>
                </a:solidFill>
              </a:rPr>
              <a:t>VANTAGGI PER LE AZIENDE</a:t>
            </a:r>
            <a:endParaRPr lang="it-IT" sz="2200" b="0" dirty="0">
              <a:solidFill>
                <a:schemeClr val="bg1"/>
              </a:solidFill>
            </a:endParaRPr>
          </a:p>
        </p:txBody>
      </p:sp>
      <p:sp>
        <p:nvSpPr>
          <p:cNvPr id="9" name="Ovale 8"/>
          <p:cNvSpPr>
            <a:spLocks noChangeAspect="1"/>
          </p:cNvSpPr>
          <p:nvPr/>
        </p:nvSpPr>
        <p:spPr>
          <a:xfrm rot="5400000">
            <a:off x="733984" y="2243337"/>
            <a:ext cx="187200" cy="187200"/>
          </a:xfrm>
          <a:prstGeom prst="ellipse">
            <a:avLst/>
          </a:prstGeom>
          <a:solidFill>
            <a:srgbClr val="008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Ovale 11"/>
          <p:cNvSpPr>
            <a:spLocks noChangeAspect="1"/>
          </p:cNvSpPr>
          <p:nvPr/>
        </p:nvSpPr>
        <p:spPr>
          <a:xfrm rot="5400000">
            <a:off x="733984" y="2634987"/>
            <a:ext cx="187200" cy="187200"/>
          </a:xfrm>
          <a:prstGeom prst="ellipse">
            <a:avLst/>
          </a:prstGeom>
          <a:solidFill>
            <a:srgbClr val="00756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Ovale 14"/>
          <p:cNvSpPr>
            <a:spLocks noChangeAspect="1"/>
          </p:cNvSpPr>
          <p:nvPr/>
        </p:nvSpPr>
        <p:spPr>
          <a:xfrm rot="5400000">
            <a:off x="733984" y="2984650"/>
            <a:ext cx="187200" cy="187200"/>
          </a:xfrm>
          <a:prstGeom prst="ellipse">
            <a:avLst/>
          </a:prstGeom>
          <a:solidFill>
            <a:srgbClr val="00418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Ovale 17"/>
          <p:cNvSpPr>
            <a:spLocks noChangeAspect="1"/>
          </p:cNvSpPr>
          <p:nvPr/>
        </p:nvSpPr>
        <p:spPr>
          <a:xfrm rot="5400000">
            <a:off x="733984" y="3576279"/>
            <a:ext cx="187200" cy="187200"/>
          </a:xfrm>
          <a:prstGeom prst="ellipse">
            <a:avLst/>
          </a:prstGeom>
          <a:solidFill>
            <a:srgbClr val="94325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Ovale 20"/>
          <p:cNvSpPr>
            <a:spLocks noChangeAspect="1"/>
          </p:cNvSpPr>
          <p:nvPr/>
        </p:nvSpPr>
        <p:spPr>
          <a:xfrm rot="5400000">
            <a:off x="733984" y="5089748"/>
            <a:ext cx="187200" cy="187200"/>
          </a:xfrm>
          <a:prstGeom prst="ellipse">
            <a:avLst/>
          </a:prstGeom>
          <a:solidFill>
            <a:srgbClr val="CC0A2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5" name="Connettore 1 24"/>
          <p:cNvCxnSpPr/>
          <p:nvPr/>
        </p:nvCxnSpPr>
        <p:spPr>
          <a:xfrm>
            <a:off x="1259632" y="3793604"/>
            <a:ext cx="6336704" cy="0"/>
          </a:xfrm>
          <a:prstGeom prst="line">
            <a:avLst/>
          </a:prstGeom>
          <a:ln w="9525" cmpd="sng">
            <a:solidFill>
              <a:srgbClr val="94325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7" name="Immagin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201316"/>
            <a:ext cx="504056" cy="45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64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Depositphotos_13643877_m-2015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85"/>
          <a:stretch/>
        </p:blipFill>
        <p:spPr>
          <a:xfrm>
            <a:off x="-62655" y="0"/>
            <a:ext cx="9206655" cy="5715000"/>
          </a:xfrm>
          <a:prstGeom prst="rect">
            <a:avLst/>
          </a:prstGeom>
        </p:spPr>
      </p:pic>
      <p:sp>
        <p:nvSpPr>
          <p:cNvPr id="16" name="Rettangolo 15"/>
          <p:cNvSpPr/>
          <p:nvPr/>
        </p:nvSpPr>
        <p:spPr>
          <a:xfrm>
            <a:off x="0" y="1872208"/>
            <a:ext cx="9144000" cy="3865612"/>
          </a:xfrm>
          <a:prstGeom prst="rect">
            <a:avLst/>
          </a:prstGeom>
          <a:solidFill>
            <a:schemeClr val="tx1">
              <a:alpha val="61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/>
          <p:cNvSpPr/>
          <p:nvPr/>
        </p:nvSpPr>
        <p:spPr>
          <a:xfrm>
            <a:off x="0" y="841276"/>
            <a:ext cx="9144000" cy="1042021"/>
          </a:xfrm>
          <a:prstGeom prst="rect">
            <a:avLst/>
          </a:prstGeom>
          <a:gradFill flip="none" rotWithShape="1">
            <a:gsLst>
              <a:gs pos="0">
                <a:srgbClr val="008000">
                  <a:alpha val="58000"/>
                </a:srgbClr>
              </a:gs>
              <a:gs pos="100000">
                <a:srgbClr val="004185">
                  <a:alpha val="58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6" name="Segnaposto contenuto 2"/>
          <p:cNvSpPr txBox="1">
            <a:spLocks/>
          </p:cNvSpPr>
          <p:nvPr/>
        </p:nvSpPr>
        <p:spPr>
          <a:xfrm>
            <a:off x="5663530" y="2353444"/>
            <a:ext cx="3168352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dirty="0">
                <a:solidFill>
                  <a:schemeClr val="bg1"/>
                </a:solidFill>
                <a:latin typeface="Arial"/>
                <a:cs typeface="Arial"/>
              </a:rPr>
              <a:t>Sono interessate tutte le province </a:t>
            </a:r>
            <a:endParaRPr lang="it-IT" sz="120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b="1" dirty="0" smtClean="0">
                <a:solidFill>
                  <a:schemeClr val="bg1"/>
                </a:solidFill>
                <a:latin typeface="Arial"/>
                <a:cs typeface="Arial"/>
              </a:rPr>
              <a:t>dell’Emilia </a:t>
            </a:r>
            <a:r>
              <a:rPr lang="it-IT" sz="1200" b="1" dirty="0">
                <a:solidFill>
                  <a:schemeClr val="bg1"/>
                </a:solidFill>
                <a:latin typeface="Arial"/>
                <a:cs typeface="Arial"/>
              </a:rPr>
              <a:t>Romagna </a:t>
            </a:r>
            <a:endParaRPr lang="it-IT" sz="12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it-IT" sz="12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827584" y="1057300"/>
            <a:ext cx="4392488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rgbClr val="1F497D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it-IT" sz="2200" b="0" dirty="0" smtClean="0">
                <a:solidFill>
                  <a:schemeClr val="bg1"/>
                </a:solidFill>
              </a:rPr>
              <a:t>AMPIO BACINO DI SELEZIONE</a:t>
            </a:r>
            <a:endParaRPr lang="it-IT" sz="2200" b="0" dirty="0">
              <a:solidFill>
                <a:schemeClr val="bg1"/>
              </a:solidFill>
            </a:endParaRPr>
          </a:p>
        </p:txBody>
      </p:sp>
      <p:grpSp>
        <p:nvGrpSpPr>
          <p:cNvPr id="20" name="Gruppo 19"/>
          <p:cNvGrpSpPr/>
          <p:nvPr/>
        </p:nvGrpSpPr>
        <p:grpSpPr>
          <a:xfrm>
            <a:off x="5087466" y="2353444"/>
            <a:ext cx="432048" cy="432048"/>
            <a:chOff x="323528" y="2209428"/>
            <a:chExt cx="432048" cy="432048"/>
          </a:xfrm>
        </p:grpSpPr>
        <p:sp>
          <p:nvSpPr>
            <p:cNvPr id="5" name="Ovale 4"/>
            <p:cNvSpPr/>
            <p:nvPr/>
          </p:nvSpPr>
          <p:spPr>
            <a:xfrm>
              <a:off x="323528" y="2209428"/>
              <a:ext cx="432048" cy="432048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CasellaDiTesto 7"/>
            <p:cNvSpPr txBox="1"/>
            <p:nvPr/>
          </p:nvSpPr>
          <p:spPr>
            <a:xfrm>
              <a:off x="323528" y="224078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 smtClean="0">
                  <a:solidFill>
                    <a:srgbClr val="FFFFFF"/>
                  </a:solidFill>
                  <a:latin typeface="Arial Black"/>
                  <a:cs typeface="Arial Black"/>
                </a:rPr>
                <a:t>1</a:t>
              </a:r>
              <a:endParaRPr lang="it-IT" dirty="0">
                <a:solidFill>
                  <a:srgbClr val="FFFFFF"/>
                </a:solidFill>
                <a:latin typeface="Arial Black"/>
                <a:cs typeface="Arial Black"/>
              </a:endParaRPr>
            </a:p>
          </p:txBody>
        </p:sp>
      </p:grpSp>
      <p:grpSp>
        <p:nvGrpSpPr>
          <p:cNvPr id="21" name="Gruppo 20"/>
          <p:cNvGrpSpPr/>
          <p:nvPr/>
        </p:nvGrpSpPr>
        <p:grpSpPr>
          <a:xfrm>
            <a:off x="5076056" y="3015785"/>
            <a:ext cx="432048" cy="432048"/>
            <a:chOff x="3192438" y="2209428"/>
            <a:chExt cx="432048" cy="432048"/>
          </a:xfrm>
        </p:grpSpPr>
        <p:sp>
          <p:nvSpPr>
            <p:cNvPr id="14" name="Ovale 13"/>
            <p:cNvSpPr/>
            <p:nvPr/>
          </p:nvSpPr>
          <p:spPr>
            <a:xfrm>
              <a:off x="3192438" y="2209428"/>
              <a:ext cx="432048" cy="432048"/>
            </a:xfrm>
            <a:prstGeom prst="ellipse">
              <a:avLst/>
            </a:prstGeom>
            <a:solidFill>
              <a:srgbClr val="00756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7" name="CasellaDiTesto 16"/>
            <p:cNvSpPr txBox="1"/>
            <p:nvPr/>
          </p:nvSpPr>
          <p:spPr>
            <a:xfrm>
              <a:off x="3192438" y="224078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>
                  <a:solidFill>
                    <a:srgbClr val="FFFFFF"/>
                  </a:solidFill>
                  <a:latin typeface="Arial Black"/>
                  <a:cs typeface="Arial Black"/>
                </a:rPr>
                <a:t>2</a:t>
              </a:r>
            </a:p>
          </p:txBody>
        </p:sp>
      </p:grpSp>
      <p:grpSp>
        <p:nvGrpSpPr>
          <p:cNvPr id="22" name="Gruppo 21"/>
          <p:cNvGrpSpPr/>
          <p:nvPr/>
        </p:nvGrpSpPr>
        <p:grpSpPr>
          <a:xfrm>
            <a:off x="5087466" y="3678126"/>
            <a:ext cx="432048" cy="432048"/>
            <a:chOff x="5864436" y="2209428"/>
            <a:chExt cx="432048" cy="432048"/>
          </a:xfrm>
          <a:solidFill>
            <a:srgbClr val="13587B"/>
          </a:solidFill>
        </p:grpSpPr>
        <p:sp>
          <p:nvSpPr>
            <p:cNvPr id="15" name="Ovale 14"/>
            <p:cNvSpPr/>
            <p:nvPr/>
          </p:nvSpPr>
          <p:spPr>
            <a:xfrm>
              <a:off x="5864436" y="2209428"/>
              <a:ext cx="432048" cy="432048"/>
            </a:xfrm>
            <a:prstGeom prst="ellipse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8" name="CasellaDiTesto 17"/>
            <p:cNvSpPr txBox="1"/>
            <p:nvPr/>
          </p:nvSpPr>
          <p:spPr>
            <a:xfrm>
              <a:off x="5864436" y="224078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 smtClean="0">
                  <a:solidFill>
                    <a:srgbClr val="FFFFFF"/>
                  </a:solidFill>
                  <a:latin typeface="Arial Black"/>
                  <a:cs typeface="Arial Black"/>
                </a:rPr>
                <a:t>3</a:t>
              </a:r>
              <a:endParaRPr lang="it-IT" dirty="0">
                <a:solidFill>
                  <a:srgbClr val="FFFFFF"/>
                </a:solidFill>
                <a:latin typeface="Arial Black"/>
                <a:cs typeface="Arial Black"/>
              </a:endParaRPr>
            </a:p>
          </p:txBody>
        </p:sp>
      </p:grpSp>
      <p:grpSp>
        <p:nvGrpSpPr>
          <p:cNvPr id="23" name="Gruppo 22"/>
          <p:cNvGrpSpPr/>
          <p:nvPr/>
        </p:nvGrpSpPr>
        <p:grpSpPr>
          <a:xfrm>
            <a:off x="5087466" y="4340468"/>
            <a:ext cx="432048" cy="432048"/>
            <a:chOff x="5864436" y="2209428"/>
            <a:chExt cx="432048" cy="432048"/>
          </a:xfrm>
        </p:grpSpPr>
        <p:sp>
          <p:nvSpPr>
            <p:cNvPr id="24" name="Ovale 23"/>
            <p:cNvSpPr/>
            <p:nvPr/>
          </p:nvSpPr>
          <p:spPr>
            <a:xfrm>
              <a:off x="5864436" y="2209428"/>
              <a:ext cx="432048" cy="43204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5" name="CasellaDiTesto 24"/>
            <p:cNvSpPr txBox="1"/>
            <p:nvPr/>
          </p:nvSpPr>
          <p:spPr>
            <a:xfrm>
              <a:off x="5864436" y="224078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 smtClean="0">
                  <a:solidFill>
                    <a:srgbClr val="FFFFFF"/>
                  </a:solidFill>
                  <a:latin typeface="Arial Black"/>
                  <a:cs typeface="Arial Black"/>
                </a:rPr>
                <a:t>4</a:t>
              </a:r>
              <a:endParaRPr lang="it-IT" dirty="0">
                <a:solidFill>
                  <a:srgbClr val="FFFFFF"/>
                </a:solidFill>
                <a:latin typeface="Arial Black"/>
                <a:cs typeface="Arial Black"/>
              </a:endParaRPr>
            </a:p>
          </p:txBody>
        </p:sp>
      </p:grpSp>
      <p:sp>
        <p:nvSpPr>
          <p:cNvPr id="26" name="Segnaposto contenuto 2"/>
          <p:cNvSpPr txBox="1">
            <a:spLocks/>
          </p:cNvSpPr>
          <p:nvPr/>
        </p:nvSpPr>
        <p:spPr>
          <a:xfrm>
            <a:off x="5663530" y="3050704"/>
            <a:ext cx="3168352" cy="3108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dirty="0" smtClean="0">
                <a:solidFill>
                  <a:schemeClr val="bg1"/>
                </a:solidFill>
                <a:latin typeface="Arial"/>
                <a:cs typeface="Arial"/>
              </a:rPr>
              <a:t>Più </a:t>
            </a:r>
            <a:r>
              <a:rPr lang="it-IT" sz="1200" dirty="0">
                <a:solidFill>
                  <a:schemeClr val="bg1"/>
                </a:solidFill>
                <a:latin typeface="Arial"/>
                <a:cs typeface="Arial"/>
              </a:rPr>
              <a:t>di </a:t>
            </a:r>
            <a:r>
              <a:rPr lang="it-IT" sz="1200" b="1" dirty="0">
                <a:solidFill>
                  <a:schemeClr val="bg1"/>
                </a:solidFill>
                <a:latin typeface="Arial"/>
                <a:cs typeface="Arial"/>
              </a:rPr>
              <a:t>700 lavoratori </a:t>
            </a:r>
            <a:r>
              <a:rPr lang="it-IT" sz="1200" dirty="0" smtClean="0">
                <a:solidFill>
                  <a:schemeClr val="bg1"/>
                </a:solidFill>
                <a:latin typeface="Arial"/>
                <a:cs typeface="Arial"/>
              </a:rPr>
              <a:t>coinvolti</a:t>
            </a:r>
            <a:endParaRPr lang="it-IT" sz="12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it-IT" sz="12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7" name="Segnaposto contenuto 2"/>
          <p:cNvSpPr txBox="1">
            <a:spLocks/>
          </p:cNvSpPr>
          <p:nvPr/>
        </p:nvSpPr>
        <p:spPr>
          <a:xfrm>
            <a:off x="5663530" y="3721596"/>
            <a:ext cx="3168352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b="1" dirty="0" smtClean="0">
                <a:solidFill>
                  <a:schemeClr val="bg1"/>
                </a:solidFill>
                <a:latin typeface="Arial"/>
                <a:cs typeface="Arial"/>
              </a:rPr>
              <a:t>Esperienze e competenze </a:t>
            </a:r>
            <a:r>
              <a:rPr lang="it-IT" sz="1200" dirty="0" smtClean="0">
                <a:solidFill>
                  <a:schemeClr val="bg1"/>
                </a:solidFill>
                <a:latin typeface="Arial"/>
                <a:cs typeface="Arial"/>
              </a:rPr>
              <a:t>diversificate </a:t>
            </a:r>
            <a:endParaRPr lang="it-IT" sz="12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8" name="Segnaposto contenuto 2"/>
          <p:cNvSpPr txBox="1">
            <a:spLocks/>
          </p:cNvSpPr>
          <p:nvPr/>
        </p:nvSpPr>
        <p:spPr>
          <a:xfrm>
            <a:off x="5663530" y="4297660"/>
            <a:ext cx="31683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t-IT" sz="1200" dirty="0" smtClean="0">
                <a:solidFill>
                  <a:schemeClr val="bg1"/>
                </a:solidFill>
                <a:latin typeface="Arial"/>
                <a:cs typeface="Arial"/>
              </a:rPr>
              <a:t>Ampia </a:t>
            </a:r>
            <a:r>
              <a:rPr lang="it-IT" sz="1200" b="1" dirty="0">
                <a:solidFill>
                  <a:schemeClr val="bg1"/>
                </a:solidFill>
                <a:latin typeface="Arial"/>
                <a:cs typeface="Arial"/>
              </a:rPr>
              <a:t>gamma di profili: </a:t>
            </a:r>
            <a:r>
              <a:rPr lang="it-IT" sz="1200" dirty="0">
                <a:solidFill>
                  <a:schemeClr val="bg1"/>
                </a:solidFill>
                <a:latin typeface="Arial"/>
                <a:cs typeface="Arial"/>
              </a:rPr>
              <a:t>commerciali, amministrativi, informatici, tecnici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it-IT" sz="12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it-IT" sz="12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0" name="Immagin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201316"/>
            <a:ext cx="504056" cy="45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45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Pianta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14" b="14029"/>
          <a:stretch/>
        </p:blipFill>
        <p:spPr>
          <a:xfrm>
            <a:off x="0" y="1"/>
            <a:ext cx="9144000" cy="1920240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0" y="879375"/>
            <a:ext cx="9144000" cy="1042021"/>
          </a:xfrm>
          <a:prstGeom prst="rect">
            <a:avLst/>
          </a:prstGeom>
          <a:gradFill flip="none" rotWithShape="1">
            <a:gsLst>
              <a:gs pos="0">
                <a:srgbClr val="008000">
                  <a:alpha val="52000"/>
                </a:srgbClr>
              </a:gs>
              <a:gs pos="100000">
                <a:srgbClr val="004185">
                  <a:alpha val="52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827584" y="1070392"/>
            <a:ext cx="4680520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rgbClr val="1F497D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it-IT" sz="2200" b="0" dirty="0" smtClean="0">
                <a:solidFill>
                  <a:schemeClr val="bg1"/>
                </a:solidFill>
              </a:rPr>
              <a:t>I </a:t>
            </a:r>
            <a:r>
              <a:rPr lang="it-IT" sz="2200" b="0" dirty="0">
                <a:solidFill>
                  <a:schemeClr val="bg1"/>
                </a:solidFill>
              </a:rPr>
              <a:t> </a:t>
            </a:r>
            <a:r>
              <a:rPr lang="it-IT" sz="2200" b="0" dirty="0" smtClean="0">
                <a:solidFill>
                  <a:schemeClr val="bg1"/>
                </a:solidFill>
              </a:rPr>
              <a:t>FINANZIATORI DEL PROGETTO</a:t>
            </a:r>
            <a:endParaRPr lang="it-IT" sz="2200" b="0" dirty="0">
              <a:solidFill>
                <a:schemeClr val="bg1"/>
              </a:solidFill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201316"/>
            <a:ext cx="504056" cy="458233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1151620" y="4009628"/>
            <a:ext cx="68407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Fondo Ministeriale per le Politiche Attive del Lavoro</a:t>
            </a:r>
          </a:p>
          <a:p>
            <a:pPr algn="ctr"/>
            <a:endParaRPr lang="it-IT" sz="1500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 algn="ctr"/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Operazione rif.PA 2015-4714/RER</a:t>
            </a:r>
          </a:p>
          <a:p>
            <a:pPr algn="ctr"/>
            <a:r>
              <a:rPr lang="it-IT" sz="15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finanziata dalla Regione Emilia Romagna con DGR 1562 del 20/10/2015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5656" y="2641476"/>
            <a:ext cx="2640221" cy="72008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2641477"/>
            <a:ext cx="2880320" cy="88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0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Technology-Partner-with-us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92" b="13351"/>
          <a:stretch/>
        </p:blipFill>
        <p:spPr>
          <a:xfrm>
            <a:off x="-9480" y="0"/>
            <a:ext cx="9153480" cy="1920240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0" y="879375"/>
            <a:ext cx="9144000" cy="1042021"/>
          </a:xfrm>
          <a:prstGeom prst="rect">
            <a:avLst/>
          </a:prstGeom>
          <a:gradFill flip="none" rotWithShape="1">
            <a:gsLst>
              <a:gs pos="0">
                <a:srgbClr val="008000">
                  <a:alpha val="52000"/>
                </a:srgbClr>
              </a:gs>
              <a:gs pos="100000">
                <a:srgbClr val="004185">
                  <a:alpha val="52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827584" y="1057300"/>
            <a:ext cx="4392488" cy="7200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rgbClr val="1F497D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it-IT" sz="2200" b="0" dirty="0" smtClean="0">
                <a:solidFill>
                  <a:schemeClr val="bg1"/>
                </a:solidFill>
              </a:rPr>
              <a:t>I PARTNER</a:t>
            </a:r>
            <a:endParaRPr lang="it-IT" sz="2200" b="0" dirty="0">
              <a:solidFill>
                <a:schemeClr val="bg1"/>
              </a:solidFill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201316"/>
            <a:ext cx="504056" cy="458233"/>
          </a:xfrm>
          <a:prstGeom prst="rect">
            <a:avLst/>
          </a:prstGeom>
        </p:spPr>
      </p:pic>
      <p:pic>
        <p:nvPicPr>
          <p:cNvPr id="10" name="Immagine 9" descr="download.pn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642" r="21277" b="20149"/>
          <a:stretch/>
        </p:blipFill>
        <p:spPr>
          <a:xfrm>
            <a:off x="2051721" y="2353444"/>
            <a:ext cx="2160240" cy="569253"/>
          </a:xfrm>
          <a:prstGeom prst="rect">
            <a:avLst/>
          </a:prstGeom>
        </p:spPr>
      </p:pic>
      <p:pic>
        <p:nvPicPr>
          <p:cNvPr id="11" name="Immagine 10" descr="logo@2x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44" y="3145822"/>
            <a:ext cx="1872208" cy="748884"/>
          </a:xfrm>
          <a:prstGeom prst="rect">
            <a:avLst/>
          </a:prstGeom>
        </p:spPr>
      </p:pic>
      <p:pic>
        <p:nvPicPr>
          <p:cNvPr id="12" name="Immagine 11" descr="logo-formindustria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5736" y="4110794"/>
            <a:ext cx="1903599" cy="1080056"/>
          </a:xfrm>
          <a:prstGeom prst="rect">
            <a:avLst/>
          </a:prstGeom>
        </p:spPr>
      </p:pic>
      <p:pic>
        <p:nvPicPr>
          <p:cNvPr id="13" name="Immagine 12" descr="logo-centoform2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6382" y="2454546"/>
            <a:ext cx="1826284" cy="468482"/>
          </a:xfrm>
          <a:prstGeom prst="rect">
            <a:avLst/>
          </a:prstGeom>
        </p:spPr>
      </p:pic>
      <p:pic>
        <p:nvPicPr>
          <p:cNvPr id="14" name="Immagine 13" descr="download.jpe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6382" y="4038722"/>
            <a:ext cx="1919874" cy="1276281"/>
          </a:xfrm>
          <a:prstGeom prst="rect">
            <a:avLst/>
          </a:prstGeom>
        </p:spPr>
      </p:pic>
      <p:pic>
        <p:nvPicPr>
          <p:cNvPr id="15" name="Immagine 14" descr="logo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6382" y="3246634"/>
            <a:ext cx="1821761" cy="472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6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360</Words>
  <Application>Microsoft Office PowerPoint</Application>
  <PresentationFormat>Presentazione su schermo (16:10)</PresentationFormat>
  <Paragraphs>76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Tema di Office</vt:lpstr>
      <vt:lpstr> Un supporto concreto   un vantaggio per le aziende   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Gruppo Obiettivo Lavoro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COSTRUIRE UN SISTEMA A FAVORE DELLE AZIENDE</dc:title>
  <dc:creator>Lovergine Giovanna</dc:creator>
  <cp:lastModifiedBy>Lovergine Giovanna</cp:lastModifiedBy>
  <cp:revision>70</cp:revision>
  <cp:lastPrinted>2016-03-04T16:12:01Z</cp:lastPrinted>
  <dcterms:created xsi:type="dcterms:W3CDTF">2016-02-24T16:23:24Z</dcterms:created>
  <dcterms:modified xsi:type="dcterms:W3CDTF">2016-06-23T09:04:24Z</dcterms:modified>
</cp:coreProperties>
</file>