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653" r:id="rId2"/>
    <p:sldMasterId id="2147483693" r:id="rId3"/>
    <p:sldMasterId id="2147483706" r:id="rId4"/>
  </p:sldMasterIdLst>
  <p:notesMasterIdLst>
    <p:notesMasterId r:id="rId49"/>
  </p:notesMasterIdLst>
  <p:handoutMasterIdLst>
    <p:handoutMasterId r:id="rId50"/>
  </p:handoutMasterIdLst>
  <p:sldIdLst>
    <p:sldId id="389" r:id="rId5"/>
    <p:sldId id="296" r:id="rId6"/>
    <p:sldId id="367" r:id="rId7"/>
    <p:sldId id="309" r:id="rId8"/>
    <p:sldId id="300" r:id="rId9"/>
    <p:sldId id="306" r:id="rId10"/>
    <p:sldId id="299" r:id="rId11"/>
    <p:sldId id="305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36" r:id="rId39"/>
    <p:sldId id="337" r:id="rId40"/>
    <p:sldId id="341" r:id="rId41"/>
    <p:sldId id="338" r:id="rId42"/>
    <p:sldId id="339" r:id="rId43"/>
    <p:sldId id="340" r:id="rId44"/>
    <p:sldId id="386" r:id="rId45"/>
    <p:sldId id="390" r:id="rId46"/>
    <p:sldId id="372" r:id="rId47"/>
    <p:sldId id="373" r:id="rId48"/>
  </p:sldIdLst>
  <p:sldSz cx="9144000" cy="6858000" type="screen4x3"/>
  <p:notesSz cx="6797675" cy="992663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9900"/>
    <a:srgbClr val="006666"/>
    <a:srgbClr val="003300"/>
    <a:srgbClr val="CC0000"/>
    <a:srgbClr val="FF3300"/>
    <a:srgbClr val="BB2D3F"/>
    <a:srgbClr val="A50021"/>
    <a:srgbClr val="5F5F5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37" autoAdjust="0"/>
    <p:restoredTop sz="94545" autoAdjust="0"/>
  </p:normalViewPr>
  <p:slideViewPr>
    <p:cSldViewPr>
      <p:cViewPr>
        <p:scale>
          <a:sx n="66" d="100"/>
          <a:sy n="66" d="100"/>
        </p:scale>
        <p:origin x="-1404" y="-10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1476" y="-90"/>
      </p:cViewPr>
      <p:guideLst>
        <p:guide orient="horz" pos="3127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>
            <a:lvl1pPr defTabSz="927100">
              <a:defRPr sz="1200" u="none"/>
            </a:lvl1pPr>
          </a:lstStyle>
          <a:p>
            <a:endParaRPr lang="it-IT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>
            <a:lvl1pPr algn="r" defTabSz="927100">
              <a:defRPr sz="1200" u="none"/>
            </a:lvl1pPr>
          </a:lstStyle>
          <a:p>
            <a:endParaRPr lang="it-IT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b" anchorCtr="0" compatLnSpc="1">
            <a:prstTxWarp prst="textNoShape">
              <a:avLst/>
            </a:prstTxWarp>
          </a:bodyPr>
          <a:lstStyle>
            <a:lvl1pPr defTabSz="927100">
              <a:defRPr sz="1200" u="none"/>
            </a:lvl1pPr>
          </a:lstStyle>
          <a:p>
            <a:endParaRPr lang="it-IT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b" anchorCtr="0" compatLnSpc="1">
            <a:prstTxWarp prst="textNoShape">
              <a:avLst/>
            </a:prstTxWarp>
          </a:bodyPr>
          <a:lstStyle>
            <a:lvl1pPr algn="r" defTabSz="927100">
              <a:defRPr sz="1200" u="none"/>
            </a:lvl1pPr>
          </a:lstStyle>
          <a:p>
            <a:fld id="{7CE42D36-9129-4F2C-A54F-062AAB970928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15285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>
            <a:lvl1pPr defTabSz="927100">
              <a:defRPr sz="1200" u="none"/>
            </a:lvl1pPr>
          </a:lstStyle>
          <a:p>
            <a:endParaRPr lang="it-IT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>
            <a:lvl1pPr algn="r" defTabSz="927100">
              <a:defRPr sz="1200" u="none"/>
            </a:lvl1pPr>
          </a:lstStyle>
          <a:p>
            <a:endParaRPr lang="it-IT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4875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b" anchorCtr="0" compatLnSpc="1">
            <a:prstTxWarp prst="textNoShape">
              <a:avLst/>
            </a:prstTxWarp>
          </a:bodyPr>
          <a:lstStyle>
            <a:lvl1pPr defTabSz="927100">
              <a:defRPr sz="1200" u="none"/>
            </a:lvl1pPr>
          </a:lstStyle>
          <a:p>
            <a:endParaRPr lang="it-IT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2" tIns="46351" rIns="92702" bIns="46351" numCol="1" anchor="b" anchorCtr="0" compatLnSpc="1">
            <a:prstTxWarp prst="textNoShape">
              <a:avLst/>
            </a:prstTxWarp>
          </a:bodyPr>
          <a:lstStyle>
            <a:lvl1pPr algn="r" defTabSz="927100">
              <a:defRPr sz="1200" u="none"/>
            </a:lvl1pPr>
          </a:lstStyle>
          <a:p>
            <a:fld id="{34E349C8-878C-47F9-A32F-238F50360E4A}" type="slidenum">
              <a:rPr lang="it-IT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59341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4113" cy="3722687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188C88-EA8B-4E3F-863D-0FDC85777B4B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3088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44"/>
            <a:ext cx="8223250" cy="58499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xfrm>
            <a:off x="457200" y="6245225"/>
            <a:ext cx="2127250" cy="4714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xfrm>
            <a:off x="3124200" y="6245225"/>
            <a:ext cx="2889250" cy="4714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3200" y="6305556"/>
            <a:ext cx="2127250" cy="47466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44941-AD8D-4763-99CE-E7DE2112188C}" type="slidenum">
              <a:rPr lang="en-GB"/>
              <a:pPr>
                <a:defRPr/>
              </a:pPr>
              <a:t>‹N›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976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ttangolo arrotondato 12"/>
          <p:cNvSpPr/>
          <p:nvPr/>
        </p:nvSpPr>
        <p:spPr>
          <a:xfrm>
            <a:off x="65313" y="69761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62933" y="1449309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62933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62933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1505936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ettangolo arrotondato 9"/>
          <p:cNvSpPr/>
          <p:nvPr/>
        </p:nvSpPr>
        <p:spPr>
          <a:xfrm>
            <a:off x="65313" y="69761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952506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7" name="Rettangolo 6"/>
          <p:cNvSpPr/>
          <p:nvPr/>
        </p:nvSpPr>
        <p:spPr>
          <a:xfrm flipV="1">
            <a:off x="69413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69149" y="2341481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ttangolo 8"/>
          <p:cNvSpPr/>
          <p:nvPr/>
        </p:nvSpPr>
        <p:spPr>
          <a:xfrm>
            <a:off x="68309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ttangolo arrotondato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Rettangolo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68510" y="4650480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tangolo 12"/>
          <p:cNvSpPr/>
          <p:nvPr/>
        </p:nvSpPr>
        <p:spPr>
          <a:xfrm>
            <a:off x="68513" y="4773230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68311" y="66681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7"/>
            <a:ext cx="201168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274646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66E1D-3FB3-435C-B25C-1E428D40C609}" type="datetimeFigureOut">
              <a:rPr lang="it-IT" smtClean="0"/>
              <a:t>29/06/2015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33507-B9CA-417D-A350-DDA0C5E6B80D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5033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60208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9122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3973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9429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3641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9791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78912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64190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50801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F6AB4-29F0-407D-B9B2-E2EB7E201198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/>
              <a:t>29/06/2015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F78EB-8811-47A5-824E-BA7FA4EA031B}" type="slidenum">
              <a:rPr lang="it-IT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440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37" name="Picture 29" descr="BANDA ROSSA OPT BOLOGNA RAST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454775"/>
            <a:ext cx="9144000" cy="401638"/>
          </a:xfrm>
          <a:prstGeom prst="rect">
            <a:avLst/>
          </a:prstGeom>
          <a:noFill/>
        </p:spPr>
      </p:pic>
      <p:sp>
        <p:nvSpPr>
          <p:cNvPr id="43031" name="Line 23"/>
          <p:cNvSpPr>
            <a:spLocks noChangeShapeType="1"/>
          </p:cNvSpPr>
          <p:nvPr userDrawn="1"/>
        </p:nvSpPr>
        <p:spPr bwMode="auto">
          <a:xfrm>
            <a:off x="8316913" y="6424619"/>
            <a:ext cx="0" cy="35242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3032" name="Line 24"/>
          <p:cNvSpPr>
            <a:spLocks noChangeShapeType="1"/>
          </p:cNvSpPr>
          <p:nvPr userDrawn="1"/>
        </p:nvSpPr>
        <p:spPr bwMode="auto">
          <a:xfrm>
            <a:off x="8316913" y="6092831"/>
            <a:ext cx="0" cy="360363"/>
          </a:xfrm>
          <a:prstGeom prst="line">
            <a:avLst/>
          </a:prstGeom>
          <a:noFill/>
          <a:ln w="381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pic>
        <p:nvPicPr>
          <p:cNvPr id="43033" name="Picture 25" descr="Alma-Mater TAGLIATO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" y="207967"/>
            <a:ext cx="1292225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34" name="Line 26"/>
          <p:cNvSpPr>
            <a:spLocks noChangeShapeType="1"/>
          </p:cNvSpPr>
          <p:nvPr userDrawn="1"/>
        </p:nvSpPr>
        <p:spPr bwMode="auto">
          <a:xfrm>
            <a:off x="92075" y="4"/>
            <a:ext cx="0" cy="1871663"/>
          </a:xfrm>
          <a:prstGeom prst="line">
            <a:avLst/>
          </a:prstGeom>
          <a:noFill/>
          <a:ln w="1905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3035" name="Line 27"/>
          <p:cNvSpPr>
            <a:spLocks noChangeShapeType="1"/>
          </p:cNvSpPr>
          <p:nvPr userDrawn="1"/>
        </p:nvSpPr>
        <p:spPr bwMode="auto">
          <a:xfrm>
            <a:off x="0" y="1870075"/>
            <a:ext cx="8305800" cy="0"/>
          </a:xfrm>
          <a:prstGeom prst="line">
            <a:avLst/>
          </a:prstGeom>
          <a:noFill/>
          <a:ln w="381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78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92" name="Picture 36" descr="BANDA ROSSA 2 OPT BOLOGNA RAST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454775"/>
            <a:ext cx="9144000" cy="401638"/>
          </a:xfrm>
          <a:prstGeom prst="rect">
            <a:avLst/>
          </a:prstGeom>
          <a:noFill/>
        </p:spPr>
      </p:pic>
      <p:pic>
        <p:nvPicPr>
          <p:cNvPr id="45081" name="Picture 25" descr="Alma-Mater TAGLIATO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1441" y="103194"/>
            <a:ext cx="846137" cy="108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82" name="Line 26"/>
          <p:cNvSpPr>
            <a:spLocks noChangeAspect="1" noChangeShapeType="1"/>
          </p:cNvSpPr>
          <p:nvPr userDrawn="1"/>
        </p:nvSpPr>
        <p:spPr bwMode="auto">
          <a:xfrm>
            <a:off x="82551" y="6"/>
            <a:ext cx="1588" cy="1184275"/>
          </a:xfrm>
          <a:prstGeom prst="line">
            <a:avLst/>
          </a:prstGeom>
          <a:noFill/>
          <a:ln w="17145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5083" name="Line 27"/>
          <p:cNvSpPr>
            <a:spLocks noChangeAspect="1" noChangeShapeType="1"/>
          </p:cNvSpPr>
          <p:nvPr userDrawn="1"/>
        </p:nvSpPr>
        <p:spPr bwMode="auto">
          <a:xfrm>
            <a:off x="2" y="1182694"/>
            <a:ext cx="8266113" cy="1587"/>
          </a:xfrm>
          <a:prstGeom prst="line">
            <a:avLst/>
          </a:prstGeom>
          <a:noFill/>
          <a:ln w="1905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5090" name="Line 34"/>
          <p:cNvSpPr>
            <a:spLocks noChangeShapeType="1"/>
          </p:cNvSpPr>
          <p:nvPr userDrawn="1"/>
        </p:nvSpPr>
        <p:spPr bwMode="auto">
          <a:xfrm>
            <a:off x="8316913" y="6424619"/>
            <a:ext cx="0" cy="35242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5091" name="Line 35"/>
          <p:cNvSpPr>
            <a:spLocks noChangeShapeType="1"/>
          </p:cNvSpPr>
          <p:nvPr userDrawn="1"/>
        </p:nvSpPr>
        <p:spPr bwMode="auto">
          <a:xfrm>
            <a:off x="8316913" y="6092831"/>
            <a:ext cx="0" cy="360363"/>
          </a:xfrm>
          <a:prstGeom prst="line">
            <a:avLst/>
          </a:prstGeom>
          <a:noFill/>
          <a:ln w="381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ttangolo arrotondato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564CF2E0-CCC4-4E1E-9902-C3C36AB3FDA4}" type="datetimeFigureOut">
              <a:rPr lang="en-US" smtClean="0"/>
              <a:t>6/29/2015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latinLnBrk="0" hangingPunct="1"/>
            <a:fld id="{6F42FDE4-A7DD-41A7-A0A6-9B649FB43336}" type="slidenum">
              <a:rPr kumimoji="0" lang="en-US" smtClean="0"/>
              <a:t>‹N›</a:t>
            </a:fld>
            <a:endParaRPr kumimoji="0" lang="en-US" sz="14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" name="Picture 36" descr="BANDA ROSSA 2 OPT BOLOGNA RAST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454775"/>
            <a:ext cx="9144000" cy="401638"/>
          </a:xfrm>
          <a:prstGeom prst="rect">
            <a:avLst/>
          </a:prstGeom>
          <a:noFill/>
        </p:spPr>
      </p:pic>
      <p:pic>
        <p:nvPicPr>
          <p:cNvPr id="11" name="Picture 25" descr="Alma-Mater TAGLIATO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1441" y="103194"/>
            <a:ext cx="846137" cy="108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Line 26"/>
          <p:cNvSpPr>
            <a:spLocks noChangeAspect="1" noChangeShapeType="1"/>
          </p:cNvSpPr>
          <p:nvPr userDrawn="1"/>
        </p:nvSpPr>
        <p:spPr bwMode="auto">
          <a:xfrm>
            <a:off x="82551" y="6"/>
            <a:ext cx="1588" cy="1184275"/>
          </a:xfrm>
          <a:prstGeom prst="line">
            <a:avLst/>
          </a:prstGeom>
          <a:noFill/>
          <a:ln w="17145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5" name="Line 27"/>
          <p:cNvSpPr>
            <a:spLocks noChangeAspect="1" noChangeShapeType="1"/>
          </p:cNvSpPr>
          <p:nvPr userDrawn="1"/>
        </p:nvSpPr>
        <p:spPr bwMode="auto">
          <a:xfrm>
            <a:off x="2" y="1182694"/>
            <a:ext cx="8266113" cy="1587"/>
          </a:xfrm>
          <a:prstGeom prst="line">
            <a:avLst/>
          </a:prstGeom>
          <a:noFill/>
          <a:ln w="1905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6" name="Line 34"/>
          <p:cNvSpPr>
            <a:spLocks noChangeShapeType="1"/>
          </p:cNvSpPr>
          <p:nvPr userDrawn="1"/>
        </p:nvSpPr>
        <p:spPr bwMode="auto">
          <a:xfrm>
            <a:off x="8316913" y="6424619"/>
            <a:ext cx="0" cy="35242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7" name="Line 35"/>
          <p:cNvSpPr>
            <a:spLocks noChangeShapeType="1"/>
          </p:cNvSpPr>
          <p:nvPr userDrawn="1"/>
        </p:nvSpPr>
        <p:spPr bwMode="auto">
          <a:xfrm>
            <a:off x="8316913" y="6092831"/>
            <a:ext cx="0" cy="360363"/>
          </a:xfrm>
          <a:prstGeom prst="line">
            <a:avLst/>
          </a:prstGeom>
          <a:noFill/>
          <a:ln w="38100">
            <a:solidFill>
              <a:srgbClr val="5F5F5F"/>
            </a:solidFill>
            <a:round/>
            <a:headEnd/>
            <a:tailEnd/>
          </a:ln>
          <a:effectLst/>
        </p:spPr>
        <p:txBody>
          <a:bodyPr/>
          <a:lstStyle/>
          <a:p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E4F6AB4-29F0-407D-B9B2-E2EB7E201198}" type="datetimeFigureOut">
              <a:rPr lang="it-IT" u="none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29/06/2015</a:t>
            </a:fld>
            <a:endParaRPr lang="it-IT" u="none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it-IT" u="none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FBF78EB-8811-47A5-824E-BA7FA4EA031B}" type="slidenum">
              <a:rPr lang="it-IT" u="none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‹N›</a:t>
            </a:fld>
            <a:endParaRPr lang="it-IT" u="none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340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jpeg"/><Relationship Id="rId3" Type="http://schemas.openxmlformats.org/officeDocument/2006/relationships/image" Target="../media/image48.png"/><Relationship Id="rId7" Type="http://schemas.openxmlformats.org/officeDocument/2006/relationships/image" Target="../media/image52.jpeg"/><Relationship Id="rId12" Type="http://schemas.openxmlformats.org/officeDocument/2006/relationships/image" Target="../media/image5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51.jpeg"/><Relationship Id="rId11" Type="http://schemas.openxmlformats.org/officeDocument/2006/relationships/image" Target="../media/image56.jpeg"/><Relationship Id="rId5" Type="http://schemas.openxmlformats.org/officeDocument/2006/relationships/image" Target="../media/image50.jpeg"/><Relationship Id="rId15" Type="http://schemas.openxmlformats.org/officeDocument/2006/relationships/image" Target="../media/image6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jpeg"/><Relationship Id="rId14" Type="http://schemas.openxmlformats.org/officeDocument/2006/relationships/image" Target="../media/image59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1.png"/><Relationship Id="rId3" Type="http://schemas.openxmlformats.org/officeDocument/2006/relationships/image" Target="../media/image61.jpeg"/><Relationship Id="rId7" Type="http://schemas.openxmlformats.org/officeDocument/2006/relationships/image" Target="../media/image65.png"/><Relationship Id="rId12" Type="http://schemas.openxmlformats.org/officeDocument/2006/relationships/image" Target="../media/image7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jpeg"/><Relationship Id="rId9" Type="http://schemas.openxmlformats.org/officeDocument/2006/relationships/image" Target="../media/image67.jpeg"/><Relationship Id="rId14" Type="http://schemas.openxmlformats.org/officeDocument/2006/relationships/image" Target="../media/image7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3" y="-21448"/>
            <a:ext cx="7143197" cy="481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1" y="4437112"/>
            <a:ext cx="1176338" cy="1176338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6167184" y="5065445"/>
            <a:ext cx="24568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it-IT" sz="1400" u="none" dirty="0" smtClean="0">
                <a:solidFill>
                  <a:prstClr val="black"/>
                </a:solidFill>
                <a:latin typeface="Calibri"/>
              </a:rPr>
              <a:t>Evento realizzato nell’ambito di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414186"/>
            <a:ext cx="1296144" cy="1039150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1" y="-27384"/>
            <a:ext cx="2051720" cy="688538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 sz="1600" u="none" dirty="0" smtClean="0">
              <a:solidFill>
                <a:prstClr val="white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 sz="1600" u="none" dirty="0" smtClean="0">
              <a:solidFill>
                <a:prstClr val="white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 sz="1600" u="none" dirty="0" smtClean="0">
              <a:solidFill>
                <a:prstClr val="white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 sz="1600" u="none" dirty="0" smtClean="0">
              <a:solidFill>
                <a:prstClr val="white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it-IT" sz="1600" u="none" dirty="0" smtClean="0">
              <a:solidFill>
                <a:prstClr val="white"/>
              </a:solidFill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6" r="14745"/>
          <a:stretch/>
        </p:blipFill>
        <p:spPr>
          <a:xfrm>
            <a:off x="9151" y="404664"/>
            <a:ext cx="2042570" cy="1656184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7308304" y="325342"/>
            <a:ext cx="1728192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it-IT" u="none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it-IT" u="none" dirty="0" smtClean="0">
                <a:solidFill>
                  <a:srgbClr val="C00000"/>
                </a:solidFill>
                <a:latin typeface="Franklin Gothic Demi Cond" panose="020B0706030402020204" pitchFamily="34" charset="0"/>
              </a:rPr>
              <a:t>Palazzo Re Enzo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it-IT" u="none" dirty="0" smtClean="0">
              <a:solidFill>
                <a:prstClr val="black"/>
              </a:solidFill>
              <a:latin typeface="Calibri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it-IT" u="none" dirty="0" smtClean="0">
                <a:solidFill>
                  <a:srgbClr val="5F5F5F"/>
                </a:solidFill>
                <a:latin typeface="Franklin Gothic Demi Cond" panose="020B0706030402020204" pitchFamily="34" charset="0"/>
              </a:rPr>
              <a:t>Salone del Podestà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it-IT" u="none" dirty="0" smtClean="0">
              <a:solidFill>
                <a:srgbClr val="5F5F5F"/>
              </a:solidFill>
              <a:latin typeface="Franklin Gothic Demi Cond" panose="020B07060304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it-IT" u="none" dirty="0" smtClean="0">
                <a:solidFill>
                  <a:srgbClr val="5F5F5F"/>
                </a:solidFill>
                <a:latin typeface="Franklin Gothic Demi Cond" panose="020B0706030402020204" pitchFamily="34" charset="0"/>
              </a:rPr>
              <a:t>10.00-17.15</a:t>
            </a: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6080121"/>
            <a:ext cx="2736304" cy="376168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2339754" y="5754748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u="none" dirty="0">
                <a:solidFill>
                  <a:srgbClr val="C00000"/>
                </a:solidFill>
              </a:rPr>
              <a:t>i</a:t>
            </a:r>
            <a:r>
              <a:rPr lang="it-IT" sz="1400" u="none" dirty="0" smtClean="0">
                <a:solidFill>
                  <a:srgbClr val="C00000"/>
                </a:solidFill>
              </a:rPr>
              <a:t>n collaborazione con</a:t>
            </a:r>
            <a:endParaRPr lang="it-IT" sz="1400" u="none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63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683569" y="1628803"/>
            <a:ext cx="784887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sz="2000" b="1" u="none" dirty="0"/>
          </a:p>
          <a:p>
            <a:pPr algn="ctr"/>
            <a:r>
              <a:rPr lang="it-IT" sz="2800" b="1" u="none" dirty="0"/>
              <a:t>L’</a:t>
            </a:r>
            <a:r>
              <a:rPr lang="it-IT" sz="2800" b="1" u="none" dirty="0" err="1"/>
              <a:t>Unibo</a:t>
            </a:r>
            <a:r>
              <a:rPr lang="it-IT" sz="2800" b="1" u="none" dirty="0"/>
              <a:t> vanta più di 80.000 studenti, con competenze che vanno dalla A alla Z.</a:t>
            </a:r>
          </a:p>
          <a:p>
            <a:pPr algn="ctr"/>
            <a:endParaRPr lang="it-IT" sz="2800" b="1" u="none" dirty="0"/>
          </a:p>
          <a:p>
            <a:pPr algn="ctr"/>
            <a:r>
              <a:rPr lang="it-IT" sz="2800" b="1" u="none" dirty="0"/>
              <a:t>E’ un capitale umano incommensurabile: ambizioni, energie, speranze, capacità. </a:t>
            </a:r>
            <a:endParaRPr lang="it-IT" sz="2800" b="1" u="none" dirty="0" smtClean="0"/>
          </a:p>
          <a:p>
            <a:pPr algn="ctr"/>
            <a:r>
              <a:rPr lang="it-IT" sz="2800" b="1" u="none" dirty="0" smtClean="0"/>
              <a:t>C’è </a:t>
            </a:r>
            <a:r>
              <a:rPr lang="it-IT" sz="2800" b="1" u="none" dirty="0"/>
              <a:t>tutto quello che serve. E tutti gli studenti vogliono mettere in pratica ciò che hanno imparato.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1907706" y="229889"/>
            <a:ext cx="567004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Una Prospettiva</a:t>
            </a:r>
            <a:endParaRPr lang="it-IT" sz="4400" b="1" u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7900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211583" y="188646"/>
            <a:ext cx="6888811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 </a:t>
            </a:r>
            <a:r>
              <a:rPr lang="it-IT" sz="4400" b="1" u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StartUp</a:t>
            </a:r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it-IT" sz="4400" b="1" u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Day</a:t>
            </a:r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vuole:  </a:t>
            </a:r>
            <a:endParaRPr lang="it-IT" sz="4400" b="1" u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827584" y="1556792"/>
            <a:ext cx="75608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u="none" dirty="0"/>
              <a:t>Essere un riferimento per gli studenti dell’Alma Mater, perché fa incontrare in modo efficace chi ha un’idea da sviluppare (</a:t>
            </a:r>
            <a:r>
              <a:rPr lang="it-IT" sz="2400" b="1" i="1" u="none" dirty="0" err="1"/>
              <a:t>startupper</a:t>
            </a:r>
            <a:r>
              <a:rPr lang="it-IT" sz="2400" u="none" dirty="0"/>
              <a:t>) e chi vuole mettere in pratica le competenze acquisite (</a:t>
            </a:r>
            <a:r>
              <a:rPr lang="it-IT" sz="2400" b="1" u="none" dirty="0" err="1"/>
              <a:t>players</a:t>
            </a:r>
            <a:r>
              <a:rPr lang="it-IT" sz="2400" u="none" dirty="0"/>
              <a:t>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u="none" dirty="0"/>
              <a:t>Offrire un </a:t>
            </a:r>
            <a:r>
              <a:rPr lang="it-IT" sz="2400" b="1" u="none" dirty="0"/>
              <a:t>percorso alternativo </a:t>
            </a:r>
            <a:r>
              <a:rPr lang="it-IT" sz="2400" u="none" dirty="0"/>
              <a:t>a laureandi e laureati per entrare nel mondo del lavoro.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u="none" dirty="0"/>
              <a:t>Diffondere la cultura dell’</a:t>
            </a:r>
            <a:r>
              <a:rPr lang="it-IT" sz="2400" b="1" u="none" dirty="0"/>
              <a:t>imprenditorialità</a:t>
            </a:r>
            <a:r>
              <a:rPr lang="it-IT" sz="2400" u="none" dirty="0"/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u="none" dirty="0"/>
              <a:t>Permettere alle realtà che operano a favore dell’imprenditorialità (</a:t>
            </a:r>
            <a:r>
              <a:rPr lang="it-IT" sz="2400" b="1" i="1" u="none" dirty="0"/>
              <a:t>supporters</a:t>
            </a:r>
            <a:r>
              <a:rPr lang="it-IT" sz="2400" u="none" dirty="0"/>
              <a:t>) di fare sistema e conoscere personalmente gli studenti e i loro progetti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33762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3707904" y="1583793"/>
            <a:ext cx="5112568" cy="429348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sz="2100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 interessano i progetti di scambio internazionale? </a:t>
            </a:r>
            <a:endParaRPr lang="it-IT" sz="2100" u="none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100" u="none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Vorresti </a:t>
            </a:r>
            <a:r>
              <a:rPr lang="it-IT" sz="2100" u="non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lavorare su un'idea innovativa che riguarda l'Università di Bologna? </a:t>
            </a:r>
            <a:r>
              <a:rPr lang="it-IT" sz="210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Almafriends</a:t>
            </a:r>
            <a:r>
              <a:rPr lang="it-IT" sz="21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100" u="none" dirty="0">
                <a:latin typeface="Arial" panose="020B0604020202020204" pitchFamily="34" charset="0"/>
                <a:cs typeface="Arial" panose="020B0604020202020204" pitchFamily="34" charset="0"/>
              </a:rPr>
              <a:t>cerca persone come te! </a:t>
            </a:r>
            <a:endParaRPr lang="it-IT" sz="21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it-IT" sz="21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1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2100" u="none" dirty="0">
                <a:latin typeface="Arial" panose="020B0604020202020204" pitchFamily="34" charset="0"/>
                <a:cs typeface="Arial" panose="020B0604020202020204" pitchFamily="34" charset="0"/>
              </a:rPr>
              <a:t>progetto vuole </a:t>
            </a:r>
            <a:r>
              <a:rPr lang="it-IT" sz="2100" b="1" u="none" dirty="0">
                <a:latin typeface="Arial" panose="020B0604020202020204" pitchFamily="34" charset="0"/>
                <a:cs typeface="Arial" panose="020B0604020202020204" pitchFamily="34" charset="0"/>
              </a:rPr>
              <a:t>aiutare gli studenti che intendono effettuare un periodo di studi all'estero e quelli in arrivo all'Alma Mater</a:t>
            </a:r>
            <a:r>
              <a:rPr lang="it-IT" sz="2100" u="none" dirty="0">
                <a:latin typeface="Arial" panose="020B0604020202020204" pitchFamily="34" charset="0"/>
                <a:cs typeface="Arial" panose="020B0604020202020204" pitchFamily="34" charset="0"/>
              </a:rPr>
              <a:t>, proponendo un modello di interazione online e offline per fornire loro il </a:t>
            </a:r>
            <a:r>
              <a:rPr lang="it-IT" sz="2100" b="1" u="none" dirty="0">
                <a:latin typeface="Arial" panose="020B0604020202020204" pitchFamily="34" charset="0"/>
                <a:cs typeface="Arial" panose="020B0604020202020204" pitchFamily="34" charset="0"/>
              </a:rPr>
              <a:t>supporto necessario prima e dopo la partenza</a:t>
            </a:r>
            <a:r>
              <a:rPr lang="it-IT" sz="21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210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899592" y="188646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it-IT" sz="4400" b="1" u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  <a:endParaRPr lang="it-IT" sz="4400" b="1" u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7" y="6004194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 descr="C:\Users\elisabetta.tardino\AppData\Local\Microsoft\Windows\Temporary Internet Files\Content.IE5\YBN51T0I\AlmaFriend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6" y="2421144"/>
            <a:ext cx="2520001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27400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909306" y="244493"/>
            <a:ext cx="770485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it-IT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  <a:endParaRPr lang="it-IT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2" name="Picture 2" descr="C:\Users\elisabetta.tardino\AppData\Local\Microsoft\Windows\Temporary Internet Files\Content.IE5\MYXUTAJ7\App+your+tim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50" y="2493152"/>
            <a:ext cx="24056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8" name="CasellaDiTesto 7"/>
          <p:cNvSpPr txBox="1"/>
          <p:nvPr/>
        </p:nvSpPr>
        <p:spPr>
          <a:xfrm>
            <a:off x="3779913" y="1327701"/>
            <a:ext cx="5112568" cy="469359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Quante volte, costretti ad una sosta in un aeroporto, una stazione, ci siamo chiesti </a:t>
            </a:r>
            <a:r>
              <a:rPr lang="it-IT" sz="2300" b="1" u="none" dirty="0">
                <a:latin typeface="Arial" panose="020B0604020202020204" pitchFamily="34" charset="0"/>
                <a:cs typeface="Arial" panose="020B0604020202020204" pitchFamily="34" charset="0"/>
              </a:rPr>
              <a:t>come impiegare le poche ore a nostra disposizione per rendere produttiva o piacevole l’attesa? 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Quante volte, durante un viaggio di piacere, in una città mai visitata prima, ci siamo lasciati sfuggire delle opportunità per vivere il cuore di quel luogo? </a:t>
            </a:r>
            <a:endParaRPr lang="it-IT" sz="23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3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AppYourTime</a:t>
            </a:r>
            <a:r>
              <a:rPr lang="it-IT" sz="23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300" b="1" u="none" dirty="0">
                <a:latin typeface="Arial" panose="020B0604020202020204" pitchFamily="34" charset="0"/>
                <a:cs typeface="Arial" panose="020B0604020202020204" pitchFamily="34" charset="0"/>
              </a:rPr>
              <a:t>vuole rispondere alle esigenze di chi viaggia o di chi è solo in movimento.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36745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20" y="6023464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827587" y="116632"/>
            <a:ext cx="7682879" cy="10464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LE 36 IDEE SELEZIONATE</a:t>
            </a:r>
            <a:endParaRPr lang="it-IT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it-IT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Users\elisabetta.tardino\AppData\Local\Microsoft\Windows\Temporary Internet Files\Content.IE5\MYXUTAJ7\b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10" y="2421144"/>
            <a:ext cx="2648463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CasellaDiTesto 5"/>
          <p:cNvSpPr txBox="1"/>
          <p:nvPr/>
        </p:nvSpPr>
        <p:spPr>
          <a:xfrm>
            <a:off x="4067947" y="1484787"/>
            <a:ext cx="4685111" cy="44935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Le persone dislessiche incontrano difficoltà nell'utilizzare gli strumenti digitali più diffusi. </a:t>
            </a:r>
            <a:endParaRPr lang="it-IT" sz="22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modo in cui si 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utilizzano le </a:t>
            </a:r>
            <a:r>
              <a:rPr lang="it-IT" sz="22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attuali accentua le difficoltà che un 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soggetto dislessico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deve superare nella scrittura, nella lettura e nella comprensione di un messaggio. </a:t>
            </a:r>
            <a:endParaRPr lang="it-IT" sz="22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2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it-IT" sz="22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bd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it-IT" sz="22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 facilita queste azioni e rende possibili collaborazioni con le più importanti aziende produttrici di </a:t>
            </a:r>
            <a:r>
              <a:rPr lang="it-IT" sz="22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 per messaggistica istantanea.</a:t>
            </a:r>
          </a:p>
        </p:txBody>
      </p:sp>
    </p:spTree>
    <p:extLst>
      <p:ext uri="{BB962C8B-B14F-4D97-AF65-F5344CB8AC3E}">
        <p14:creationId xmlns:p14="http://schemas.microsoft.com/office/powerpoint/2010/main" val="262087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971600" y="188646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  <a:endParaRPr lang="it-IT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C:\Users\elisabetta.tardino\AppData\Local\Microsoft\Windows\Temporary Internet Files\Content.IE5\YBN51T0I\Book+UP!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50" y="2349136"/>
            <a:ext cx="2520001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CasellaDiTesto 5"/>
          <p:cNvSpPr txBox="1"/>
          <p:nvPr/>
        </p:nvSpPr>
        <p:spPr>
          <a:xfrm>
            <a:off x="3851922" y="1268760"/>
            <a:ext cx="4896544" cy="50167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Piattaforme </a:t>
            </a:r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come </a:t>
            </a:r>
            <a:r>
              <a:rPr lang="it-IT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Netflix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it-IT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Spotify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 hanno risollevato la distribuzione discografica e cinematografica. Per rialzare il mondo dell’editoria potrebbe servire un sistema analogo; finora nessuna piattaforma è riuscita a convincere né le case editrici né il pubblico. </a:t>
            </a:r>
            <a:endParaRPr lang="it-IT" sz="20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L’idea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è proprio questa: </a:t>
            </a:r>
            <a:r>
              <a:rPr lang="it-IT" sz="2000" b="1" u="none" dirty="0">
                <a:latin typeface="Arial" panose="020B0604020202020204" pitchFamily="34" charset="0"/>
                <a:cs typeface="Arial" panose="020B0604020202020204" pitchFamily="34" charset="0"/>
              </a:rPr>
              <a:t>una piattaforma nazionale che sappia guardare all’interesse delle case editrici e che riesca a coinvolgere lettori e studenti.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Un servizio che garantisca vantaggi economici, facile trasportabilità, disponibilità di contenuti e un plus valore: la possibilità di confronto tra utenti e l’integrazione di contenuti multimediali.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47006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899592" y="332662"/>
            <a:ext cx="7488832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  <a:endParaRPr lang="it-IT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2" descr="C:\Users\elisabetta.tardino\AppData\Local\Microsoft\Windows\Temporary Internet Files\Content.IE5\QMXQ0XVD\Cillhous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362" y="2349136"/>
            <a:ext cx="2386494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Rettangolo 4"/>
          <p:cNvSpPr/>
          <p:nvPr/>
        </p:nvSpPr>
        <p:spPr>
          <a:xfrm>
            <a:off x="3995939" y="2048654"/>
            <a:ext cx="4536503" cy="31085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Il progetto vuole </a:t>
            </a:r>
            <a:r>
              <a:rPr lang="it-IT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risolvere </a:t>
            </a:r>
            <a:r>
              <a:rPr lang="it-IT" sz="28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l'impossibilità di </a:t>
            </a:r>
            <a:r>
              <a:rPr lang="it-IT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riposarsi </a:t>
            </a:r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durante la giornata lavorativa offrendo una struttura dedicata al relax soprattutto per coloro che sono pendolari. </a:t>
            </a:r>
            <a:endParaRPr lang="it-IT" sz="28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9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isabetta.tardino\AppData\Local\Microsoft\Windows\Temporary Internet Files\Content.IE5\5CV6HBI0\Deck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72" y="2421144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3995936" y="1412779"/>
            <a:ext cx="4572000" cy="489364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Deckard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è una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piattaforma </a:t>
            </a:r>
            <a:r>
              <a:rPr lang="it-IT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crossmediale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di divulgazione scientifica e culturale già attiva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Ha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tre </a:t>
            </a:r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funzioni: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laboratorio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di divulgazione per studenti universitari;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pubblicazione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rivista online che proietti la conoscenza universitaria nel mondo reale;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collaborazioni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con aziende di settore per creare opportunità di lavoro.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1193993" y="203115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  <a:endParaRPr lang="it-IT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906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971600" y="260653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  <a:endParaRPr lang="it-IT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3" name="Picture 3" descr="C:\Users\elisabetta.tardino\AppData\Local\Microsoft\Windows\Temporary Internet Files\Content.IE5\MYXUTAJ7\123417cf-d033-4a9f-9e41-73ee8f72f46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072" y="2349136"/>
            <a:ext cx="2345795" cy="2304000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4017077" y="1271663"/>
            <a:ext cx="4572000" cy="489364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L’ambizioso obiettivo di </a:t>
            </a:r>
            <a:r>
              <a:rPr lang="it-IT" sz="1950" u="none" dirty="0" err="1">
                <a:latin typeface="Arial" panose="020B0604020202020204" pitchFamily="34" charset="0"/>
                <a:cs typeface="Arial" panose="020B0604020202020204" pitchFamily="34" charset="0"/>
              </a:rPr>
              <a:t>FruttaWeb</a:t>
            </a: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 è quello di portare l’e-commerce fin dove l’e-commerce stesso non pensava di poter arrivare, cioè nella </a:t>
            </a:r>
            <a:r>
              <a:rPr lang="it-IT" sz="1950" b="1" u="none" dirty="0">
                <a:latin typeface="Arial" panose="020B0604020202020204" pitchFamily="34" charset="0"/>
                <a:cs typeface="Arial" panose="020B0604020202020204" pitchFamily="34" charset="0"/>
              </a:rPr>
              <a:t>commercializzazione di prodotti ortofrutticoli attraverso una spedizione capillare a 360° su tutto il territorio nazionale ed internazionale</a:t>
            </a: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. La nostra innovazione non sta tanto nell'idea, ma nel modo: pensiamo all'avanguardia, in maniera innovativa, trovando alternative per abbattere quel muro che il settore dell’ortofrutta si trova di fronte. </a:t>
            </a:r>
            <a:r>
              <a:rPr lang="it-IT" sz="1950" u="none" dirty="0" err="1">
                <a:latin typeface="Arial" panose="020B0604020202020204" pitchFamily="34" charset="0"/>
                <a:cs typeface="Arial" panose="020B0604020202020204" pitchFamily="34" charset="0"/>
              </a:rPr>
              <a:t>FruttaWeb</a:t>
            </a: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 ha già mosso i primi passi, con risultati eccellenti, ma la nostra fame è ben più grande!</a:t>
            </a:r>
          </a:p>
        </p:txBody>
      </p:sp>
    </p:spTree>
    <p:extLst>
      <p:ext uri="{BB962C8B-B14F-4D97-AF65-F5344CB8AC3E}">
        <p14:creationId xmlns:p14="http://schemas.microsoft.com/office/powerpoint/2010/main" val="19857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elisabetta.tardino\AppData\Local\Microsoft\Windows\Temporary Internet Files\Content.IE5\QMXQ0XVD\sci+anti-distorsio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21144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Rettangolo 1"/>
          <p:cNvSpPr/>
          <p:nvPr/>
        </p:nvSpPr>
        <p:spPr>
          <a:xfrm>
            <a:off x="4355976" y="1190360"/>
            <a:ext cx="4464496" cy="526297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Quando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lo sci si blocca improvvisamente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e il corpo dello sciatore effettua una brusca rotazione su di esso, purtroppo le ripercussioni (anche gravi) sui legamenti sono dietro l’angolo. 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Per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questo ho ideato un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dispositivo anti-distorsivo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, che si attivi nel momento in cui viene registrata una rotazione della gamba eccessiva rispetto all'attacco dello sci</a:t>
            </a:r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24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1043609" y="332662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  <a:endParaRPr lang="it-IT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057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014974" y="188646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7170" name="Picture 2" descr="C:\Users\elisabetta.tardino\AppData\Local\Microsoft\Windows\Temporary Internet Files\Content.IE5\5CV6HBI0\scuola+lingue+per+sportiv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11" y="2421144"/>
            <a:ext cx="2485129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4130937" y="1474600"/>
            <a:ext cx="4572000" cy="45243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La vita degli sportivi professionisti? “Venduti” e “acquistati” in tutto il mondo, trasferiti da un Paese all’altro ma…come fare con le nuove lingue e la nuova cultura?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Su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questo si basa il mio progetto: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realizzare una Scuola di Lingue (italiana e straniere) per sportivi professionisti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che funzioni anche in modalità e-learning.</a:t>
            </a:r>
          </a:p>
        </p:txBody>
      </p:sp>
    </p:spTree>
    <p:extLst>
      <p:ext uri="{BB962C8B-B14F-4D97-AF65-F5344CB8AC3E}">
        <p14:creationId xmlns:p14="http://schemas.microsoft.com/office/powerpoint/2010/main" val="172592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971600" y="27455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8194" name="Picture 2" descr="C:\Users\elisabetta.tardino\AppData\Local\Microsoft\Windows\Temporary Internet Files\Content.IE5\YBN51T0I\Spring+U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25" y="2421144"/>
            <a:ext cx="2409639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Rettangolo 2"/>
          <p:cNvSpPr/>
          <p:nvPr/>
        </p:nvSpPr>
        <p:spPr>
          <a:xfrm>
            <a:off x="4139952" y="1412779"/>
            <a:ext cx="4572000" cy="44935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it-IT" sz="2200" u="none" dirty="0" err="1">
                <a:latin typeface="Arial" panose="020B0604020202020204" pitchFamily="34" charset="0"/>
                <a:cs typeface="Arial" panose="020B0604020202020204" pitchFamily="34" charset="0"/>
              </a:rPr>
              <a:t>SpringUP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 nasce con il proposito di realizzare una nuova linea di </a:t>
            </a:r>
            <a:r>
              <a:rPr lang="it-IT" sz="22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custodie “</a:t>
            </a:r>
            <a:r>
              <a:rPr lang="it-IT" sz="22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flight-cases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comode,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sicure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, multifunzionali e dal </a:t>
            </a:r>
            <a:r>
              <a:rPr lang="it-IT" sz="2200" i="1" u="none" dirty="0">
                <a:latin typeface="Arial" panose="020B0604020202020204" pitchFamily="34" charset="0"/>
                <a:cs typeface="Arial" panose="020B0604020202020204" pitchFamily="34" charset="0"/>
              </a:rPr>
              <a:t>design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 moderno e seducente. </a:t>
            </a:r>
            <a:endParaRPr lang="it-IT" sz="22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Ai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suoi </a:t>
            </a:r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potenziali acquirenti, </a:t>
            </a:r>
            <a:r>
              <a:rPr lang="it-IT" sz="220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SpringUP</a:t>
            </a:r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vuole offrire un servizio personalizzato ed esclusivo: 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con modellazione e </a:t>
            </a:r>
            <a:r>
              <a:rPr lang="it-IT" sz="2200" b="1" i="1" u="none" dirty="0" err="1">
                <a:latin typeface="Arial" panose="020B0604020202020204" pitchFamily="34" charset="0"/>
                <a:cs typeface="Arial" panose="020B0604020202020204" pitchFamily="34" charset="0"/>
              </a:rPr>
              <a:t>rendering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– in fase preliminare – del prodotto (eventualmente integrato grazie all’inserimento di accessori </a:t>
            </a:r>
            <a:r>
              <a:rPr lang="it-IT" sz="2200" i="1" u="none" dirty="0">
                <a:latin typeface="Arial" panose="020B0604020202020204" pitchFamily="34" charset="0"/>
                <a:cs typeface="Arial" panose="020B0604020202020204" pitchFamily="34" charset="0"/>
              </a:rPr>
              <a:t>hi-tech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 e multimediali).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99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090938" y="188646"/>
            <a:ext cx="7704856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1026" name="Picture 2" descr="C:\Users\elisabetta.tardino\AppData\Local\Microsoft\Windows\Temporary Internet Files\Content.IE5\MYXUTAJ7\TeaX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64" y="2564904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4223792" y="1700811"/>
            <a:ext cx="4572000" cy="41549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it-IT" sz="22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teaXing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 è il primo Social Network della Conoscenza e del Sapere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. Su </a:t>
            </a:r>
            <a:r>
              <a:rPr lang="it-IT" sz="2200" u="none" dirty="0" err="1">
                <a:latin typeface="Arial" panose="020B0604020202020204" pitchFamily="34" charset="0"/>
                <a:cs typeface="Arial" panose="020B0604020202020204" pitchFamily="34" charset="0"/>
              </a:rPr>
              <a:t>teaXing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 le persone possono trovarsi e scambiarsi il sapere in base alle proprie capacità ed esperienze. Si insegna ciò che si sa e si impara ciò di cui si ha bisogno</a:t>
            </a:r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L’obiettivo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di </a:t>
            </a:r>
            <a:r>
              <a:rPr lang="it-IT" sz="2200" u="none" dirty="0" err="1">
                <a:latin typeface="Arial" panose="020B0604020202020204" pitchFamily="34" charset="0"/>
                <a:cs typeface="Arial" panose="020B0604020202020204" pitchFamily="34" charset="0"/>
              </a:rPr>
              <a:t>teaXing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 è quello di 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rendere il sapere libero, gratuito e condiviso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 per tutti gli utenti del mondo.</a:t>
            </a:r>
          </a:p>
        </p:txBody>
      </p:sp>
    </p:spTree>
    <p:extLst>
      <p:ext uri="{BB962C8B-B14F-4D97-AF65-F5344CB8AC3E}">
        <p14:creationId xmlns:p14="http://schemas.microsoft.com/office/powerpoint/2010/main" val="390948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115618" y="260654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2050" name="Picture 2" descr="C:\Users\elisabetta.tardino\AppData\Local\Microsoft\Windows\Temporary Internet Files\Content.IE5\YBN51T0I\Unveil+Consult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80" y="2421144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Rettangolo 2"/>
          <p:cNvSpPr/>
          <p:nvPr/>
        </p:nvSpPr>
        <p:spPr>
          <a:xfrm>
            <a:off x="4290926" y="1412779"/>
            <a:ext cx="4572000" cy="48320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Fai parte del team </a:t>
            </a:r>
            <a:r>
              <a:rPr lang="it-IT" sz="2200" u="none" dirty="0" err="1">
                <a:latin typeface="Arial" panose="020B0604020202020204" pitchFamily="34" charset="0"/>
                <a:cs typeface="Arial" panose="020B0604020202020204" pitchFamily="34" charset="0"/>
              </a:rPr>
              <a:t>Unveil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Vuoi creare un prodotto che ha un impatto importante per aziende nazionali e internazionali e che ti regali un’esperienza unica e diversa?</a:t>
            </a:r>
          </a:p>
          <a:p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Diventa parte del nostro team e </a:t>
            </a:r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crea </a:t>
            </a:r>
            <a:r>
              <a:rPr lang="it-IT" sz="22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applicazioni che 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rivoluzioneranno il modo in cui si lavora e comunica nelle aziende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. Farai parte di un team di professori e giovani che amano 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lavorare con la psicologia e il mondo </a:t>
            </a:r>
            <a:r>
              <a:rPr lang="it-IT" sz="22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digital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300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isabetta.tardino\AppData\Local\Microsoft\Windows\Temporary Internet Files\Content.IE5\QMXQ0XVD\3d4U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604" y="2421144"/>
            <a:ext cx="2562268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Rettangolo 1"/>
          <p:cNvSpPr/>
          <p:nvPr/>
        </p:nvSpPr>
        <p:spPr>
          <a:xfrm>
            <a:off x="4067944" y="1484784"/>
            <a:ext cx="4572000" cy="43396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Obiettivo di 3D 4U-MAN è inserirsi nel </a:t>
            </a:r>
            <a:r>
              <a:rPr lang="it-IT" sz="2300" b="1" u="none" dirty="0">
                <a:latin typeface="Arial" panose="020B0604020202020204" pitchFamily="34" charset="0"/>
                <a:cs typeface="Arial" panose="020B0604020202020204" pitchFamily="34" charset="0"/>
              </a:rPr>
              <a:t>settore biomedico, mirando allo sviluppo di ortesi di ultima generazione.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 Il campo di applicazione primario è quello delle </a:t>
            </a:r>
            <a:r>
              <a:rPr lang="it-IT" sz="2300" b="1" u="none" dirty="0">
                <a:latin typeface="Arial" panose="020B0604020202020204" pitchFamily="34" charset="0"/>
                <a:cs typeface="Arial" panose="020B0604020202020204" pitchFamily="34" charset="0"/>
              </a:rPr>
              <a:t>ortesi plantari realizzate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 in maniera innovativa e originale, servendosi anche delle ormai affermate </a:t>
            </a:r>
            <a:r>
              <a:rPr lang="it-IT" sz="2300" b="1" u="none" dirty="0">
                <a:latin typeface="Arial" panose="020B0604020202020204" pitchFamily="34" charset="0"/>
                <a:cs typeface="Arial" panose="020B0604020202020204" pitchFamily="34" charset="0"/>
              </a:rPr>
              <a:t>tecniche di stampa 3D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. Abbiamo un'idea in continua evoluzione e ci crediamo!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1115616" y="260654"/>
            <a:ext cx="7375188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</p:spTree>
    <p:extLst>
      <p:ext uri="{BB962C8B-B14F-4D97-AF65-F5344CB8AC3E}">
        <p14:creationId xmlns:p14="http://schemas.microsoft.com/office/powerpoint/2010/main" val="327346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043608" y="332662"/>
            <a:ext cx="7344816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4098" name="Picture 2" descr="C:\Users\elisabetta.tardino\AppData\Local\Microsoft\Windows\Temporary Internet Files\Content.IE5\5CV6HBI0\ET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7128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Rettangolo 2"/>
          <p:cNvSpPr/>
          <p:nvPr/>
        </p:nvSpPr>
        <p:spPr>
          <a:xfrm>
            <a:off x="3923928" y="1976647"/>
            <a:ext cx="4716016" cy="31085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ETF, l'Europa Ti finanzia, mira a diventare una start up nel campo dell'euro-progettazione con un approccio innovativo al tema dei </a:t>
            </a:r>
            <a:r>
              <a:rPr lang="it-IT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bandi sui finanziamenti europei</a:t>
            </a:r>
            <a:r>
              <a:rPr lang="it-IT" sz="28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28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35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isabetta.tardino\AppData\Local\Microsoft\Windows\Temporary Internet Files\Content.IE5\MYXUTAJ7\Fluid+Study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72" y="2492896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Rettangolo 1"/>
          <p:cNvSpPr/>
          <p:nvPr/>
        </p:nvSpPr>
        <p:spPr>
          <a:xfrm>
            <a:off x="1031347" y="260654"/>
            <a:ext cx="7416824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3995936" y="1905794"/>
            <a:ext cx="4572000" cy="35394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2800" u="none" dirty="0" err="1">
                <a:latin typeface="Arial" panose="020B0604020202020204" pitchFamily="34" charset="0"/>
                <a:cs typeface="Arial" panose="020B0604020202020204" pitchFamily="34" charset="0"/>
              </a:rPr>
              <a:t>Fluid</a:t>
            </a:r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800" u="none" dirty="0" err="1">
                <a:latin typeface="Arial" panose="020B0604020202020204" pitchFamily="34" charset="0"/>
                <a:cs typeface="Arial" panose="020B0604020202020204" pitchFamily="34" charset="0"/>
              </a:rPr>
              <a:t>Studiying</a:t>
            </a:r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 è una </a:t>
            </a:r>
            <a:r>
              <a:rPr lang="it-IT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piattaforma web </a:t>
            </a:r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destinata agli studenti universitari. </a:t>
            </a:r>
            <a:endParaRPr lang="it-IT" sz="28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2800" u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8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Attraverso </a:t>
            </a:r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un approccio multidisciplinare, </a:t>
            </a:r>
            <a:r>
              <a:rPr lang="it-IT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potenzia il tuo studio, ti ispira e ti fa conoscere persone. </a:t>
            </a:r>
          </a:p>
        </p:txBody>
      </p:sp>
    </p:spTree>
    <p:extLst>
      <p:ext uri="{BB962C8B-B14F-4D97-AF65-F5344CB8AC3E}">
        <p14:creationId xmlns:p14="http://schemas.microsoft.com/office/powerpoint/2010/main" val="205724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043609" y="188646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6146" name="Picture 2" descr="C:\Users\elisabetta.tardino\AppData\Local\Microsoft\Windows\Temporary Internet Files\Content.IE5\YBN51T0I\Il+Fa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56" y="2421144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Rettangolo 2"/>
          <p:cNvSpPr/>
          <p:nvPr/>
        </p:nvSpPr>
        <p:spPr>
          <a:xfrm>
            <a:off x="3707904" y="1484786"/>
            <a:ext cx="5112568" cy="418576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it-IT" sz="19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"Il 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Faro: in luce la </a:t>
            </a:r>
            <a:r>
              <a:rPr lang="it-IT" sz="19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diversità” 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è un’idea imprenditoriale no-profit. </a:t>
            </a:r>
            <a:endParaRPr lang="it-IT" sz="19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19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L’obiettivo 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è la creazione di una rete di supporto legale-assistenziale per soggetti affetti da disabilità psico-fisiche. L’idea nasce dalla consapevolezza che il mondo della diversità sia spesso messo in ombra e relegato unicamente alla gestione statale. </a:t>
            </a:r>
            <a:endParaRPr lang="it-IT" sz="19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19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Faro desidera essere un network innovativo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, attraverso la realizzazione sia di uno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 studio legale specializzato in </a:t>
            </a:r>
            <a:r>
              <a:rPr lang="it-IT" sz="19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9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rights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sia di un 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centro diurno con attività quali </a:t>
            </a:r>
            <a:r>
              <a:rPr lang="it-IT" sz="19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arteterapia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it-IT" sz="19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pet</a:t>
            </a:r>
            <a:r>
              <a:rPr lang="it-IT" sz="19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900" b="1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therapy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, musico-terapia, psicomotricità e IT-</a:t>
            </a:r>
            <a:r>
              <a:rPr lang="it-IT" sz="19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Therapies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31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39552" y="260654"/>
            <a:ext cx="8424936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7170" name="Picture 2" descr="C:\Users\elisabetta.tardino\AppData\Local\Microsoft\Windows\Temporary Internet Files\Content.IE5\QMXQ0XVD\Market-Re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72" y="2492896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4139952" y="1700811"/>
            <a:ext cx="4572000" cy="41549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Vi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è mai capitato di sentirvi persi tra gli scaffali dei supermercati senza sapere quale sia il prodotto migliore da acquistare? </a:t>
            </a:r>
            <a:endParaRPr lang="it-IT" sz="22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Market-</a:t>
            </a:r>
            <a:r>
              <a:rPr lang="it-IT" sz="220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Review</a:t>
            </a:r>
            <a:r>
              <a:rPr lang="it-IT" sz="2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vi </a:t>
            </a:r>
            <a:r>
              <a:rPr lang="it-IT" sz="2200" u="none" dirty="0" err="1">
                <a:latin typeface="Arial" panose="020B0604020202020204" pitchFamily="34" charset="0"/>
                <a:cs typeface="Arial" panose="020B0604020202020204" pitchFamily="34" charset="0"/>
              </a:rPr>
              <a:t>puo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 aiutare! </a:t>
            </a:r>
            <a:endParaRPr lang="it-IT" sz="22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20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' una semplice </a:t>
            </a:r>
            <a:r>
              <a:rPr lang="it-IT" sz="22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it-IT" sz="2200" b="1" u="none" dirty="0">
                <a:latin typeface="Arial" panose="020B0604020202020204" pitchFamily="34" charset="0"/>
                <a:cs typeface="Arial" panose="020B0604020202020204" pitchFamily="34" charset="0"/>
              </a:rPr>
              <a:t> dove saranno recensiti tutti i prodotti del supermercato</a:t>
            </a:r>
            <a:r>
              <a:rPr lang="it-IT" sz="2200" u="none" dirty="0">
                <a:latin typeface="Arial" panose="020B0604020202020204" pitchFamily="34" charset="0"/>
                <a:cs typeface="Arial" panose="020B0604020202020204" pitchFamily="34" charset="0"/>
              </a:rPr>
              <a:t>, dai surgelati ai biscotti, direttamente dal consumatore che esprimerà quindi un giudizio sulle caratteristiche del prodotto. </a:t>
            </a:r>
          </a:p>
        </p:txBody>
      </p:sp>
    </p:spTree>
    <p:extLst>
      <p:ext uri="{BB962C8B-B14F-4D97-AF65-F5344CB8AC3E}">
        <p14:creationId xmlns:p14="http://schemas.microsoft.com/office/powerpoint/2010/main" val="346734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isabetta.tardino\AppData\Local\Microsoft\Windows\Temporary Internet Files\Content.IE5\5CV6HBI0\Mede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3" y="2349136"/>
            <a:ext cx="2520001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Rettangolo 1"/>
          <p:cNvSpPr/>
          <p:nvPr/>
        </p:nvSpPr>
        <p:spPr>
          <a:xfrm>
            <a:off x="4211960" y="1343974"/>
            <a:ext cx="4572000" cy="489364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1950" u="none" dirty="0" err="1">
                <a:latin typeface="Arial" panose="020B0604020202020204" pitchFamily="34" charset="0"/>
                <a:cs typeface="Arial" panose="020B0604020202020204" pitchFamily="34" charset="0"/>
              </a:rPr>
              <a:t>Medeat</a:t>
            </a: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 consiste in </a:t>
            </a:r>
            <a:r>
              <a:rPr lang="it-IT" sz="1950" b="1" u="none" dirty="0">
                <a:latin typeface="Arial" panose="020B0604020202020204" pitchFamily="34" charset="0"/>
                <a:cs typeface="Arial" panose="020B0604020202020204" pitchFamily="34" charset="0"/>
              </a:rPr>
              <a:t>un'attività di ristorazione che offra consulenza  nutrizionale</a:t>
            </a: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 così da sensibilizzare le persone all'importanza di una corretta  alimentazione e di sani stili di vita, nell'ottica di un vero e proprio programma di educazione alla salute. </a:t>
            </a:r>
            <a:endParaRPr lang="it-IT" sz="195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95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Tale </a:t>
            </a:r>
            <a:r>
              <a:rPr lang="it-IT" sz="1950" b="1" u="none" dirty="0">
                <a:latin typeface="Arial" panose="020B0604020202020204" pitchFamily="34" charset="0"/>
                <a:cs typeface="Arial" panose="020B0604020202020204" pitchFamily="34" charset="0"/>
              </a:rPr>
              <a:t>progetto si attuerebbe servendo piatti tipici della dieta mediterranea </a:t>
            </a: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(riconosciuta per il suo alto valore salutistico) ed offrendo un </a:t>
            </a:r>
            <a:r>
              <a:rPr lang="it-IT" sz="1950" b="1" u="none" dirty="0">
                <a:latin typeface="Arial" panose="020B0604020202020204" pitchFamily="34" charset="0"/>
                <a:cs typeface="Arial" panose="020B0604020202020204" pitchFamily="34" charset="0"/>
              </a:rPr>
              <a:t>supporto informativo attraverso menù opportunamente studiati </a:t>
            </a: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e la presenza di </a:t>
            </a:r>
            <a:r>
              <a:rPr lang="it-IT" sz="1950" b="1" u="none" dirty="0">
                <a:latin typeface="Arial" panose="020B0604020202020204" pitchFamily="34" charset="0"/>
                <a:cs typeface="Arial" panose="020B0604020202020204" pitchFamily="34" charset="0"/>
              </a:rPr>
              <a:t>personale specializzato in alimentazione e nutrizione</a:t>
            </a:r>
            <a:r>
              <a:rPr lang="it-IT" sz="195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1950" b="1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1043609" y="260653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</p:spTree>
    <p:extLst>
      <p:ext uri="{BB962C8B-B14F-4D97-AF65-F5344CB8AC3E}">
        <p14:creationId xmlns:p14="http://schemas.microsoft.com/office/powerpoint/2010/main" val="280912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C:\Users\elisabetta.tardino\AppData\Local\Microsoft\Windows\Temporary Internet Files\Content.IE5\MYXUTAJ7\Mutant+Eco+Pow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64" y="2421144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091203" y="1412779"/>
            <a:ext cx="4572000" cy="489364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L'idea rappresenta un modo innovativo per la produzione di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energia pulita e rinnovabile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, sfruttando la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fermentazione batterica anaerobica del materiale organico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progetto risolve un problema: la necessità di energia.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vantaggio è l'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ecosostenibilità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, il bassissimo impatto ambientale, costi dell'energia ridotti quindi risparmio economico</a:t>
            </a:r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279049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 descr="C:\Users\elisabetta.tardino\AppData\Local\Microsoft\Windows\Temporary Internet Files\Content.IE5\YBN51T0I\My+Rob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64" y="2277128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211960" y="1689773"/>
            <a:ext cx="4572000" cy="35394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3200" u="none" dirty="0" err="1">
                <a:latin typeface="Arial" panose="020B0604020202020204" pitchFamily="34" charset="0"/>
                <a:cs typeface="Arial" panose="020B0604020202020204" pitchFamily="34" charset="0"/>
              </a:rPr>
              <a:t>MyRobe</a:t>
            </a:r>
            <a:r>
              <a:rPr lang="it-IT" sz="3200" u="none" dirty="0">
                <a:latin typeface="Arial" panose="020B0604020202020204" pitchFamily="34" charset="0"/>
                <a:cs typeface="Arial" panose="020B0604020202020204" pitchFamily="34" charset="0"/>
              </a:rPr>
              <a:t> è un </a:t>
            </a:r>
            <a:r>
              <a:rPr lang="it-IT" sz="3200" u="none" dirty="0" err="1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it-IT" sz="3200" u="none" dirty="0">
                <a:latin typeface="Arial" panose="020B0604020202020204" pitchFamily="34" charset="0"/>
                <a:cs typeface="Arial" panose="020B0604020202020204" pitchFamily="34" charset="0"/>
              </a:rPr>
              <a:t> che serve a </a:t>
            </a:r>
            <a:r>
              <a:rPr lang="it-IT" sz="3200" b="1" u="none" dirty="0">
                <a:latin typeface="Arial" panose="020B0604020202020204" pitchFamily="34" charset="0"/>
                <a:cs typeface="Arial" panose="020B0604020202020204" pitchFamily="34" charset="0"/>
              </a:rPr>
              <a:t>schedare i propri capi d'abbigliamento </a:t>
            </a:r>
            <a:r>
              <a:rPr lang="it-IT" sz="3200" u="none" dirty="0">
                <a:latin typeface="Arial" panose="020B0604020202020204" pitchFamily="34" charset="0"/>
                <a:cs typeface="Arial" panose="020B0604020202020204" pitchFamily="34" charset="0"/>
              </a:rPr>
              <a:t>per poterli consultare in ogni momento sul proprio </a:t>
            </a:r>
            <a:r>
              <a:rPr lang="it-IT" sz="3200" u="none" dirty="0" err="1">
                <a:latin typeface="Arial" panose="020B0604020202020204" pitchFamily="34" charset="0"/>
                <a:cs typeface="Arial" panose="020B0604020202020204" pitchFamily="34" charset="0"/>
              </a:rPr>
              <a:t>smartphone</a:t>
            </a:r>
            <a:r>
              <a:rPr lang="it-IT" sz="3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32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C:\Users\elisabetta.tardino\AppData\Local\Microsoft\Windows\Temporary Internet Files\Content.IE5\QMXQ0XVD\No+Nois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56" y="2349136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3923928" y="1833789"/>
            <a:ext cx="4572000" cy="35394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Il progetto intende sviluppare un dispositivo rivelatore/generatore di onde che applicabile a qualsiasi infisso </a:t>
            </a:r>
            <a:r>
              <a:rPr lang="it-IT" sz="2800" b="1" u="none" dirty="0">
                <a:latin typeface="Arial" panose="020B0604020202020204" pitchFamily="34" charset="0"/>
                <a:cs typeface="Arial" panose="020B0604020202020204" pitchFamily="34" charset="0"/>
              </a:rPr>
              <a:t>riduca il rumore ambientale </a:t>
            </a:r>
            <a:r>
              <a:rPr lang="it-IT" sz="2800" u="none" dirty="0">
                <a:latin typeface="Arial" panose="020B0604020202020204" pitchFamily="34" charset="0"/>
                <a:cs typeface="Arial" panose="020B0604020202020204" pitchFamily="34" charset="0"/>
              </a:rPr>
              <a:t>all'interno della propria abitazione. 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 descr="C:\Users\elisabetta.tardino\AppData\Local\Microsoft\Windows\Temporary Internet Files\Content.IE5\5CV6HBI0\ProductKe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52" y="2349136"/>
            <a:ext cx="2397791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3707904" y="1268760"/>
            <a:ext cx="5184576" cy="50167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00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ProductKey</a:t>
            </a:r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è sostanzialmente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è un </a:t>
            </a:r>
            <a:r>
              <a:rPr lang="it-IT" sz="2000" b="1" u="none" dirty="0">
                <a:latin typeface="Arial" panose="020B0604020202020204" pitchFamily="34" charset="0"/>
                <a:cs typeface="Arial" panose="020B0604020202020204" pitchFamily="34" charset="0"/>
              </a:rPr>
              <a:t>comparatore di prezzi online che permette di trovare con velocità i prodotti ubicati attorno a noi nei negozi fisici, compararli e acquistarli tutti tramite il nostro portale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it-IT" sz="20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Questo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servizio </a:t>
            </a:r>
            <a:r>
              <a:rPr lang="it-IT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permettera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̀ ai clienti di sapere comodamente da casa tutti i prodotti in vendita attorno a loro, tagliando drasticamente le tempistiche dello shopping e acquistando a un miglior prezzo. </a:t>
            </a:r>
            <a:endParaRPr lang="it-IT" sz="20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Aiuterà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a risolvere i problemi di </a:t>
            </a:r>
            <a:r>
              <a:rPr lang="it-IT" sz="2000" b="1" u="none" dirty="0">
                <a:latin typeface="Arial" panose="020B0604020202020204" pitchFamily="34" charset="0"/>
                <a:cs typeface="Arial" panose="020B0604020202020204" pitchFamily="34" charset="0"/>
              </a:rPr>
              <a:t>smaltimento dei prodotti in magazzino dei negozi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e migliorerà il rapporto con i propri clienti, gestendo con rapidità anche i servizi di delivery e </a:t>
            </a:r>
            <a:r>
              <a:rPr lang="it-IT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storage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 descr="C:\Users\elisabetta.tardino\AppData\Local\Microsoft\Windows\Temporary Internet Files\Content.IE5\MYXUTAJ7\RadAr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8" y="2205120"/>
            <a:ext cx="2490071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355977" y="1607895"/>
            <a:ext cx="4133583" cy="369331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it-IT" sz="2600" u="none" dirty="0">
                <a:latin typeface="Arial" panose="020B0604020202020204" pitchFamily="34" charset="0"/>
                <a:cs typeface="Arial" panose="020B0604020202020204" pitchFamily="34" charset="0"/>
              </a:rPr>
              <a:t>Appassionato d’arte? </a:t>
            </a:r>
            <a:endParaRPr lang="it-IT" sz="26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6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Nerd </a:t>
            </a:r>
            <a:r>
              <a:rPr lang="it-IT" sz="2600" u="none" dirty="0">
                <a:latin typeface="Arial" panose="020B0604020202020204" pitchFamily="34" charset="0"/>
                <a:cs typeface="Arial" panose="020B0604020202020204" pitchFamily="34" charset="0"/>
              </a:rPr>
              <a:t>metropolitano? </a:t>
            </a:r>
            <a:endParaRPr lang="it-IT" sz="26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it-IT" sz="260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RadArt</a:t>
            </a:r>
            <a:r>
              <a:rPr lang="it-IT" sz="26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600" u="none" dirty="0">
                <a:latin typeface="Arial" panose="020B0604020202020204" pitchFamily="34" charset="0"/>
                <a:cs typeface="Arial" panose="020B0604020202020204" pitchFamily="34" charset="0"/>
              </a:rPr>
              <a:t>è </a:t>
            </a:r>
            <a:r>
              <a:rPr lang="it-IT" sz="2600" b="1" u="none" dirty="0">
                <a:latin typeface="Arial" panose="020B0604020202020204" pitchFamily="34" charset="0"/>
                <a:cs typeface="Arial" panose="020B0604020202020204" pitchFamily="34" charset="0"/>
              </a:rPr>
              <a:t>un’</a:t>
            </a:r>
            <a:r>
              <a:rPr lang="it-IT" sz="26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it-IT" sz="2600" b="1" u="none" dirty="0">
                <a:latin typeface="Arial" panose="020B0604020202020204" pitchFamily="34" charset="0"/>
                <a:cs typeface="Arial" panose="020B0604020202020204" pitchFamily="34" charset="0"/>
              </a:rPr>
              <a:t> che mette in comunicazione fruitori e arte di strada</a:t>
            </a:r>
            <a:r>
              <a:rPr lang="it-IT" sz="2600" u="none" dirty="0">
                <a:latin typeface="Arial" panose="020B0604020202020204" pitchFamily="34" charset="0"/>
                <a:cs typeface="Arial" panose="020B0604020202020204" pitchFamily="34" charset="0"/>
              </a:rPr>
              <a:t> per aiutare a scovare i tesori più o meno nascosti delle città e informare in tempo reale, ma non solo</a:t>
            </a:r>
            <a:r>
              <a:rPr lang="it-IT" sz="26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26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 descr="C:\Users\elisabetta.tardino\AppData\Local\Microsoft\Windows\Temporary Internet Files\Content.IE5\YBN51T0I\ShoesNeedToBeShow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72" y="2277128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067944" y="1412782"/>
            <a:ext cx="4320480" cy="469359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it-IT" sz="23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Cerchiamo 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continuamente di personalizzare il nostro abbigliamento, creiamo svariate combinazioni di </a:t>
            </a:r>
            <a:r>
              <a:rPr lang="it-IT" sz="2300" u="none" dirty="0" err="1">
                <a:latin typeface="Arial" panose="020B0604020202020204" pitchFamily="34" charset="0"/>
                <a:cs typeface="Arial" panose="020B0604020202020204" pitchFamily="34" charset="0"/>
              </a:rPr>
              <a:t>outfit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, tuttavia non esiste ancora un </a:t>
            </a:r>
            <a:r>
              <a:rPr lang="it-IT" sz="2300" b="1" u="none" dirty="0">
                <a:latin typeface="Arial" panose="020B0604020202020204" pitchFamily="34" charset="0"/>
                <a:cs typeface="Arial" panose="020B0604020202020204" pitchFamily="34" charset="0"/>
              </a:rPr>
              <a:t>modello di scarpa che si adegui velocemente al nostro stile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. L'innovativo modello di scarpa (attualmente non si trova sul mercato) da me proposto consente un </a:t>
            </a:r>
            <a:r>
              <a:rPr lang="it-IT" sz="2300" b="1" u="none" dirty="0">
                <a:latin typeface="Arial" panose="020B0604020202020204" pitchFamily="34" charset="0"/>
                <a:cs typeface="Arial" panose="020B0604020202020204" pitchFamily="34" charset="0"/>
              </a:rPr>
              <a:t>rapido cambio di look e in più non prevede enormi spese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 descr="C:\Users\elisabetta.tardino\AppData\Local\Microsoft\Windows\Temporary Internet Files\Content.IE5\QMXQ0XVD\Any+Par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80" y="2420888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557400" y="2038196"/>
            <a:ext cx="4047048" cy="30469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Un'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app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per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parcheggiare ovunque ci sia posto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: basta girare in tondo ore ed ore per cercare un posteggio libero,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con </a:t>
            </a:r>
            <a:r>
              <a:rPr lang="it-IT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AnyPark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saprai tra quanto si libererà il posto che cerchi! 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 descr="C:\Users\elisabetta.tardino\AppData\Local\Microsoft\Windows\Temporary Internet Files\Content.IE5\5CV6HBI0\Cubb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48" y="2421144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3851920" y="1268760"/>
            <a:ext cx="4824536" cy="50167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L’hard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disk si rompe, lo puoi scordare, e connetterlo al computer è un gesto d’altri tempi. </a:t>
            </a:r>
            <a:endParaRPr lang="it-IT" sz="20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2000" u="none" dirty="0" err="1">
                <a:latin typeface="Arial" panose="020B0604020202020204" pitchFamily="34" charset="0"/>
                <a:cs typeface="Arial" panose="020B0604020202020204" pitchFamily="34" charset="0"/>
              </a:rPr>
              <a:t>cloud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 è nato per rimuovere queste limitazioni, </a:t>
            </a:r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ma è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ancora lontano dalle prestazioni dell’hard disk in termini di capienza e velocità. </a:t>
            </a:r>
            <a:endParaRPr lang="it-IT" sz="20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00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Cubbit</a:t>
            </a:r>
            <a:r>
              <a:rPr lang="it-IT" sz="20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risolve questo problema ribaltando il paradigma. </a:t>
            </a:r>
            <a:r>
              <a:rPr lang="it-IT" sz="2000" b="1" u="none" dirty="0">
                <a:latin typeface="Arial" panose="020B0604020202020204" pitchFamily="34" charset="0"/>
                <a:cs typeface="Arial" panose="020B0604020202020204" pitchFamily="34" charset="0"/>
              </a:rPr>
              <a:t>Stiamo sviluppando un hard disk intelligente, che sia anche </a:t>
            </a:r>
            <a:r>
              <a:rPr lang="it-IT" sz="20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cloud</a:t>
            </a:r>
            <a:r>
              <a:rPr lang="it-IT" sz="2000" b="1" u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 Un dispositivo economico per la scrivania di ciascuno, </a:t>
            </a:r>
            <a:r>
              <a:rPr lang="it-IT" sz="2000" b="1" u="none" dirty="0">
                <a:latin typeface="Arial" panose="020B0604020202020204" pitchFamily="34" charset="0"/>
                <a:cs typeface="Arial" panose="020B0604020202020204" pitchFamily="34" charset="0"/>
              </a:rPr>
              <a:t>capiente e veloce come un hard disk, ma che ti permette di accedere ai tuoi dati da qualsiasi parte del mondo</a:t>
            </a:r>
            <a:r>
              <a:rPr lang="it-IT" sz="2000" u="none" dirty="0">
                <a:latin typeface="Arial" panose="020B0604020202020204" pitchFamily="34" charset="0"/>
                <a:cs typeface="Arial" panose="020B0604020202020204" pitchFamily="34" charset="0"/>
              </a:rPr>
              <a:t>, e condividerli a velocità incredibile.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 descr="C:\Users\elisabetta.tardino\AppData\Local\Microsoft\Windows\Temporary Internet Files\Content.IE5\MYXUTAJ7\E-ink+Keyboar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812" y="2565160"/>
            <a:ext cx="2490071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355976" y="1468012"/>
            <a:ext cx="4464496" cy="45243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Una tastiera in cui l'aspetto dei tasti può essere personalizzato grazie a minuscoli schermi e-</a:t>
            </a:r>
            <a:r>
              <a:rPr lang="it-IT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ink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come quelli degli </a:t>
            </a:r>
            <a:r>
              <a:rPr lang="it-IT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ebook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reader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Da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layout per persone che scrivono in più lingue a 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shortcut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per tanti programmi di uso comune o professionale, se usi il computer, E-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Ink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Keyboard fa per te.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 descr="C:\Users\elisabetta.tardino\AppData\Local\Microsoft\Windows\Temporary Internet Files\Content.IE5\YBN51T0I\HealtE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88" y="2349136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355978" y="1956896"/>
            <a:ext cx="3861063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Healteat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è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una piattaforma (mobile/web) che permette di mantenere il tuo ritmo di dieta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, fornendoti un vasto</a:t>
            </a:r>
            <a:b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assortimento di ristoranti selezionati per qualità e necessità nutrizionali, ovunque vuoi, come vuoi.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 descr="C:\Users\elisabetta.tardino\AppData\Local\Microsoft\Windows\Temporary Internet Files\Content.IE5\QMXQ0XVD\Immag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23" y="2277128"/>
            <a:ext cx="2507942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067944" y="1484787"/>
            <a:ext cx="4146542" cy="45243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IOOOTA vuole realizzare una soluzione 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IoT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semplice ed economica per migliorare facilmente la vita delle persone nelle proprie abitazioni, nelle aziende e nelle 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smart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-city</a:t>
            </a:r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it-IT" sz="24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4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Come 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focus IOOOTA ha la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creazione di un ecosistema di servizi ed il risparmio di tempo, denaro ed energie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 descr="C:\Users\elisabetta.tardino\AppData\Local\Microsoft\Windows\Temporary Internet Files\Content.IE5\5CV6HBI0\LuckyLOO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64" y="2349136"/>
            <a:ext cx="2536616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355977" y="1327777"/>
            <a:ext cx="4168634" cy="47243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15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Quante volte a Bologna ti sei chiesto </a:t>
            </a:r>
            <a:r>
              <a:rPr lang="it-IT" sz="215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quando e dove vado a tagliarmi i capelli o a farmi la ceretta???</a:t>
            </a:r>
            <a:br>
              <a:rPr lang="it-IT" sz="215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15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Io, ad esempio, per pigrizia, per risparmiare o </a:t>
            </a:r>
            <a:r>
              <a:rPr lang="it-IT" sz="215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perchè</a:t>
            </a:r>
            <a:r>
              <a:rPr lang="it-IT" sz="215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 tutto era inaccessibile nel fine settimana, ho fatto dei gran danni a casa.</a:t>
            </a:r>
            <a:br>
              <a:rPr lang="it-IT" sz="2150" u="non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15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Quindi ho pensato, - "qui ci vuole un </a:t>
            </a:r>
            <a:r>
              <a:rPr lang="it-IT" sz="2150" b="1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informatico, un grafico, qualcuno che ne sappia del mondo della bellezza </a:t>
            </a:r>
            <a:r>
              <a:rPr lang="it-IT" sz="215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e il resto vien da </a:t>
            </a:r>
            <a:r>
              <a:rPr lang="it-IT" sz="2150" u="none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sè</a:t>
            </a:r>
            <a:r>
              <a:rPr lang="it-IT" sz="215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......"</a:t>
            </a:r>
            <a:endParaRPr lang="it-IT" sz="215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6" name="Picture 2" descr="C:\Users\elisabetta.tardino\AppData\Local\Microsoft\Windows\Temporary Internet Files\Content.IE5\MYXUTAJ7\Mold+V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904" y="2349136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553459" y="1556790"/>
            <a:ext cx="4061575" cy="41549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Mold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VR è un progetto per un </a:t>
            </a:r>
            <a:r>
              <a:rPr lang="it-IT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interactive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movie game per la realtà virtuale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Cos'è un 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interactive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movie game?</a:t>
            </a:r>
          </a:p>
          <a:p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Non è un film e non è un videogame.</a:t>
            </a:r>
            <a:b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È il primo film in cui tu sei il protagonista ed è il primo videogame in cui tu sei realmente al suo interno.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0" name="Picture 2" descr="C:\Users\elisabetta.tardino\AppData\Local\Microsoft\Windows\Temporary Internet Files\Content.IE5\YBN51T0I\PocketTab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674" y="2277128"/>
            <a:ext cx="2408206" cy="24505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3995939" y="1484784"/>
            <a:ext cx="4493623" cy="398570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3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progetto si basa sulla </a:t>
            </a:r>
            <a:r>
              <a:rPr lang="it-IT" sz="2300" b="1" u="none" dirty="0">
                <a:latin typeface="Arial" panose="020B0604020202020204" pitchFamily="34" charset="0"/>
                <a:cs typeface="Arial" panose="020B0604020202020204" pitchFamily="34" charset="0"/>
              </a:rPr>
              <a:t>creazione di un tavolo multiuso portatile e pieghevole in cartone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; uno strumento indirizzato a tutte quelle persone, soprattutto gli studenti, che necessitano un supporto fuori casa. </a:t>
            </a:r>
            <a:endParaRPr lang="it-IT" sz="2300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23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Se </a:t>
            </a:r>
            <a:r>
              <a:rPr lang="it-IT" sz="2300" u="none" dirty="0">
                <a:latin typeface="Arial" panose="020B0604020202020204" pitchFamily="34" charset="0"/>
                <a:cs typeface="Arial" panose="020B0604020202020204" pitchFamily="34" charset="0"/>
              </a:rPr>
              <a:t>sei interessato all'idea e vuoi saperne di più entra a far parte del nostro team.</a:t>
            </a: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899594" y="217629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4" name="Picture 2" descr="C:\Users\elisabetta.tardino\AppData\Local\Microsoft\Windows\Temporary Internet Files\Content.IE5\QMXQ0XVD\Point+of+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1144"/>
            <a:ext cx="2490072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067944" y="1700810"/>
            <a:ext cx="4572000" cy="369331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Vuoi mettere alla prova le tue capacità e conoscenze acquisite nel corso dei tuoi studi in ambito sociale</a:t>
            </a:r>
            <a:r>
              <a:rPr lang="it-IT" sz="195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Stiamo lavorando alla costruzione di un </a:t>
            </a:r>
            <a:r>
              <a:rPr lang="it-IT" sz="1950" b="1" u="none" dirty="0">
                <a:latin typeface="Arial" panose="020B0604020202020204" pitchFamily="34" charset="0"/>
                <a:cs typeface="Arial" panose="020B0604020202020204" pitchFamily="34" charset="0"/>
              </a:rPr>
              <a:t>portale online, il quale vorrebbe creare un ponte tra soggetti esterni che non trovano adeguate risposte ai propri bisogni, e studenti di scienze della formazione e psicologia</a:t>
            </a:r>
            <a:r>
              <a:rPr lang="it-IT" sz="1950" u="none" dirty="0">
                <a:latin typeface="Arial" panose="020B0604020202020204" pitchFamily="34" charset="0"/>
                <a:cs typeface="Arial" panose="020B0604020202020204" pitchFamily="34" charset="0"/>
              </a:rPr>
              <a:t>. Lo scopo è quello di creare nuove opportunità lavorative</a:t>
            </a:r>
            <a:r>
              <a:rPr lang="it-IT" sz="195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195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5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971600" y="188646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8" name="Picture 2" descr="C:\Users\elisabetta.tardino\AppData\Local\Microsoft\Windows\Temporary Internet Files\Content.IE5\5CV6HBI0\SmartFru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1104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Rettangolo 3"/>
          <p:cNvSpPr/>
          <p:nvPr/>
        </p:nvSpPr>
        <p:spPr>
          <a:xfrm>
            <a:off x="4139955" y="1275701"/>
            <a:ext cx="4637639" cy="50629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it-IT" sz="19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'idea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it-IT" sz="19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SMARTFRUIT, 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come il nome stesso fa presumere, vuole utilizzare 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l'intelligenza al servizio della frutta e della verdura. </a:t>
            </a:r>
            <a:endParaRPr lang="it-IT" sz="1900" b="1" u="non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9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Come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? Attraverso la capacità di rendere maggiormente 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fruibili (e divertenti) questi prodotti in ogni momento della giornata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, cercando di coniugare le loro indubbie proprietà benefiche (che l'opinione pubblica gli riconosce), alla loro bontà (che non sempre si riesce, o si vuole, scorgere). </a:t>
            </a:r>
            <a:b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Vogliamo </a:t>
            </a:r>
            <a:r>
              <a:rPr lang="it-IT" sz="1900" b="1" u="none" dirty="0">
                <a:latin typeface="Arial" panose="020B0604020202020204" pitchFamily="34" charset="0"/>
                <a:cs typeface="Arial" panose="020B0604020202020204" pitchFamily="34" charset="0"/>
              </a:rPr>
              <a:t>evolvere il concetto tradizionale di frutteria 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e siamo alla ricerca di persone che vogliano mettersi alla prova per aiutarci a sviluppare </a:t>
            </a:r>
            <a:r>
              <a:rPr lang="it-IT" sz="19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questo </a:t>
            </a:r>
            <a:r>
              <a:rPr lang="it-IT" sz="1900" u="none" dirty="0">
                <a:latin typeface="Arial" panose="020B0604020202020204" pitchFamily="34" charset="0"/>
                <a:cs typeface="Arial" panose="020B0604020202020204" pitchFamily="34" charset="0"/>
              </a:rPr>
              <a:t>progetto.</a:t>
            </a:r>
          </a:p>
        </p:txBody>
      </p:sp>
    </p:spTree>
    <p:extLst>
      <p:ext uri="{BB962C8B-B14F-4D97-AF65-F5344CB8AC3E}">
        <p14:creationId xmlns:p14="http://schemas.microsoft.com/office/powerpoint/2010/main" val="211225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971600" y="188646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 descr="C:\Users\elisabetta.tardino\AppData\Local\Microsoft\Windows\Temporary Internet Files\Content.IE5\MYXUTAJ7\SonDat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896" y="2277128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Rettangolo 5"/>
          <p:cNvSpPr/>
          <p:nvPr/>
        </p:nvSpPr>
        <p:spPr>
          <a:xfrm>
            <a:off x="4429590" y="2276878"/>
            <a:ext cx="3886828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sz="3200" u="none" dirty="0" err="1">
                <a:latin typeface="Arial" panose="020B0604020202020204" pitchFamily="34" charset="0"/>
                <a:cs typeface="Arial" panose="020B0604020202020204" pitchFamily="34" charset="0"/>
              </a:rPr>
              <a:t>SonDati</a:t>
            </a:r>
            <a:r>
              <a:rPr lang="it-IT" sz="3200" u="none" dirty="0">
                <a:latin typeface="Arial" panose="020B0604020202020204" pitchFamily="34" charset="0"/>
                <a:cs typeface="Arial" panose="020B0604020202020204" pitchFamily="34" charset="0"/>
              </a:rPr>
              <a:t> è una piattaforma on-line di sondaggi politici che ottimizza i tempi e abbatte i costi</a:t>
            </a:r>
            <a:r>
              <a:rPr lang="it-IT" sz="3200" u="none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3200" u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13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971600" y="188646"/>
            <a:ext cx="73739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36 IDEE SELEZIONATE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 descr="C:\Users\elisabetta.tardino\AppData\Local\Microsoft\Windows\Temporary Internet Files\Content.IE5\YBN51T0I\The+Cashi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77128"/>
            <a:ext cx="2520000" cy="230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Rettangolo 6"/>
          <p:cNvSpPr/>
          <p:nvPr/>
        </p:nvSpPr>
        <p:spPr>
          <a:xfrm>
            <a:off x="4211960" y="2038196"/>
            <a:ext cx="4320480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La nostra idea riconcepisce l'utilizzo di tecnologie e strumenti emergenti della digitale life che coinvolge applicativi per 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smartphone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, gestione </a:t>
            </a:r>
            <a:r>
              <a:rPr lang="it-IT" sz="2400" u="none" dirty="0" err="1">
                <a:latin typeface="Arial" panose="020B0604020202020204" pitchFamily="34" charset="0"/>
                <a:cs typeface="Arial" panose="020B0604020202020204" pitchFamily="34" charset="0"/>
              </a:rPr>
              <a:t>main</a:t>
            </a:r>
            <a:r>
              <a:rPr lang="it-IT" sz="2400" u="none" dirty="0">
                <a:latin typeface="Arial" panose="020B0604020202020204" pitchFamily="34" charset="0"/>
                <a:cs typeface="Arial" panose="020B0604020202020204" pitchFamily="34" charset="0"/>
              </a:rPr>
              <a:t> server e la 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tecnologia </a:t>
            </a:r>
            <a:r>
              <a:rPr lang="it-IT" sz="2400" b="1" u="none" dirty="0" err="1">
                <a:latin typeface="Arial" panose="020B0604020202020204" pitchFamily="34" charset="0"/>
                <a:cs typeface="Arial" panose="020B0604020202020204" pitchFamily="34" charset="0"/>
              </a:rPr>
              <a:t>tag</a:t>
            </a:r>
            <a:r>
              <a:rPr lang="it-IT" sz="2400" b="1" u="none" dirty="0">
                <a:latin typeface="Arial" panose="020B0604020202020204" pitchFamily="34" charset="0"/>
                <a:cs typeface="Arial" panose="020B0604020202020204" pitchFamily="34" charset="0"/>
              </a:rPr>
              <a:t> per una nuova tipologia di pagamento.</a:t>
            </a:r>
          </a:p>
        </p:txBody>
      </p:sp>
    </p:spTree>
    <p:extLst>
      <p:ext uri="{BB962C8B-B14F-4D97-AF65-F5344CB8AC3E}">
        <p14:creationId xmlns:p14="http://schemas.microsoft.com/office/powerpoint/2010/main" val="147780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899593" y="260654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SUPPORTERS</a:t>
            </a:r>
            <a:endParaRPr lang="it-IT" sz="4400" b="1" u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7650" name="Picture 2" descr="C:\Users\elisabetta.tardino\AppData\Local\Microsoft\Windows\Temporary Internet Files\Content.IE5\QMXQ0XVD\aiesec_logo_new_blue_2-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61" y="1143833"/>
            <a:ext cx="2590924" cy="709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elisabetta.tardino\AppData\Local\Microsoft\Windows\Temporary Internet Files\Content.IE5\5CV6HBI0\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488" y="1257468"/>
            <a:ext cx="2155600" cy="80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elisabetta.tardino\AppData\Local\Microsoft\Windows\Temporary Internet Files\Content.IE5\MYXUTAJ7\logo_aster_big_30ann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188" y="1189439"/>
            <a:ext cx="3324470" cy="83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elisabetta.tardino\AppData\Local\Microsoft\Windows\Temporary Internet Files\Content.IE5\5CV6HBI0\BackTOwork_24ore-rossogruppo1+copi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10" y="2276872"/>
            <a:ext cx="2641201" cy="74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elisabetta.tardino\AppData\Local\Microsoft\Windows\Temporary Internet Files\Content.IE5\YBN51T0I\Basemen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394" y="2288990"/>
            <a:ext cx="2794892" cy="80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elisabetta.tardino\AppData\Local\Microsoft\Windows\Temporary Internet Files\Content.IE5\QMXQ0XVD\BLUE-TRASPARENT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04864"/>
            <a:ext cx="2119766" cy="98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elisabetta.tardino\AppData\Local\Microsoft\Windows\Temporary Internet Files\Content.IE5\MYXUTAJ7\fare_lavoro_300dpi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82" y="3270612"/>
            <a:ext cx="1923791" cy="1086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elisabetta.tardino\AppData\Local\Microsoft\Windows\Temporary Internet Files\Content.IE5\5CV6HBI0\FEG_logo_1_rgb.pn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02" b="25435"/>
          <a:stretch/>
        </p:blipFill>
        <p:spPr bwMode="auto">
          <a:xfrm>
            <a:off x="5735084" y="3206010"/>
            <a:ext cx="3538019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elisabetta.tardino\AppData\Local\Microsoft\Windows\Temporary Internet Files\Content.IE5\YBN51T0I\logo_FG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9" t="6911" r="23829" b="9669"/>
          <a:stretch/>
        </p:blipFill>
        <p:spPr bwMode="auto">
          <a:xfrm>
            <a:off x="2774784" y="3206016"/>
            <a:ext cx="1654522" cy="164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elisabetta.tardino\AppData\Local\Microsoft\Windows\Temporary Internet Files\Content.IE5\QMXQ0XVD\logo_FG_GDI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1" t="8726" r="26537" b="10771"/>
          <a:stretch/>
        </p:blipFill>
        <p:spPr bwMode="auto">
          <a:xfrm>
            <a:off x="4507078" y="3270618"/>
            <a:ext cx="1366208" cy="145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elisabetta.tardino\AppData\Local\Microsoft\Windows\Temporary Internet Files\Content.IE5\5CV6HBI0\Incredibol_logo732x688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1" y="4476067"/>
            <a:ext cx="1658411" cy="147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elisabetta.tardino\AppData\Local\Microsoft\Windows\Temporary Internet Files\Content.IE5\MYXUTAJ7\iii-logo.a4-bis-in-uso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967" y="4847691"/>
            <a:ext cx="3316008" cy="77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elisabetta.tardino\AppData\Local\Microsoft\Windows\Temporary Internet Files\Content.IE5\YBN51T0I\Logo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285" y="4725787"/>
            <a:ext cx="3130902" cy="91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52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899593" y="260654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SUPPORTERS</a:t>
            </a:r>
            <a:endParaRPr lang="it-IT" sz="4400" b="1" u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6" name="Picture 2" descr="C:\Users\elisabetta.tardino\AppData\Local\Microsoft\Windows\Temporary Internet Files\Content.IE5\QMXQ0XVD\image-0001+(2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01" b="27651"/>
          <a:stretch/>
        </p:blipFill>
        <p:spPr bwMode="auto">
          <a:xfrm>
            <a:off x="253634" y="1484784"/>
            <a:ext cx="2331483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elisabetta.tardino\AppData\Local\Microsoft\Windows\Temporary Internet Files\Content.IE5\5CV6HBI0\M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649" y="1241341"/>
            <a:ext cx="1339355" cy="120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elisabetta.tardino\AppData\Local\Microsoft\Windows\Temporary Internet Files\Content.IE5\MYXUTAJ7\ms_bizspark_stacked_BLAC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508" y="1387547"/>
            <a:ext cx="1693162" cy="91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elisabetta.tardino\AppData\Local\Microsoft\Windows\Temporary Internet Files\Content.IE5\5CV6HBI0\JPG+Logo+PerMicr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3" y="1473285"/>
            <a:ext cx="1864863" cy="74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elisabetta.tardino\AppData\Local\Microsoft\Windows\Temporary Internet Files\Content.IE5\YBN51T0I\RESTARTAPP_LOGO_POSITIVO-0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8" y="2780928"/>
            <a:ext cx="1411077" cy="113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elisabetta.tardino\AppData\Local\Microsoft\Windows\Temporary Internet Files\Content.IE5\QMXQ0XVD\Smart&amp;Start+Italia (1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456" y="2921915"/>
            <a:ext cx="1393416" cy="85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elisabetta.tardino\AppData\Local\Microsoft\Windows\Temporary Internet Files\Content.IE5\QMXQ0XVD\STARTUP+INITIATIV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510" y="2759130"/>
            <a:ext cx="1952441" cy="115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elisabetta.tardino\AppData\Local\Microsoft\Windows\Temporary Internet Files\Content.IE5\5CV6HBI0\Techstars_Metro_Accelerator_C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5" y="2780934"/>
            <a:ext cx="1796423" cy="125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elisabetta.tardino\AppData\Local\Microsoft\Windows\Temporary Internet Files\Content.IE5\MYXUTAJ7\TIM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34" y="4149086"/>
            <a:ext cx="1944216" cy="140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elisabetta.tardino\AppData\Local\Microsoft\Windows\Temporary Internet Files\Content.IE5\YBN51T0I\image-0001+(1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45" y="4149080"/>
            <a:ext cx="2273313" cy="120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elisabetta.tardino\AppData\Local\Microsoft\Windows\Temporary Internet Files\Content.IE5\QMXQ0XVD\logoVZ19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2" y="4221094"/>
            <a:ext cx="1639443" cy="160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elisabetta.tardino\AppData\Local\Microsoft\Windows\Temporary Internet Files\Content.IE5\YBN51T0I\Logo+XLr+3D+Chrome+Dark+Trans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867" y="4461077"/>
            <a:ext cx="195472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83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89" y="4479664"/>
            <a:ext cx="1350201" cy="1280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899593" y="260654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Il team dello </a:t>
            </a:r>
            <a:r>
              <a:rPr lang="it-IT" sz="4400" b="1" u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StartUp</a:t>
            </a:r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Day</a:t>
            </a:r>
            <a:endParaRPr lang="it-IT" sz="4400" b="1" u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386" name="Picture 2" descr="Stefano Onof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694" y="1352178"/>
            <a:ext cx="11620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tangolo 5"/>
          <p:cNvSpPr/>
          <p:nvPr/>
        </p:nvSpPr>
        <p:spPr>
          <a:xfrm>
            <a:off x="768110" y="2875002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u="none" dirty="0"/>
              <a:t>Stefano Onofri</a:t>
            </a:r>
            <a:endParaRPr lang="it-IT" u="none" dirty="0"/>
          </a:p>
        </p:txBody>
      </p:sp>
      <p:pic>
        <p:nvPicPr>
          <p:cNvPr id="16388" name="Picture 4" descr="Alessandro Cillari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982" y="1340768"/>
            <a:ext cx="11620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Matteo Magnaricott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286" y="1352178"/>
            <a:ext cx="11620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tangolo 9"/>
          <p:cNvSpPr/>
          <p:nvPr/>
        </p:nvSpPr>
        <p:spPr>
          <a:xfrm>
            <a:off x="3099101" y="2875002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u="none" dirty="0"/>
              <a:t>Alessandro </a:t>
            </a:r>
            <a:r>
              <a:rPr lang="it-IT" b="1" u="none" dirty="0" err="1"/>
              <a:t>Cillario</a:t>
            </a:r>
            <a:endParaRPr lang="it-IT" u="none" dirty="0"/>
          </a:p>
        </p:txBody>
      </p:sp>
      <p:sp>
        <p:nvSpPr>
          <p:cNvPr id="11" name="Rettangolo 10"/>
          <p:cNvSpPr/>
          <p:nvPr/>
        </p:nvSpPr>
        <p:spPr>
          <a:xfrm>
            <a:off x="5815538" y="2845582"/>
            <a:ext cx="2428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u="none" dirty="0"/>
              <a:t>Matteo </a:t>
            </a:r>
            <a:r>
              <a:rPr lang="it-IT" b="1" u="none" dirty="0" err="1"/>
              <a:t>Magnaricotte</a:t>
            </a:r>
            <a:endParaRPr lang="it-IT" u="none" dirty="0"/>
          </a:p>
        </p:txBody>
      </p:sp>
      <p:sp>
        <p:nvSpPr>
          <p:cNvPr id="14" name="Rettangolo 13"/>
          <p:cNvSpPr/>
          <p:nvPr/>
        </p:nvSpPr>
        <p:spPr>
          <a:xfrm>
            <a:off x="1979715" y="4437118"/>
            <a:ext cx="691276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b="1" u="none" dirty="0"/>
              <a:t>Job Placement - Università di Bologna </a:t>
            </a:r>
          </a:p>
          <a:p>
            <a:r>
              <a:rPr lang="it-IT" sz="1600" u="none" dirty="0"/>
              <a:t> </a:t>
            </a:r>
          </a:p>
          <a:p>
            <a:r>
              <a:rPr lang="it-IT" sz="1600" u="none" dirty="0"/>
              <a:t>Job Placement Alma Mater </a:t>
            </a:r>
            <a:r>
              <a:rPr lang="it-IT" sz="1600" u="none" dirty="0" err="1"/>
              <a:t>Studiorum</a:t>
            </a:r>
            <a:r>
              <a:rPr lang="it-IT" sz="1600" u="none" dirty="0"/>
              <a:t> - Università di Bologna</a:t>
            </a:r>
          </a:p>
          <a:p>
            <a:r>
              <a:rPr lang="it-IT" sz="1600" u="none" dirty="0" smtClean="0"/>
              <a:t>Largo Trombetti, 1 (Palazzo </a:t>
            </a:r>
            <a:r>
              <a:rPr lang="it-IT" sz="1600" u="none" dirty="0" err="1"/>
              <a:t>Paleotti</a:t>
            </a:r>
            <a:r>
              <a:rPr lang="it-IT" sz="1600" u="none" dirty="0"/>
              <a:t>) 40126 Bologna</a:t>
            </a:r>
          </a:p>
          <a:p>
            <a:r>
              <a:rPr lang="it-IT" sz="1600" u="none" dirty="0" smtClean="0"/>
              <a:t>Email</a:t>
            </a:r>
            <a:r>
              <a:rPr lang="it-IT" sz="1600" u="none" dirty="0"/>
              <a:t>: </a:t>
            </a:r>
            <a:r>
              <a:rPr lang="it-IT" sz="1600" u="none" dirty="0" smtClean="0"/>
              <a:t>jobplacement@unibo.it </a:t>
            </a:r>
            <a:r>
              <a:rPr lang="it-IT" sz="1600" u="none" dirty="0"/>
              <a:t>- Sito Web: </a:t>
            </a:r>
            <a:r>
              <a:rPr lang="it-IT" sz="1600" u="none" dirty="0" smtClean="0"/>
              <a:t>www.jobplacement@unibo.it</a:t>
            </a:r>
            <a:endParaRPr lang="it-IT" sz="1600" u="none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323528" y="3933056"/>
            <a:ext cx="2236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u="none" dirty="0" smtClean="0">
                <a:solidFill>
                  <a:srgbClr val="C00000"/>
                </a:solidFill>
              </a:rPr>
              <a:t>Con il supporto di:</a:t>
            </a:r>
            <a:endParaRPr lang="it-IT" b="1" u="none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7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320" y="3170672"/>
            <a:ext cx="7117080" cy="978408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1403648" y="1988846"/>
            <a:ext cx="45448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600" u="none" dirty="0" smtClean="0">
                <a:solidFill>
                  <a:srgbClr val="C00000"/>
                </a:solidFill>
              </a:rPr>
              <a:t>In collaborazione con</a:t>
            </a:r>
            <a:endParaRPr lang="it-IT" sz="3600" u="none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" y="5937091"/>
            <a:ext cx="835025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185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267746" y="4678402"/>
            <a:ext cx="6768752" cy="1277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Job Placement - Università di Bologna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endParaRPr kumimoji="0" lang="it-IT" alt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Job Placement Alma Mater </a:t>
            </a:r>
            <a:r>
              <a:rPr kumimoji="0" lang="it-IT" altLang="it-IT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Studiorum</a:t>
            </a:r>
            <a:r>
              <a:rPr kumimoji="0" lang="it-IT" alt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- Università di Bologna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Largo Trombetti, 1 - Bologna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Email: jobplacement@unibo.it - Sito Web: www.jobplacement.unibo.it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899593" y="260654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Il team dello </a:t>
            </a:r>
            <a:r>
              <a:rPr lang="it-IT" sz="4400" b="1" u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StartUp</a:t>
            </a:r>
            <a:r>
              <a:rPr lang="it-IT" sz="4400" b="1" u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Day</a:t>
            </a:r>
            <a:endParaRPr lang="it-IT" sz="4400" b="1" u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12" y="4509120"/>
            <a:ext cx="1657124" cy="157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Stefano Onofr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86" y="1712218"/>
            <a:ext cx="11620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lessandro Cillari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990" y="1640210"/>
            <a:ext cx="11620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atteo Magnaricott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640210"/>
            <a:ext cx="11620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tangolo 5"/>
          <p:cNvSpPr/>
          <p:nvPr/>
        </p:nvSpPr>
        <p:spPr>
          <a:xfrm>
            <a:off x="755579" y="3244334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u="none" dirty="0"/>
              <a:t>Stefano Onofri</a:t>
            </a:r>
          </a:p>
        </p:txBody>
      </p:sp>
      <p:sp>
        <p:nvSpPr>
          <p:cNvPr id="7" name="Rettangolo 6"/>
          <p:cNvSpPr/>
          <p:nvPr/>
        </p:nvSpPr>
        <p:spPr>
          <a:xfrm>
            <a:off x="3242332" y="3244334"/>
            <a:ext cx="2287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u="none" dirty="0"/>
              <a:t>Alessandro </a:t>
            </a:r>
            <a:r>
              <a:rPr lang="it-IT" b="1" u="none" dirty="0" err="1"/>
              <a:t>Cillario</a:t>
            </a:r>
            <a:endParaRPr lang="it-IT" b="1" u="none" dirty="0"/>
          </a:p>
        </p:txBody>
      </p:sp>
      <p:sp>
        <p:nvSpPr>
          <p:cNvPr id="8" name="Rettangolo 7"/>
          <p:cNvSpPr/>
          <p:nvPr/>
        </p:nvSpPr>
        <p:spPr>
          <a:xfrm>
            <a:off x="5815538" y="3244334"/>
            <a:ext cx="2428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u="none" dirty="0"/>
              <a:t>Matteo </a:t>
            </a:r>
            <a:r>
              <a:rPr lang="it-IT" b="1" u="none" dirty="0" err="1"/>
              <a:t>Magnaricotte</a:t>
            </a:r>
            <a:endParaRPr lang="it-IT" b="1" u="none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755576" y="3933056"/>
            <a:ext cx="24625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u="none" dirty="0" smtClean="0">
                <a:solidFill>
                  <a:srgbClr val="C00000"/>
                </a:solidFill>
              </a:rPr>
              <a:t>Con il supporto di:</a:t>
            </a:r>
            <a:endParaRPr lang="it-IT" sz="2000" b="1" u="none" dirty="0">
              <a:solidFill>
                <a:srgbClr val="C00000"/>
              </a:solidFill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4624" y="-27384"/>
            <a:ext cx="11593288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33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1_Struttura predefinita">
  <a:themeElements>
    <a:clrScheme name="Personalizza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C00000"/>
      </a:hlink>
      <a:folHlink>
        <a:srgbClr val="99CC00"/>
      </a:folHlink>
    </a:clrScheme>
    <a:fontScheme name="1_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Personalizza struttura">
  <a:themeElements>
    <a:clrScheme name="Personalizzato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C00000"/>
      </a:hlink>
      <a:folHlink>
        <a:srgbClr val="FF4040"/>
      </a:folHlink>
    </a:clrScheme>
    <a:fontScheme name="2_Personalizza struttu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Personalizza struttu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Personalizza struttu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Personalizza struttu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Universo">
  <a:themeElements>
    <a:clrScheme name="Universo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Universo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2870</TotalTime>
  <Words>1981</Words>
  <Application>Microsoft Office PowerPoint</Application>
  <PresentationFormat>Presentazione su schermo (4:3)</PresentationFormat>
  <Paragraphs>159</Paragraphs>
  <Slides>44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Titoli diapositive</vt:lpstr>
      </vt:variant>
      <vt:variant>
        <vt:i4>44</vt:i4>
      </vt:variant>
    </vt:vector>
  </HeadingPairs>
  <TitlesOfParts>
    <vt:vector size="48" baseType="lpstr">
      <vt:lpstr>1_Struttura predefinita</vt:lpstr>
      <vt:lpstr>2_Personalizza struttura</vt:lpstr>
      <vt:lpstr>Universo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Layout Bologna</dc:title>
  <dc:creator>Barbara Di Placido</dc:creator>
  <cp:lastModifiedBy>UTENTE</cp:lastModifiedBy>
  <cp:revision>322</cp:revision>
  <cp:lastPrinted>2009-04-22T19:24:48Z</cp:lastPrinted>
  <dcterms:created xsi:type="dcterms:W3CDTF">2009-04-22T19:24:48Z</dcterms:created>
  <dcterms:modified xsi:type="dcterms:W3CDTF">2015-06-29T11:11:58Z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EventoCorrelato">
    <vt:lpwstr/>
  </property>
  <property fmtid="{D5CDD505-2E9C-101B-9397-08002B2CF9AE}" pid="4" name="PagineDiAssegnazione">
    <vt:lpwstr/>
  </property>
  <property fmtid="{D5CDD505-2E9C-101B-9397-08002B2CF9AE}" pid="5" name="ContentType">
    <vt:lpwstr>Modulistica e Modelli</vt:lpwstr>
  </property>
  <property fmtid="{D5CDD505-2E9C-101B-9397-08002B2CF9AE}" pid="6" name="ContentTypeId">
    <vt:lpwstr>0x0101004F48A16EE6CB4320AF330DE4EBE8DB750055D17F50304844768B8C48A11458544900EEA682410AFD4C1993C23356160222EA00FD410E8749EC3C4AB46035E8CA496042</vt:lpwstr>
  </property>
  <property fmtid="{D5CDD505-2E9C-101B-9397-08002B2CF9AE}" pid="7" name="AbstractO">
    <vt:lpwstr>Layout Bologna.</vt:lpwstr>
  </property>
  <property fmtid="{D5CDD505-2E9C-101B-9397-08002B2CF9AE}" pid="8" name="AutoreDoc">
    <vt:lpwstr>DiCCI</vt:lpwstr>
  </property>
  <property fmtid="{D5CDD505-2E9C-101B-9397-08002B2CF9AE}" pid="9" name="StatoDoc">
    <vt:lpwstr>Bozza</vt:lpwstr>
  </property>
  <property fmtid="{D5CDD505-2E9C-101B-9397-08002B2CF9AE}" pid="10" name="AnnoRedazione">
    <vt:lpwstr>2010</vt:lpwstr>
  </property>
</Properties>
</file>