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53" r:id="rId2"/>
  </p:sldMasterIdLst>
  <p:notesMasterIdLst>
    <p:notesMasterId r:id="rId12"/>
  </p:notesMasterIdLst>
  <p:handoutMasterIdLst>
    <p:handoutMasterId r:id="rId13"/>
  </p:handoutMasterIdLst>
  <p:sldIdLst>
    <p:sldId id="301" r:id="rId3"/>
    <p:sldId id="308" r:id="rId4"/>
    <p:sldId id="291" r:id="rId5"/>
    <p:sldId id="296" r:id="rId6"/>
    <p:sldId id="309" r:id="rId7"/>
    <p:sldId id="300" r:id="rId8"/>
    <p:sldId id="306" r:id="rId9"/>
    <p:sldId id="299" r:id="rId10"/>
    <p:sldId id="305" r:id="rId11"/>
  </p:sldIdLst>
  <p:sldSz cx="9144000" cy="6858000" type="screen4x3"/>
  <p:notesSz cx="6797675" cy="992663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5F5F5F"/>
    <a:srgbClr val="4D4D4D"/>
    <a:srgbClr val="BB2D3F"/>
    <a:srgbClr val="CC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37" autoAdjust="0"/>
    <p:restoredTop sz="94545" autoAdjust="0"/>
  </p:normalViewPr>
  <p:slideViewPr>
    <p:cSldViewPr>
      <p:cViewPr>
        <p:scale>
          <a:sx n="66" d="100"/>
          <a:sy n="66" d="100"/>
        </p:scale>
        <p:origin x="-1404" y="-10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1476" y="-90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endParaRPr lang="it-IT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fld id="{7CE42D36-9129-4F2C-A54F-062AAB970928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1528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endParaRPr lang="it-IT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4875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fld id="{34E349C8-878C-47F9-A32F-238F50360E4A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59341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188C88-EA8B-4E3F-863D-0FDC85777B4B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308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3250" cy="58499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xfrm>
            <a:off x="457200" y="6245225"/>
            <a:ext cx="2127250" cy="4714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xfrm>
            <a:off x="3124200" y="6245225"/>
            <a:ext cx="2889250" cy="4714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3200" y="6305550"/>
            <a:ext cx="2127250" cy="47466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44941-AD8D-4763-99CE-E7DE2112188C}" type="slidenum">
              <a:rPr lang="en-GB"/>
              <a:pPr>
                <a:defRPr/>
              </a:pPr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9769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4578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37" name="Picture 29" descr="BANDA ROSSA OPT BOLOGNA RAST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454775"/>
            <a:ext cx="9144000" cy="401638"/>
          </a:xfrm>
          <a:prstGeom prst="rect">
            <a:avLst/>
          </a:prstGeom>
          <a:noFill/>
        </p:spPr>
      </p:pic>
      <p:sp>
        <p:nvSpPr>
          <p:cNvPr id="43031" name="Line 23"/>
          <p:cNvSpPr>
            <a:spLocks noChangeShapeType="1"/>
          </p:cNvSpPr>
          <p:nvPr userDrawn="1"/>
        </p:nvSpPr>
        <p:spPr bwMode="auto">
          <a:xfrm>
            <a:off x="8316913" y="6424613"/>
            <a:ext cx="0" cy="3524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3032" name="Line 24"/>
          <p:cNvSpPr>
            <a:spLocks noChangeShapeType="1"/>
          </p:cNvSpPr>
          <p:nvPr userDrawn="1"/>
        </p:nvSpPr>
        <p:spPr bwMode="auto">
          <a:xfrm>
            <a:off x="8316913" y="6092825"/>
            <a:ext cx="0" cy="360363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pic>
        <p:nvPicPr>
          <p:cNvPr id="43033" name="Picture 25" descr="Alma-Mater TAGLIATO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207963"/>
            <a:ext cx="1292225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34" name="Line 26"/>
          <p:cNvSpPr>
            <a:spLocks noChangeShapeType="1"/>
          </p:cNvSpPr>
          <p:nvPr userDrawn="1"/>
        </p:nvSpPr>
        <p:spPr bwMode="auto">
          <a:xfrm>
            <a:off x="92075" y="0"/>
            <a:ext cx="0" cy="1871663"/>
          </a:xfrm>
          <a:prstGeom prst="line">
            <a:avLst/>
          </a:prstGeom>
          <a:noFill/>
          <a:ln w="1905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3035" name="Line 27"/>
          <p:cNvSpPr>
            <a:spLocks noChangeShapeType="1"/>
          </p:cNvSpPr>
          <p:nvPr userDrawn="1"/>
        </p:nvSpPr>
        <p:spPr bwMode="auto">
          <a:xfrm>
            <a:off x="0" y="1870075"/>
            <a:ext cx="8305800" cy="0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78" r:id="rId12"/>
    <p:sldLayoutId id="2147483679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92" name="Picture 36" descr="BANDA ROSSA 2 OPT BOLOGNA RAST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54775"/>
            <a:ext cx="9144000" cy="401638"/>
          </a:xfrm>
          <a:prstGeom prst="rect">
            <a:avLst/>
          </a:prstGeom>
          <a:noFill/>
        </p:spPr>
      </p:pic>
      <p:pic>
        <p:nvPicPr>
          <p:cNvPr id="45081" name="Picture 25" descr="Alma-Mater TAGLIATO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438" y="103188"/>
            <a:ext cx="846137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82" name="Line 26"/>
          <p:cNvSpPr>
            <a:spLocks noChangeAspect="1" noChangeShapeType="1"/>
          </p:cNvSpPr>
          <p:nvPr userDrawn="1"/>
        </p:nvSpPr>
        <p:spPr bwMode="auto">
          <a:xfrm>
            <a:off x="82550" y="0"/>
            <a:ext cx="1588" cy="1184275"/>
          </a:xfrm>
          <a:prstGeom prst="line">
            <a:avLst/>
          </a:prstGeom>
          <a:noFill/>
          <a:ln w="1714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5083" name="Line 27"/>
          <p:cNvSpPr>
            <a:spLocks noChangeAspect="1" noChangeShapeType="1"/>
          </p:cNvSpPr>
          <p:nvPr userDrawn="1"/>
        </p:nvSpPr>
        <p:spPr bwMode="auto">
          <a:xfrm>
            <a:off x="0" y="1182688"/>
            <a:ext cx="8266113" cy="1587"/>
          </a:xfrm>
          <a:prstGeom prst="line">
            <a:avLst/>
          </a:prstGeom>
          <a:noFill/>
          <a:ln w="1905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5090" name="Line 34"/>
          <p:cNvSpPr>
            <a:spLocks noChangeShapeType="1"/>
          </p:cNvSpPr>
          <p:nvPr userDrawn="1"/>
        </p:nvSpPr>
        <p:spPr bwMode="auto">
          <a:xfrm>
            <a:off x="8316913" y="6424613"/>
            <a:ext cx="0" cy="3524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5091" name="Line 35"/>
          <p:cNvSpPr>
            <a:spLocks noChangeShapeType="1"/>
          </p:cNvSpPr>
          <p:nvPr userDrawn="1"/>
        </p:nvSpPr>
        <p:spPr bwMode="auto">
          <a:xfrm>
            <a:off x="8316913" y="6092825"/>
            <a:ext cx="0" cy="360363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mailto:jobplacement@unibo.it" TargetMode="External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linkedin.com/company/job-placement-&#8211;-alma-mater-studiorum-universit&#224;-di-bologna?" TargetMode="External"/><Relationship Id="rId5" Type="http://schemas.openxmlformats.org/officeDocument/2006/relationships/hyperlink" Target="https://www.linkedin.com/company/3967546?trk=tyah&amp;trkInfo=clickedVertical:company,idx:1-1-1,tarId:1428668588808,tas:job+placement" TargetMode="External"/><Relationship Id="rId4" Type="http://schemas.openxmlformats.org/officeDocument/2006/relationships/hyperlink" Target="http://www.jobplacement.unibo.it/" TargetMode="External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5"/>
            <a:ext cx="9144461" cy="685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92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-252536" y="2060848"/>
            <a:ext cx="864096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lvl="1" algn="ctr" eaLnBrk="0" hangingPunct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</a:pPr>
            <a:r>
              <a:rPr lang="it-IT" sz="2800" u="none" dirty="0"/>
              <a:t>Il servizio Job Placement d’Ateneo è stato avviato ad </a:t>
            </a:r>
            <a:r>
              <a:rPr lang="it-IT" sz="2800" b="1" u="none" dirty="0"/>
              <a:t>aprile 2012 </a:t>
            </a:r>
            <a:r>
              <a:rPr lang="it-IT" sz="2800" u="none" dirty="0" smtClean="0"/>
              <a:t>in linea con </a:t>
            </a:r>
            <a:r>
              <a:rPr lang="it-IT" sz="2800" u="none" dirty="0"/>
              <a:t>l’obiettivo Strategico </a:t>
            </a:r>
            <a:r>
              <a:rPr lang="it-IT" sz="2800" u="none" dirty="0" smtClean="0"/>
              <a:t>di </a:t>
            </a:r>
            <a:r>
              <a:rPr lang="it-IT" sz="2800" b="1" u="none" dirty="0"/>
              <a:t>facilitare l'accesso </a:t>
            </a:r>
            <a:r>
              <a:rPr lang="it-IT" sz="2800" u="none" dirty="0"/>
              <a:t>dei laureati dell'Università di Bologna al mondo del </a:t>
            </a:r>
            <a:r>
              <a:rPr lang="it-IT" sz="2800" u="none" dirty="0" smtClean="0"/>
              <a:t>lavoro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446856" y="274638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sz="4000" b="1" dirty="0" smtClean="0"/>
              <a:t>Il servizio Job Placement d’Ateneo</a:t>
            </a:r>
            <a:endParaRPr lang="it-IT" sz="4000" b="1" dirty="0"/>
          </a:p>
        </p:txBody>
      </p:sp>
      <p:pic>
        <p:nvPicPr>
          <p:cNvPr id="4" name="Picture 19" descr="Logo Placeme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00" y="5927916"/>
            <a:ext cx="971600" cy="930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-252536" y="4780309"/>
            <a:ext cx="864096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lvl="1" algn="ctr" eaLnBrk="0" hangingPunct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</a:pPr>
            <a:r>
              <a:rPr lang="it-IT" sz="2800" u="none" dirty="0" smtClean="0"/>
              <a:t>Ruolo di intermediazione </a:t>
            </a:r>
            <a:r>
              <a:rPr lang="it-IT" sz="2800" u="none" dirty="0"/>
              <a:t>tra la domanda e l’offerta di </a:t>
            </a:r>
            <a:r>
              <a:rPr lang="it-IT" sz="2800" u="none" dirty="0" smtClean="0"/>
              <a:t>lavoro per </a:t>
            </a:r>
            <a:r>
              <a:rPr lang="it-IT" sz="2800" b="1" u="none" dirty="0" smtClean="0"/>
              <a:t>promuovere </a:t>
            </a:r>
            <a:r>
              <a:rPr lang="it-IT" sz="2800" b="1" u="none" dirty="0" smtClean="0">
                <a:solidFill>
                  <a:srgbClr val="FF0000"/>
                </a:solidFill>
              </a:rPr>
              <a:t>l’occupabilità</a:t>
            </a:r>
            <a:r>
              <a:rPr lang="it-IT" sz="2800" b="1" u="none" dirty="0" smtClean="0"/>
              <a:t> </a:t>
            </a:r>
          </a:p>
          <a:p>
            <a:pPr lvl="1" algn="ctr" eaLnBrk="0" hangingPunct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</a:pPr>
            <a:r>
              <a:rPr lang="it-IT" sz="2800" u="none" dirty="0" smtClean="0"/>
              <a:t>dei laureati </a:t>
            </a:r>
          </a:p>
        </p:txBody>
      </p:sp>
      <p:sp>
        <p:nvSpPr>
          <p:cNvPr id="2" name="Fusione 1"/>
          <p:cNvSpPr/>
          <p:nvPr/>
        </p:nvSpPr>
        <p:spPr bwMode="auto">
          <a:xfrm>
            <a:off x="3851920" y="4037589"/>
            <a:ext cx="864096" cy="687555"/>
          </a:xfrm>
          <a:prstGeom prst="flowChartMerge">
            <a:avLst/>
          </a:prstGeom>
          <a:solidFill>
            <a:srgbClr val="A5002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30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-180528" y="1389251"/>
            <a:ext cx="8640960" cy="46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lvl="1" algn="just" eaLnBrk="0" hangingPunct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ü"/>
            </a:pPr>
            <a:r>
              <a:rPr lang="it-IT" sz="2800" u="none" dirty="0" smtClean="0"/>
              <a:t> </a:t>
            </a:r>
            <a:r>
              <a:rPr lang="it-IT" sz="2800" b="1" u="none" dirty="0" smtClean="0">
                <a:solidFill>
                  <a:srgbClr val="FF0000"/>
                </a:solidFill>
              </a:rPr>
              <a:t>Laureati e laureandi:</a:t>
            </a:r>
            <a:r>
              <a:rPr lang="it-IT" sz="2800" u="none" dirty="0" smtClean="0">
                <a:solidFill>
                  <a:srgbClr val="FF0000"/>
                </a:solidFill>
              </a:rPr>
              <a:t> </a:t>
            </a:r>
            <a:r>
              <a:rPr lang="it-IT" sz="2800" u="none" dirty="0"/>
              <a:t>per </a:t>
            </a:r>
            <a:r>
              <a:rPr lang="it-IT" sz="2800" b="1" u="none" dirty="0" smtClean="0"/>
              <a:t>conoscere</a:t>
            </a:r>
            <a:r>
              <a:rPr lang="it-IT" sz="2800" u="none" dirty="0" smtClean="0"/>
              <a:t> </a:t>
            </a:r>
            <a:r>
              <a:rPr lang="it-IT" sz="2800" u="none" dirty="0"/>
              <a:t>il mondo del lavoro ed </a:t>
            </a:r>
            <a:r>
              <a:rPr lang="it-IT" sz="2800" b="1" u="none" dirty="0"/>
              <a:t>individuare</a:t>
            </a:r>
            <a:r>
              <a:rPr lang="it-IT" sz="2800" u="none" dirty="0"/>
              <a:t> </a:t>
            </a:r>
            <a:r>
              <a:rPr lang="it-IT" sz="2800" u="none" dirty="0" smtClean="0"/>
              <a:t>opportunità </a:t>
            </a:r>
            <a:r>
              <a:rPr lang="it-IT" sz="2800" u="none" dirty="0"/>
              <a:t>coerenti con </a:t>
            </a:r>
            <a:r>
              <a:rPr lang="it-IT" sz="2800" u="none" dirty="0" smtClean="0"/>
              <a:t>il percorso di studi e le proprie aspettative</a:t>
            </a:r>
            <a:endParaRPr lang="it-IT" sz="2800" u="none" dirty="0"/>
          </a:p>
          <a:p>
            <a:pPr lvl="1" algn="just" eaLnBrk="0" hangingPunct="0"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ü"/>
            </a:pPr>
            <a:r>
              <a:rPr lang="it-IT" sz="2800" b="1" u="none" dirty="0" smtClean="0"/>
              <a:t> </a:t>
            </a:r>
            <a:r>
              <a:rPr lang="it-IT" sz="2800" b="1" u="none" dirty="0" smtClean="0">
                <a:solidFill>
                  <a:srgbClr val="FF0000"/>
                </a:solidFill>
              </a:rPr>
              <a:t>Aziende</a:t>
            </a:r>
            <a:r>
              <a:rPr lang="it-IT" sz="2800" b="1" u="none" dirty="0"/>
              <a:t>:</a:t>
            </a:r>
            <a:r>
              <a:rPr lang="it-IT" sz="2800" u="none" dirty="0" smtClean="0"/>
              <a:t> per </a:t>
            </a:r>
            <a:r>
              <a:rPr lang="it-IT" sz="2800" b="1" u="none" dirty="0" smtClean="0"/>
              <a:t>favorire l’incontro </a:t>
            </a:r>
            <a:r>
              <a:rPr lang="it-IT" sz="2800" u="none" dirty="0" smtClean="0"/>
              <a:t>tra professionalità ricercate e laureati </a:t>
            </a:r>
            <a:r>
              <a:rPr lang="it-IT" sz="2800" u="none" dirty="0" err="1" smtClean="0"/>
              <a:t>UniBo</a:t>
            </a:r>
            <a:r>
              <a:rPr lang="it-IT" sz="2800" u="none" dirty="0" smtClean="0"/>
              <a:t> a livello nazionale ed internazionale</a:t>
            </a:r>
          </a:p>
          <a:p>
            <a:pPr lvl="1" algn="just" eaLnBrk="0" hangingPunct="0"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ü"/>
            </a:pPr>
            <a:r>
              <a:rPr lang="it-IT" sz="2800" u="none" dirty="0">
                <a:solidFill>
                  <a:srgbClr val="FF0000"/>
                </a:solidFill>
              </a:rPr>
              <a:t> </a:t>
            </a:r>
            <a:r>
              <a:rPr lang="it-IT" sz="2800" b="1" u="none" dirty="0" smtClean="0">
                <a:solidFill>
                  <a:srgbClr val="FF0000"/>
                </a:solidFill>
              </a:rPr>
              <a:t>Personale </a:t>
            </a:r>
            <a:r>
              <a:rPr lang="it-IT" sz="2800" b="1" u="none" dirty="0">
                <a:solidFill>
                  <a:srgbClr val="FF0000"/>
                </a:solidFill>
              </a:rPr>
              <a:t>e </a:t>
            </a:r>
            <a:r>
              <a:rPr lang="it-IT" sz="2800" b="1" u="none" dirty="0" smtClean="0">
                <a:solidFill>
                  <a:srgbClr val="FF0000"/>
                </a:solidFill>
              </a:rPr>
              <a:t>docenti</a:t>
            </a:r>
            <a:r>
              <a:rPr lang="it-IT" sz="2800" b="1" u="none" dirty="0" smtClean="0"/>
              <a:t>: </a:t>
            </a:r>
            <a:r>
              <a:rPr lang="it-IT" sz="2800" u="none" dirty="0" smtClean="0"/>
              <a:t>per </a:t>
            </a:r>
            <a:r>
              <a:rPr lang="it-IT" sz="2800" b="1" u="none" dirty="0"/>
              <a:t>fare rete</a:t>
            </a:r>
            <a:r>
              <a:rPr lang="it-IT" sz="2800" b="1" u="none" dirty="0">
                <a:solidFill>
                  <a:srgbClr val="FF0000"/>
                </a:solidFill>
              </a:rPr>
              <a:t> </a:t>
            </a:r>
            <a:r>
              <a:rPr lang="it-IT" sz="2800" u="none" dirty="0"/>
              <a:t>e sostenere le attività di </a:t>
            </a:r>
            <a:r>
              <a:rPr lang="it-IT" sz="2800" b="1" u="none" dirty="0"/>
              <a:t>JP</a:t>
            </a:r>
            <a:r>
              <a:rPr lang="it-IT" sz="2800" u="none" dirty="0"/>
              <a:t> in tutto </a:t>
            </a:r>
            <a:r>
              <a:rPr lang="it-IT" sz="2800" u="none" dirty="0" smtClean="0"/>
              <a:t>l’Ateneo</a:t>
            </a:r>
            <a:endParaRPr lang="it-IT" sz="2800" u="none" dirty="0"/>
          </a:p>
          <a:p>
            <a:pPr lvl="1" algn="just" eaLnBrk="0" hangingPunct="0"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ü"/>
            </a:pPr>
            <a:r>
              <a:rPr lang="it-IT" sz="2800" b="1" u="none" dirty="0" smtClean="0"/>
              <a:t> </a:t>
            </a:r>
            <a:r>
              <a:rPr lang="it-IT" sz="2800" b="1" u="none" dirty="0" smtClean="0">
                <a:solidFill>
                  <a:srgbClr val="FF0000"/>
                </a:solidFill>
              </a:rPr>
              <a:t>Enti locali</a:t>
            </a:r>
            <a:r>
              <a:rPr lang="it-IT" sz="2800" b="1" u="none" dirty="0" smtClean="0"/>
              <a:t>:</a:t>
            </a:r>
            <a:r>
              <a:rPr lang="it-IT" sz="2800" u="none" dirty="0" smtClean="0"/>
              <a:t> per </a:t>
            </a:r>
            <a:r>
              <a:rPr lang="it-IT" sz="2800" b="1" u="none" dirty="0" smtClean="0"/>
              <a:t>mettere a sistema</a:t>
            </a:r>
            <a:r>
              <a:rPr lang="it-IT" sz="2800" u="none" dirty="0" smtClean="0"/>
              <a:t> le azioni a sostegno dell’occupazione giovanile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446856" y="274638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b="1" dirty="0" smtClean="0"/>
              <a:t>Interlocutori</a:t>
            </a:r>
            <a:endParaRPr lang="it-IT" b="1" dirty="0"/>
          </a:p>
        </p:txBody>
      </p:sp>
      <p:pic>
        <p:nvPicPr>
          <p:cNvPr id="4" name="Picture 19" descr="Logo Placeme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00" y="5927916"/>
            <a:ext cx="971600" cy="930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9" descr="Logo Placeme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8432" y="5940875"/>
            <a:ext cx="971600" cy="930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/>
          <a:lstStyle/>
          <a:p>
            <a:r>
              <a:rPr lang="it-IT" sz="3200" dirty="0" smtClean="0"/>
              <a:t>Quali strumenti/servizi:</a:t>
            </a:r>
            <a:br>
              <a:rPr lang="it-IT" sz="3200" dirty="0" smtClean="0"/>
            </a:br>
            <a:r>
              <a:rPr lang="it-IT" sz="3200" dirty="0" smtClean="0"/>
              <a:t>Il sito Job Placement</a:t>
            </a:r>
            <a:br>
              <a:rPr lang="it-IT" sz="3200" dirty="0" smtClean="0"/>
            </a:br>
            <a:endParaRPr lang="it-IT" sz="32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0" t="15070" r="5060" b="3297"/>
          <a:stretch/>
        </p:blipFill>
        <p:spPr bwMode="auto">
          <a:xfrm>
            <a:off x="35496" y="1628800"/>
            <a:ext cx="7037397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07504" y="1187460"/>
            <a:ext cx="3164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/>
              <a:t>www.jobplacement.unibo.it</a:t>
            </a:r>
          </a:p>
        </p:txBody>
      </p:sp>
      <p:sp>
        <p:nvSpPr>
          <p:cNvPr id="5" name="Rettangolo 4"/>
          <p:cNvSpPr/>
          <p:nvPr/>
        </p:nvSpPr>
        <p:spPr>
          <a:xfrm>
            <a:off x="7020272" y="2278613"/>
            <a:ext cx="20711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b="1" u="none" dirty="0">
                <a:solidFill>
                  <a:schemeClr val="tx2"/>
                </a:solidFill>
              </a:rPr>
              <a:t>Bacheca </a:t>
            </a:r>
            <a:r>
              <a:rPr lang="it-IT" b="1" u="none" dirty="0" smtClean="0">
                <a:solidFill>
                  <a:schemeClr val="tx2"/>
                </a:solidFill>
              </a:rPr>
              <a:t>offerte </a:t>
            </a:r>
            <a:r>
              <a:rPr lang="it-IT" b="1" u="none" dirty="0">
                <a:solidFill>
                  <a:schemeClr val="tx2"/>
                </a:solidFill>
              </a:rPr>
              <a:t>di lavoro </a:t>
            </a:r>
          </a:p>
        </p:txBody>
      </p:sp>
      <p:sp>
        <p:nvSpPr>
          <p:cNvPr id="6" name="Rettangolo 5"/>
          <p:cNvSpPr/>
          <p:nvPr/>
        </p:nvSpPr>
        <p:spPr>
          <a:xfrm>
            <a:off x="7020272" y="3785845"/>
            <a:ext cx="207110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b="1" u="none" dirty="0" smtClean="0">
                <a:solidFill>
                  <a:schemeClr val="tx2"/>
                </a:solidFill>
              </a:rPr>
              <a:t>Data base</a:t>
            </a:r>
          </a:p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b="1" u="none" dirty="0" smtClean="0">
                <a:solidFill>
                  <a:schemeClr val="tx2"/>
                </a:solidFill>
              </a:rPr>
              <a:t>CV</a:t>
            </a:r>
          </a:p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b="1" u="none" dirty="0">
                <a:solidFill>
                  <a:schemeClr val="tx2"/>
                </a:solidFill>
              </a:rPr>
              <a:t>p</a:t>
            </a:r>
            <a:r>
              <a:rPr lang="it-IT" b="1" u="none" dirty="0" smtClean="0">
                <a:solidFill>
                  <a:schemeClr val="tx2"/>
                </a:solidFill>
              </a:rPr>
              <a:t>er ricerche aziendali</a:t>
            </a:r>
            <a:endParaRPr lang="it-IT" b="1" u="none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90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43000"/>
          </a:xfrm>
        </p:spPr>
        <p:txBody>
          <a:bodyPr/>
          <a:lstStyle/>
          <a:p>
            <a:r>
              <a:rPr lang="it-IT" sz="3600" dirty="0"/>
              <a:t>Quali strumenti/servizi:</a:t>
            </a:r>
            <a:br>
              <a:rPr lang="it-IT" sz="3600" dirty="0"/>
            </a:br>
            <a:r>
              <a:rPr lang="it-IT" sz="3600" dirty="0" smtClean="0"/>
              <a:t>Accordi con le aziende</a:t>
            </a:r>
            <a:endParaRPr lang="it-IT" sz="3600" dirty="0"/>
          </a:p>
        </p:txBody>
      </p:sp>
      <p:sp>
        <p:nvSpPr>
          <p:cNvPr id="6" name="Rettangolo 5"/>
          <p:cNvSpPr/>
          <p:nvPr/>
        </p:nvSpPr>
        <p:spPr>
          <a:xfrm>
            <a:off x="827584" y="1803918"/>
            <a:ext cx="777686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sz="2800" b="1" u="none" dirty="0">
                <a:solidFill>
                  <a:schemeClr val="tx2"/>
                </a:solidFill>
              </a:rPr>
              <a:t>Accordi di collaborazione annuale</a:t>
            </a:r>
            <a:r>
              <a:rPr lang="it-IT" sz="2800" u="none" dirty="0">
                <a:solidFill>
                  <a:schemeClr val="tx2"/>
                </a:solidFill>
              </a:rPr>
              <a:t> </a:t>
            </a:r>
            <a:endParaRPr lang="it-IT" sz="2800" u="none" dirty="0" smtClean="0">
              <a:solidFill>
                <a:schemeClr val="tx2"/>
              </a:solidFill>
            </a:endParaRPr>
          </a:p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sz="2800" u="none" dirty="0" smtClean="0">
                <a:solidFill>
                  <a:schemeClr val="tx2"/>
                </a:solidFill>
              </a:rPr>
              <a:t>con </a:t>
            </a:r>
            <a:r>
              <a:rPr lang="it-IT" sz="2800" u="none" dirty="0">
                <a:solidFill>
                  <a:schemeClr val="tx2"/>
                </a:solidFill>
              </a:rPr>
              <a:t>le aziende per </a:t>
            </a:r>
            <a:r>
              <a:rPr lang="it-IT" sz="2800" u="none" dirty="0" smtClean="0">
                <a:solidFill>
                  <a:schemeClr val="tx2"/>
                </a:solidFill>
              </a:rPr>
              <a:t>costruire un rapporto di conoscenza e collaborazione su tutti i servizi </a:t>
            </a:r>
            <a:r>
              <a:rPr lang="it-IT" sz="2800" u="none" dirty="0" err="1" smtClean="0">
                <a:solidFill>
                  <a:schemeClr val="tx2"/>
                </a:solidFill>
              </a:rPr>
              <a:t>placement</a:t>
            </a:r>
            <a:r>
              <a:rPr lang="it-IT" sz="2800" u="none" dirty="0" smtClean="0">
                <a:solidFill>
                  <a:schemeClr val="tx2"/>
                </a:solidFill>
              </a:rPr>
              <a:t> </a:t>
            </a:r>
            <a:r>
              <a:rPr lang="it-IT" sz="2800" u="none" dirty="0" err="1" smtClean="0">
                <a:solidFill>
                  <a:schemeClr val="tx2"/>
                </a:solidFill>
              </a:rPr>
              <a:t>UniBo</a:t>
            </a:r>
            <a:r>
              <a:rPr lang="it-IT" sz="2800" u="none" dirty="0" smtClean="0">
                <a:solidFill>
                  <a:schemeClr val="tx2"/>
                </a:solidFill>
              </a:rPr>
              <a:t> </a:t>
            </a:r>
            <a:endParaRPr lang="it-IT" sz="2800" u="none" dirty="0">
              <a:solidFill>
                <a:schemeClr val="tx2"/>
              </a:solidFill>
            </a:endParaRPr>
          </a:p>
        </p:txBody>
      </p:sp>
      <p:pic>
        <p:nvPicPr>
          <p:cNvPr id="1026" name="Immagine 2" descr="C:\Users\a440\AppData\Local\Microsoft\Windows\Temporary Internet Files\Content.Outlook\XGNHOL7J\logo UMANA-2015 CMY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727" y="4866933"/>
            <a:ext cx="15716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 descr="Logo Placeme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678116"/>
            <a:ext cx="971600" cy="930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Risultati immagini per mani che si stringo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516" y="4328771"/>
            <a:ext cx="190500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00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1143000"/>
          </a:xfrm>
        </p:spPr>
        <p:txBody>
          <a:bodyPr/>
          <a:lstStyle/>
          <a:p>
            <a:r>
              <a:rPr lang="it-IT" sz="3600" dirty="0"/>
              <a:t>Quali strumenti/servizi:</a:t>
            </a:r>
            <a:br>
              <a:rPr lang="it-IT" sz="3600" dirty="0"/>
            </a:br>
            <a:r>
              <a:rPr lang="it-IT" sz="3600" dirty="0"/>
              <a:t>Incontri </a:t>
            </a:r>
            <a:r>
              <a:rPr lang="it-IT" sz="3600" dirty="0" smtClean="0"/>
              <a:t>e Job Fair</a:t>
            </a:r>
            <a:endParaRPr lang="it-IT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81136"/>
            <a:ext cx="2088232" cy="2969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455" y="1340768"/>
            <a:ext cx="2113585" cy="2982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12977"/>
            <a:ext cx="2323458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572000" y="4293096"/>
            <a:ext cx="4392488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rgbClr val="C00000"/>
              </a:buClr>
            </a:pPr>
            <a:r>
              <a:rPr lang="it-IT" sz="2400" b="1" u="none" dirty="0">
                <a:solidFill>
                  <a:srgbClr val="FF0000"/>
                </a:solidFill>
              </a:rPr>
              <a:t>I</a:t>
            </a:r>
            <a:r>
              <a:rPr lang="it-IT" sz="2400" b="1" u="none" dirty="0" smtClean="0">
                <a:solidFill>
                  <a:srgbClr val="FF0000"/>
                </a:solidFill>
              </a:rPr>
              <a:t>n </a:t>
            </a:r>
            <a:r>
              <a:rPr lang="it-IT" sz="2400" b="1" u="none" dirty="0">
                <a:solidFill>
                  <a:srgbClr val="FF0000"/>
                </a:solidFill>
              </a:rPr>
              <a:t>Ateneo</a:t>
            </a:r>
          </a:p>
          <a:p>
            <a:pPr marL="342900" indent="-342900" algn="just"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it-IT" sz="2400" u="none" dirty="0" smtClean="0">
                <a:solidFill>
                  <a:schemeClr val="tx2"/>
                </a:solidFill>
              </a:rPr>
              <a:t>Presentazioni aziendali </a:t>
            </a:r>
          </a:p>
          <a:p>
            <a:pPr marL="342900" indent="-342900" algn="just"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it-IT" sz="2400" u="none" dirty="0" smtClean="0">
                <a:solidFill>
                  <a:schemeClr val="tx2"/>
                </a:solidFill>
              </a:rPr>
              <a:t>Giornate </a:t>
            </a:r>
            <a:r>
              <a:rPr lang="it-IT" sz="2400" u="none" dirty="0">
                <a:solidFill>
                  <a:schemeClr val="tx2"/>
                </a:solidFill>
              </a:rPr>
              <a:t>di </a:t>
            </a:r>
            <a:r>
              <a:rPr lang="it-IT" sz="2400" u="none" dirty="0" smtClean="0">
                <a:solidFill>
                  <a:schemeClr val="tx2"/>
                </a:solidFill>
              </a:rPr>
              <a:t>selezione</a:t>
            </a:r>
          </a:p>
          <a:p>
            <a:pPr marL="342900" indent="-342900" algn="just">
              <a:spcAft>
                <a:spcPts val="60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it-IT" sz="2400" u="none" dirty="0" smtClean="0">
                <a:solidFill>
                  <a:schemeClr val="tx2"/>
                </a:solidFill>
              </a:rPr>
              <a:t>Career </a:t>
            </a:r>
            <a:r>
              <a:rPr lang="it-IT" sz="2400" u="none" dirty="0" err="1">
                <a:solidFill>
                  <a:schemeClr val="tx2"/>
                </a:solidFill>
              </a:rPr>
              <a:t>Day</a:t>
            </a:r>
            <a:r>
              <a:rPr lang="it-IT" sz="2400" u="none" dirty="0">
                <a:solidFill>
                  <a:schemeClr val="tx2"/>
                </a:solidFill>
              </a:rPr>
              <a:t> / </a:t>
            </a:r>
            <a:r>
              <a:rPr lang="it-IT" sz="2400" u="none" dirty="0" err="1">
                <a:solidFill>
                  <a:schemeClr val="tx2"/>
                </a:solidFill>
              </a:rPr>
              <a:t>Recruiting</a:t>
            </a:r>
            <a:r>
              <a:rPr lang="it-IT" sz="2400" u="none" dirty="0">
                <a:solidFill>
                  <a:schemeClr val="tx2"/>
                </a:solidFill>
              </a:rPr>
              <a:t> </a:t>
            </a:r>
            <a:r>
              <a:rPr lang="it-IT" sz="2400" u="none" dirty="0" err="1">
                <a:solidFill>
                  <a:schemeClr val="tx2"/>
                </a:solidFill>
              </a:rPr>
              <a:t>Day</a:t>
            </a:r>
            <a:r>
              <a:rPr lang="it-IT" sz="2400" u="none" dirty="0">
                <a:solidFill>
                  <a:schemeClr val="tx2"/>
                </a:solidFill>
              </a:rPr>
              <a:t> </a:t>
            </a:r>
            <a:endParaRPr lang="it-IT" sz="2400" u="none" dirty="0" smtClean="0">
              <a:solidFill>
                <a:schemeClr val="tx2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5292080" y="1427147"/>
            <a:ext cx="3491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>
                <a:srgbClr val="C00000"/>
              </a:buClr>
            </a:pPr>
            <a:r>
              <a:rPr lang="it-IT" sz="2400" b="1" u="none" dirty="0" smtClean="0">
                <a:solidFill>
                  <a:schemeClr val="tx2"/>
                </a:solidFill>
              </a:rPr>
              <a:t>Conoscere il mercato del lavoro, le opportunità professionali ed effettuare brevi colloqui conoscitivi o colloqui di lavoro</a:t>
            </a:r>
            <a:endParaRPr lang="it-IT" sz="2400" b="1" u="none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745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1600" y="185214"/>
            <a:ext cx="4824536" cy="648072"/>
          </a:xfrm>
        </p:spPr>
        <p:txBody>
          <a:bodyPr/>
          <a:lstStyle/>
          <a:p>
            <a:r>
              <a:rPr lang="it-IT" sz="4000" dirty="0" smtClean="0"/>
              <a:t>Job Placement su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344976"/>
            <a:ext cx="3250704" cy="4525963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Diventa </a:t>
            </a:r>
            <a:r>
              <a:rPr lang="it-IT" b="1" dirty="0" err="1" smtClean="0"/>
              <a:t>follower</a:t>
            </a:r>
            <a:r>
              <a:rPr lang="it-IT" dirty="0" smtClean="0"/>
              <a:t> per rimanere sempre aggiornato su iniziative e opportunità</a:t>
            </a:r>
          </a:p>
          <a:p>
            <a:pPr marL="0" indent="0">
              <a:buNone/>
            </a:pPr>
            <a:r>
              <a:rPr lang="it-IT" sz="2400" dirty="0" smtClean="0"/>
              <a:t>Cerca:</a:t>
            </a:r>
          </a:p>
          <a:p>
            <a:pPr marL="0" indent="0">
              <a:buNone/>
            </a:pPr>
            <a:r>
              <a:rPr lang="it-IT" sz="2400" dirty="0" smtClean="0"/>
              <a:t>Job Placement – Università di Bologna</a:t>
            </a:r>
            <a:endParaRPr lang="it-IT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7" r="33929"/>
          <a:stretch/>
        </p:blipFill>
        <p:spPr bwMode="auto">
          <a:xfrm>
            <a:off x="3535990" y="1124744"/>
            <a:ext cx="535649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56907"/>
            <a:ext cx="2952328" cy="37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7"/>
          <a:stretch/>
        </p:blipFill>
        <p:spPr bwMode="auto">
          <a:xfrm>
            <a:off x="5724128" y="206524"/>
            <a:ext cx="2520280" cy="6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087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341784"/>
            <a:ext cx="8229600" cy="1143000"/>
          </a:xfrm>
        </p:spPr>
        <p:txBody>
          <a:bodyPr/>
          <a:lstStyle/>
          <a:p>
            <a:r>
              <a:rPr lang="it-IT" sz="4000" b="1" dirty="0" smtClean="0"/>
              <a:t>Il Job Placement in numeri </a:t>
            </a:r>
            <a:endParaRPr lang="it-IT" sz="4000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11560" y="1484784"/>
            <a:ext cx="7560840" cy="4248472"/>
          </a:xfrm>
        </p:spPr>
        <p:txBody>
          <a:bodyPr/>
          <a:lstStyle/>
          <a:p>
            <a:pPr marL="0" indent="0" algn="ctr">
              <a:buClr>
                <a:srgbClr val="C00000"/>
              </a:buClr>
              <a:buNone/>
            </a:pPr>
            <a:r>
              <a:rPr lang="it-IT" sz="2800" b="1" dirty="0" smtClean="0"/>
              <a:t>ATTIVITA’ 2013/2014</a:t>
            </a:r>
          </a:p>
          <a:p>
            <a:pPr marL="0" indent="0" algn="ctr">
              <a:spcBef>
                <a:spcPts val="1200"/>
              </a:spcBef>
              <a:buClr>
                <a:srgbClr val="C00000"/>
              </a:buClr>
              <a:buNone/>
            </a:pPr>
            <a:r>
              <a:rPr lang="it-IT" sz="2800" b="1" dirty="0" smtClean="0"/>
              <a:t>3</a:t>
            </a:r>
            <a:r>
              <a:rPr lang="it-IT" sz="2800" dirty="0" smtClean="0"/>
              <a:t> Career </a:t>
            </a:r>
            <a:r>
              <a:rPr lang="it-IT" sz="2800" dirty="0" err="1" smtClean="0"/>
              <a:t>Day</a:t>
            </a:r>
            <a:r>
              <a:rPr lang="it-IT" sz="2800" dirty="0" smtClean="0"/>
              <a:t> </a:t>
            </a:r>
          </a:p>
          <a:p>
            <a:pPr marL="0" indent="0" algn="ctr">
              <a:spcBef>
                <a:spcPts val="1200"/>
              </a:spcBef>
              <a:buClr>
                <a:srgbClr val="C00000"/>
              </a:buClr>
              <a:buNone/>
            </a:pPr>
            <a:r>
              <a:rPr lang="it-IT" sz="2800" b="1" dirty="0" smtClean="0"/>
              <a:t>1</a:t>
            </a:r>
            <a:r>
              <a:rPr lang="it-IT" sz="2800" dirty="0" smtClean="0"/>
              <a:t> </a:t>
            </a:r>
            <a:r>
              <a:rPr lang="it-IT" sz="2800" dirty="0" err="1" smtClean="0"/>
              <a:t>Recruiting</a:t>
            </a:r>
            <a:r>
              <a:rPr lang="it-IT" sz="2800" dirty="0" smtClean="0"/>
              <a:t> </a:t>
            </a:r>
            <a:r>
              <a:rPr lang="it-IT" sz="2800" dirty="0" err="1" smtClean="0"/>
              <a:t>Day</a:t>
            </a:r>
            <a:r>
              <a:rPr lang="it-IT" sz="2800" dirty="0" smtClean="0"/>
              <a:t> di Ateneo</a:t>
            </a:r>
          </a:p>
          <a:p>
            <a:pPr marL="0" indent="0" algn="ctr">
              <a:buClr>
                <a:srgbClr val="C00000"/>
              </a:buClr>
              <a:buNone/>
            </a:pPr>
            <a:r>
              <a:rPr lang="it-IT" sz="2800" b="1" dirty="0" smtClean="0"/>
              <a:t>1</a:t>
            </a:r>
            <a:r>
              <a:rPr lang="it-IT" sz="2800" dirty="0" smtClean="0"/>
              <a:t> Job </a:t>
            </a:r>
            <a:r>
              <a:rPr lang="it-IT" sz="2800" dirty="0" err="1" smtClean="0"/>
              <a:t>Day</a:t>
            </a:r>
            <a:r>
              <a:rPr lang="it-IT" sz="2800" dirty="0" smtClean="0"/>
              <a:t> di Dipartimento</a:t>
            </a:r>
          </a:p>
          <a:p>
            <a:pPr marL="0" indent="0" algn="ctr">
              <a:buClr>
                <a:srgbClr val="C00000"/>
              </a:buClr>
              <a:buNone/>
            </a:pPr>
            <a:r>
              <a:rPr lang="it-IT" sz="2800" b="1" dirty="0" smtClean="0"/>
              <a:t>12</a:t>
            </a:r>
            <a:r>
              <a:rPr lang="it-IT" sz="2800" dirty="0" smtClean="0"/>
              <a:t> presentazioni aziendali</a:t>
            </a:r>
          </a:p>
          <a:p>
            <a:pPr marL="0" indent="0" algn="ctr">
              <a:buClr>
                <a:srgbClr val="C00000"/>
              </a:buClr>
              <a:buNone/>
            </a:pPr>
            <a:r>
              <a:rPr lang="it-IT" sz="2800" b="1" dirty="0" smtClean="0"/>
              <a:t>250 aziende </a:t>
            </a:r>
            <a:r>
              <a:rPr lang="it-IT" sz="2800" dirty="0" smtClean="0"/>
              <a:t>coinvolte in eventi</a:t>
            </a:r>
            <a:endParaRPr lang="it-IT" sz="2800" dirty="0"/>
          </a:p>
          <a:p>
            <a:pPr marL="0" indent="0" algn="ctr">
              <a:buClr>
                <a:srgbClr val="C00000"/>
              </a:buClr>
              <a:buNone/>
            </a:pPr>
            <a:r>
              <a:rPr lang="it-IT" sz="2800" dirty="0" smtClean="0"/>
              <a:t>Più di </a:t>
            </a:r>
            <a:r>
              <a:rPr lang="it-IT" sz="2800" b="1" dirty="0"/>
              <a:t>12.000</a:t>
            </a:r>
            <a:r>
              <a:rPr lang="it-IT" sz="2800" dirty="0"/>
              <a:t> laureati iscritti agli </a:t>
            </a:r>
            <a:r>
              <a:rPr lang="it-IT" sz="2800" dirty="0" smtClean="0"/>
              <a:t>eventi</a:t>
            </a:r>
          </a:p>
          <a:p>
            <a:pPr marL="0" indent="0" algn="ctr">
              <a:buClr>
                <a:srgbClr val="C00000"/>
              </a:buClr>
              <a:buNone/>
            </a:pPr>
            <a:r>
              <a:rPr lang="it-IT" sz="2800" dirty="0" smtClean="0"/>
              <a:t>Più </a:t>
            </a:r>
            <a:r>
              <a:rPr lang="it-IT" sz="2800" dirty="0"/>
              <a:t>di </a:t>
            </a:r>
            <a:r>
              <a:rPr lang="it-IT" sz="2800" b="1" dirty="0"/>
              <a:t>650</a:t>
            </a:r>
            <a:r>
              <a:rPr lang="it-IT" sz="2800" dirty="0"/>
              <a:t> Colloqui di lavoro </a:t>
            </a:r>
            <a:r>
              <a:rPr lang="it-IT" sz="2800" dirty="0" smtClean="0"/>
              <a:t>organizzati</a:t>
            </a:r>
          </a:p>
          <a:p>
            <a:pPr marL="0" indent="0" algn="ctr">
              <a:buClr>
                <a:srgbClr val="C00000"/>
              </a:buClr>
              <a:buNone/>
            </a:pPr>
            <a:r>
              <a:rPr lang="it-IT" sz="2800" b="1" dirty="0" smtClean="0"/>
              <a:t>6000 CV </a:t>
            </a:r>
            <a:r>
              <a:rPr lang="it-IT" sz="2800" dirty="0" smtClean="0"/>
              <a:t>visionati dalle aziende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574700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684213" y="3648075"/>
            <a:ext cx="80645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it-IT" sz="1600" b="1"/>
          </a:p>
          <a:p>
            <a:pPr>
              <a:buFont typeface="Wingdings" pitchFamily="2" charset="2"/>
              <a:buChar char="Ø"/>
            </a:pPr>
            <a:endParaRPr lang="it-IT" sz="1600"/>
          </a:p>
          <a:p>
            <a:endParaRPr lang="it-IT" sz="1600"/>
          </a:p>
          <a:p>
            <a:endParaRPr lang="it-IT" sz="1600"/>
          </a:p>
          <a:p>
            <a:endParaRPr lang="it-IT" sz="1600"/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3779912" y="1412776"/>
            <a:ext cx="525658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u="none" dirty="0" smtClean="0"/>
              <a:t>Ufficio Job </a:t>
            </a:r>
            <a:r>
              <a:rPr lang="it-IT" b="1" u="none" dirty="0" err="1"/>
              <a:t>Placement</a:t>
            </a:r>
            <a:r>
              <a:rPr lang="it-IT" b="1" u="none" dirty="0"/>
              <a:t> - Università di Bologna</a:t>
            </a:r>
          </a:p>
          <a:p>
            <a:endParaRPr lang="it-IT" u="none" dirty="0"/>
          </a:p>
          <a:p>
            <a:r>
              <a:rPr lang="it-IT" u="none" dirty="0"/>
              <a:t>Via Zamboni, 25 </a:t>
            </a:r>
          </a:p>
          <a:p>
            <a:r>
              <a:rPr lang="it-IT" u="none" dirty="0"/>
              <a:t>40126 - Bologna </a:t>
            </a:r>
            <a:endParaRPr lang="it-IT" u="none" dirty="0">
              <a:hlinkClick r:id="rId3"/>
            </a:endParaRPr>
          </a:p>
          <a:p>
            <a:r>
              <a:rPr lang="it-IT" u="none" dirty="0" err="1"/>
              <a:t>Tel</a:t>
            </a:r>
            <a:r>
              <a:rPr lang="it-IT" u="none" dirty="0"/>
              <a:t> : +39 051 2099872 – 99783 – 98931 </a:t>
            </a:r>
          </a:p>
          <a:p>
            <a:r>
              <a:rPr lang="it-IT" u="none" dirty="0"/>
              <a:t>mobile +39 3389363964</a:t>
            </a:r>
          </a:p>
          <a:p>
            <a:r>
              <a:rPr lang="it-IT" u="none" dirty="0" smtClean="0">
                <a:hlinkClick r:id="rId3"/>
              </a:rPr>
              <a:t>jobplacement@unibo.it</a:t>
            </a:r>
            <a:endParaRPr lang="it-IT" u="none" dirty="0"/>
          </a:p>
          <a:p>
            <a:r>
              <a:rPr lang="it-IT" u="none" dirty="0">
                <a:hlinkClick r:id="rId4"/>
              </a:rPr>
              <a:t>www.jobplacement.unibo.it</a:t>
            </a:r>
            <a:r>
              <a:rPr lang="it-IT" u="none" dirty="0"/>
              <a:t>	</a:t>
            </a:r>
            <a:endParaRPr lang="it-IT" u="none" dirty="0" smtClean="0"/>
          </a:p>
          <a:p>
            <a:endParaRPr lang="it-IT" u="none" dirty="0" smtClean="0"/>
          </a:p>
          <a:p>
            <a:r>
              <a:rPr lang="it-IT" u="none" dirty="0" smtClean="0"/>
              <a:t>       </a:t>
            </a:r>
            <a:r>
              <a:rPr lang="it-IT" u="none" dirty="0" smtClean="0">
                <a:hlinkClick r:id="rId5"/>
              </a:rPr>
              <a:t>Job Placement – Università di Bologna</a:t>
            </a:r>
            <a:endParaRPr lang="it-IT" u="none" dirty="0"/>
          </a:p>
        </p:txBody>
      </p:sp>
      <p:sp>
        <p:nvSpPr>
          <p:cNvPr id="10245" name="Rettangolo 8"/>
          <p:cNvSpPr>
            <a:spLocks noChangeArrowheads="1"/>
          </p:cNvSpPr>
          <p:nvPr/>
        </p:nvSpPr>
        <p:spPr bwMode="auto">
          <a:xfrm>
            <a:off x="2484215" y="404664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t-IT" sz="3200" b="1" u="none" dirty="0" smtClean="0">
                <a:solidFill>
                  <a:srgbClr val="CC0000"/>
                </a:solidFill>
              </a:rPr>
              <a:t>Per info e contatti</a:t>
            </a:r>
            <a:endParaRPr lang="it-IT" sz="3200" b="1" u="none" dirty="0">
              <a:solidFill>
                <a:srgbClr val="CC0000"/>
              </a:solidFill>
            </a:endParaRPr>
          </a:p>
        </p:txBody>
      </p:sp>
      <p:pic>
        <p:nvPicPr>
          <p:cNvPr id="7" name="Immagine 6" descr="cid:image002.jpg@01D00EE2.AA00EED0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189" y="3971547"/>
            <a:ext cx="276225" cy="26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85" y="1537857"/>
            <a:ext cx="3035303" cy="3979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65104"/>
            <a:ext cx="2736304" cy="2052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9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C00000"/>
      </a:hlink>
      <a:folHlink>
        <a:srgbClr val="99CC00"/>
      </a:folHlink>
    </a:clrScheme>
    <a:fontScheme name="1_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Personalizza struttura">
  <a:themeElements>
    <a:clrScheme name="Personalizzato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C00000"/>
      </a:hlink>
      <a:folHlink>
        <a:srgbClr val="FF4040"/>
      </a:folHlink>
    </a:clrScheme>
    <a:fontScheme name="2_Personalizza struttu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Personalizza strut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2324</TotalTime>
  <Words>296</Words>
  <Application>Microsoft Office PowerPoint</Application>
  <PresentationFormat>Presentazione su schermo (4:3)</PresentationFormat>
  <Paragraphs>53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9</vt:i4>
      </vt:variant>
    </vt:vector>
  </HeadingPairs>
  <TitlesOfParts>
    <vt:vector size="11" baseType="lpstr">
      <vt:lpstr>1_Struttura predefinita</vt:lpstr>
      <vt:lpstr>2_Personalizza struttura</vt:lpstr>
      <vt:lpstr>Presentazione standard di PowerPoint</vt:lpstr>
      <vt:lpstr>Il servizio Job Placement d’Ateneo</vt:lpstr>
      <vt:lpstr>Interlocutori</vt:lpstr>
      <vt:lpstr>Quali strumenti/servizi: Il sito Job Placement </vt:lpstr>
      <vt:lpstr>Quali strumenti/servizi: Accordi con le aziende</vt:lpstr>
      <vt:lpstr>Quali strumenti/servizi: Incontri e Job Fair</vt:lpstr>
      <vt:lpstr>Job Placement su</vt:lpstr>
      <vt:lpstr>Il Job Placement in numeri 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Layout Bologna</dc:title>
  <dc:creator>Barbara Di Placido</dc:creator>
  <cp:lastModifiedBy>UTENTE</cp:lastModifiedBy>
  <cp:revision>200</cp:revision>
  <cp:lastPrinted>2009-04-22T19:24:48Z</cp:lastPrinted>
  <dcterms:created xsi:type="dcterms:W3CDTF">2009-04-22T19:24:48Z</dcterms:created>
  <dcterms:modified xsi:type="dcterms:W3CDTF">2015-06-29T06:54:43Z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EventoCorrelato">
    <vt:lpwstr/>
  </property>
  <property fmtid="{D5CDD505-2E9C-101B-9397-08002B2CF9AE}" pid="4" name="PagineDiAssegnazione">
    <vt:lpwstr/>
  </property>
  <property fmtid="{D5CDD505-2E9C-101B-9397-08002B2CF9AE}" pid="5" name="ContentType">
    <vt:lpwstr>Modulistica e Modelli</vt:lpwstr>
  </property>
  <property fmtid="{D5CDD505-2E9C-101B-9397-08002B2CF9AE}" pid="6" name="ContentTypeId">
    <vt:lpwstr>0x0101004F48A16EE6CB4320AF330DE4EBE8DB750055D17F50304844768B8C48A11458544900EEA682410AFD4C1993C23356160222EA00FD410E8749EC3C4AB46035E8CA496042</vt:lpwstr>
  </property>
  <property fmtid="{D5CDD505-2E9C-101B-9397-08002B2CF9AE}" pid="7" name="AbstractO">
    <vt:lpwstr>Layout Bologna.</vt:lpwstr>
  </property>
  <property fmtid="{D5CDD505-2E9C-101B-9397-08002B2CF9AE}" pid="8" name="AutoreDoc">
    <vt:lpwstr>DiCCI</vt:lpwstr>
  </property>
  <property fmtid="{D5CDD505-2E9C-101B-9397-08002B2CF9AE}" pid="9" name="StatoDoc">
    <vt:lpwstr>Bozza</vt:lpwstr>
  </property>
  <property fmtid="{D5CDD505-2E9C-101B-9397-08002B2CF9AE}" pid="10" name="AnnoRedazione">
    <vt:lpwstr>2010</vt:lpwstr>
  </property>
</Properties>
</file>