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3"/>
  </p:sldMasterIdLst>
  <p:notesMasterIdLst>
    <p:notesMasterId r:id="rId42"/>
  </p:notesMasterIdLst>
  <p:sldIdLst>
    <p:sldId id="4371" r:id="rId4"/>
    <p:sldId id="380" r:id="rId5"/>
    <p:sldId id="259" r:id="rId6"/>
    <p:sldId id="260" r:id="rId7"/>
    <p:sldId id="261" r:id="rId8"/>
    <p:sldId id="262" r:id="rId9"/>
    <p:sldId id="4381"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4382" r:id="rId25"/>
    <p:sldId id="4295" r:id="rId26"/>
    <p:sldId id="4285" r:id="rId27"/>
    <p:sldId id="4289" r:id="rId28"/>
    <p:sldId id="4298" r:id="rId29"/>
    <p:sldId id="4296" r:id="rId30"/>
    <p:sldId id="4362" r:id="rId31"/>
    <p:sldId id="4239" r:id="rId32"/>
    <p:sldId id="4243" r:id="rId33"/>
    <p:sldId id="4245" r:id="rId34"/>
    <p:sldId id="4244" r:id="rId35"/>
    <p:sldId id="4367" r:id="rId36"/>
    <p:sldId id="4368" r:id="rId37"/>
    <p:sldId id="4369" r:id="rId38"/>
    <p:sldId id="4370" r:id="rId39"/>
    <p:sldId id="4365" r:id="rId40"/>
    <p:sldId id="379"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Assessment" id="{F0B83C88-A948-4EF3-BFD1-7F9D992BE4D1}">
          <p14:sldIdLst>
            <p14:sldId id="4371"/>
            <p14:sldId id="380"/>
            <p14:sldId id="259"/>
            <p14:sldId id="260"/>
            <p14:sldId id="261"/>
            <p14:sldId id="262"/>
            <p14:sldId id="4381"/>
            <p14:sldId id="265"/>
            <p14:sldId id="266"/>
            <p14:sldId id="267"/>
            <p14:sldId id="268"/>
            <p14:sldId id="269"/>
            <p14:sldId id="270"/>
            <p14:sldId id="271"/>
            <p14:sldId id="272"/>
            <p14:sldId id="273"/>
            <p14:sldId id="274"/>
            <p14:sldId id="275"/>
            <p14:sldId id="276"/>
            <p14:sldId id="277"/>
            <p14:sldId id="278"/>
            <p14:sldId id="4382"/>
          </p14:sldIdLst>
        </p14:section>
        <p14:section name="Società benefit" id="{25D67B2E-7F73-4470-AA5C-625B1935304D}">
          <p14:sldIdLst>
            <p14:sldId id="4295"/>
            <p14:sldId id="4285"/>
            <p14:sldId id="4289"/>
            <p14:sldId id="4298"/>
            <p14:sldId id="4296"/>
            <p14:sldId id="4362"/>
          </p14:sldIdLst>
        </p14:section>
        <p14:section name="Parità di genere" id="{93547466-F204-4620-9C78-314B39426A15}">
          <p14:sldIdLst>
            <p14:sldId id="4239"/>
            <p14:sldId id="4243"/>
            <p14:sldId id="4245"/>
            <p14:sldId id="4244"/>
            <p14:sldId id="4367"/>
            <p14:sldId id="4368"/>
            <p14:sldId id="4369"/>
            <p14:sldId id="4370"/>
            <p14:sldId id="4365"/>
          </p14:sldIdLst>
        </p14:section>
        <p14:section name="Consulenza strategica" id="{F1F7D451-79AD-48E0-AB60-E8A9FE20AB32}">
          <p14:sldIdLst>
            <p14:sldId id="379"/>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6053A7A-ACA6-5933-4500-2BF92453D1C4}" name="Claudia Comella" initials="CC" userId="Claudia Comella" providerId="None"/>
  <p188:author id="{D12BB7AF-2810-D21E-78FE-2F209DA13119}" name="Margherita Stea" initials="MS" userId="S::m.stea@tecnoesg.it::bd642d34-e620-43fa-a92b-89153bee907e"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4478"/>
    <a:srgbClr val="00B050"/>
    <a:srgbClr val="FFC000"/>
    <a:srgbClr val="385723"/>
    <a:srgbClr val="70AD47"/>
    <a:srgbClr val="548235"/>
    <a:srgbClr val="2F5597"/>
    <a:srgbClr val="2E75B6"/>
    <a:srgbClr val="ED7D31"/>
    <a:srgbClr val="72717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381" autoAdjust="0"/>
    <p:restoredTop sz="91630"/>
  </p:normalViewPr>
  <p:slideViewPr>
    <p:cSldViewPr snapToGrid="0">
      <p:cViewPr varScale="1">
        <p:scale>
          <a:sx n="91" d="100"/>
          <a:sy n="91" d="100"/>
        </p:scale>
        <p:origin x="142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47" Type="http://schemas.microsoft.com/office/2018/10/relationships/authors" Target="author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87F7F6-5032-45CB-8193-A84BCE11EC47}" type="datetimeFigureOut">
              <a:rPr lang="it-IT" smtClean="0"/>
              <a:t>02/04/2024</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002DCB-451B-42A4-962D-08ED0BE1D295}" type="slidenum">
              <a:rPr lang="it-IT" smtClean="0"/>
              <a:t>‹N›</a:t>
            </a:fld>
            <a:endParaRPr lang="it-IT"/>
          </a:p>
        </p:txBody>
      </p:sp>
    </p:spTree>
    <p:extLst>
      <p:ext uri="{BB962C8B-B14F-4D97-AF65-F5344CB8AC3E}">
        <p14:creationId xmlns:p14="http://schemas.microsoft.com/office/powerpoint/2010/main" val="21970719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685800" y="1143000"/>
            <a:ext cx="5486400" cy="3086100"/>
          </a:xfrm>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02002DCB-451B-42A4-962D-08ED0BE1D295}" type="slidenum">
              <a:rPr lang="it-IT" smtClean="0"/>
              <a:t>26</a:t>
            </a:fld>
            <a:endParaRPr lang="it-IT"/>
          </a:p>
        </p:txBody>
      </p:sp>
    </p:spTree>
    <p:extLst>
      <p:ext uri="{BB962C8B-B14F-4D97-AF65-F5344CB8AC3E}">
        <p14:creationId xmlns:p14="http://schemas.microsoft.com/office/powerpoint/2010/main" val="8810717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7F90DC7-088B-7A47-B163-3E3DBEE06D14}"/>
              </a:ext>
            </a:extLst>
          </p:cNvPr>
          <p:cNvSpPr>
            <a:spLocks noGrp="1" noChangeArrowheads="1"/>
          </p:cNvSpPr>
          <p:nvPr>
            <p:ph type="sldNum"/>
          </p:nvPr>
        </p:nvSpPr>
        <p:spPr>
          <a:ln/>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58093DFE-3F68-DE44-837C-C944580FADA8}" type="slidenum">
              <a:rPr kumimoji="0" lang="en-US" altLang="en-US" sz="1200" b="0" i="0" u="none" strike="noStrike" kern="1200" cap="none" spc="0" normalizeH="0" baseline="0" noProof="0">
                <a:ln>
                  <a:noFill/>
                </a:ln>
                <a:solidFill>
                  <a:prstClr val="black"/>
                </a:solidFill>
                <a:effectLst/>
                <a:uLnTx/>
                <a:uFillTx/>
                <a:latin typeface="Lato Light" panose="020F0502020204030203" pitchFamily="34" charset="0"/>
                <a:ea typeface="+mn-ea"/>
                <a:cs typeface="+mn-cs"/>
              </a:rPr>
              <a:pPr marL="0" marR="0" lvl="0" indent="0" algn="r" defTabSz="1828434" rtl="0" eaLnBrk="1" fontAlgn="auto" latinLnBrk="0" hangingPunct="1">
                <a:lnSpc>
                  <a:spcPct val="100000"/>
                </a:lnSpc>
                <a:spcBef>
                  <a:spcPts val="0"/>
                </a:spcBef>
                <a:spcAft>
                  <a:spcPts val="0"/>
                </a:spcAft>
                <a:buClrTx/>
                <a:buSzTx/>
                <a:buFontTx/>
                <a:buNone/>
                <a:tabLst/>
                <a:defRPr/>
              </a:pPr>
              <a:t>27</a:t>
            </a:fld>
            <a:endParaRPr kumimoji="0" lang="en-US" altLang="en-US" sz="1200" b="0" i="0" u="none" strike="noStrike" kern="1200" cap="none" spc="0" normalizeH="0" baseline="0" noProof="0">
              <a:ln>
                <a:noFill/>
              </a:ln>
              <a:solidFill>
                <a:prstClr val="black"/>
              </a:solidFill>
              <a:effectLst/>
              <a:uLnTx/>
              <a:uFillTx/>
              <a:latin typeface="Lato Light" panose="020F0502020204030203" pitchFamily="34" charset="0"/>
              <a:ea typeface="+mn-ea"/>
              <a:cs typeface="+mn-cs"/>
            </a:endParaRPr>
          </a:p>
        </p:txBody>
      </p:sp>
      <p:sp>
        <p:nvSpPr>
          <p:cNvPr id="20481" name="Text Box 1">
            <a:extLst>
              <a:ext uri="{FF2B5EF4-FFF2-40B4-BE49-F238E27FC236}">
                <a16:creationId xmlns:a16="http://schemas.microsoft.com/office/drawing/2014/main" id="{243C25D1-515B-9045-9021-84FC0A60BA64}"/>
              </a:ext>
            </a:extLst>
          </p:cNvPr>
          <p:cNvSpPr txBox="1">
            <a:spLocks noGrp="1" noRot="1" noChangeAspect="1" noChangeArrowheads="1"/>
          </p:cNvSpPr>
          <p:nvPr>
            <p:ph type="sldImg"/>
          </p:nvPr>
        </p:nvSpPr>
        <p:spPr bwMode="auto">
          <a:xfrm>
            <a:off x="533400" y="763588"/>
            <a:ext cx="6705600" cy="37719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482" name="Text Box 2">
            <a:extLst>
              <a:ext uri="{FF2B5EF4-FFF2-40B4-BE49-F238E27FC236}">
                <a16:creationId xmlns:a16="http://schemas.microsoft.com/office/drawing/2014/main" id="{CB2AA59C-8FF0-0F48-9A95-148B96D382B1}"/>
              </a:ext>
            </a:extLst>
          </p:cNvPr>
          <p:cNvSpPr txBox="1">
            <a:spLocks noGrp="1" noChangeArrowheads="1"/>
          </p:cNvSpPr>
          <p:nvPr>
            <p:ph type="body" idx="1"/>
          </p:nvPr>
        </p:nvSpPr>
        <p:spPr bwMode="auto">
          <a:xfrm>
            <a:off x="777875" y="4776788"/>
            <a:ext cx="6218238" cy="45259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590044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02002DCB-451B-42A4-962D-08ED0BE1D295}" type="slidenum">
              <a:rPr lang="it-IT" smtClean="0"/>
              <a:t>35</a:t>
            </a:fld>
            <a:endParaRPr lang="it-IT"/>
          </a:p>
        </p:txBody>
      </p:sp>
    </p:spTree>
    <p:extLst>
      <p:ext uri="{BB962C8B-B14F-4D97-AF65-F5344CB8AC3E}">
        <p14:creationId xmlns:p14="http://schemas.microsoft.com/office/powerpoint/2010/main" val="42771187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3DCD0CD6-BED2-421B-A9EC-0AF1F1563E5C}" type="datetimeFigureOut">
              <a:rPr lang="it-IT" smtClean="0"/>
              <a:t>02/04/2024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3028091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3DCD0CD6-BED2-421B-A9EC-0AF1F1563E5C}" type="datetimeFigureOut">
              <a:rPr lang="it-IT" smtClean="0"/>
              <a:t>02/04/2024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655196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3DCD0CD6-BED2-421B-A9EC-0AF1F1563E5C}" type="datetimeFigureOut">
              <a:rPr lang="it-IT" smtClean="0"/>
              <a:t>02/04/2024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23950299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3DCD0CD6-BED2-421B-A9EC-0AF1F1563E5C}" type="datetimeFigureOut">
              <a:rPr lang="it-IT" smtClean="0"/>
              <a:t>02/04/2024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33754113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3DCD0CD6-BED2-421B-A9EC-0AF1F1563E5C}" type="datetimeFigureOut">
              <a:rPr lang="it-IT" smtClean="0"/>
              <a:t>02/04/2024</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4157296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fld id="{3DCD0CD6-BED2-421B-A9EC-0AF1F1563E5C}" type="datetimeFigureOut">
              <a:rPr lang="it-IT" smtClean="0"/>
              <a:t>02/04/2024</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783623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CD0CD6-BED2-421B-A9EC-0AF1F1563E5C}" type="datetimeFigureOut">
              <a:rPr lang="it-IT" smtClean="0"/>
              <a:t>02/04/2024</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28865672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3DCD0CD6-BED2-421B-A9EC-0AF1F1563E5C}" type="datetimeFigureOut">
              <a:rPr lang="it-IT" smtClean="0"/>
              <a:t>02/04/2024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2347524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3DCD0CD6-BED2-421B-A9EC-0AF1F1563E5C}" type="datetimeFigureOut">
              <a:rPr lang="it-IT" smtClean="0"/>
              <a:t>02/04/2024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3824095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3DCD0CD6-BED2-421B-A9EC-0AF1F1563E5C}" type="datetimeFigureOut">
              <a:rPr lang="it-IT" smtClean="0"/>
              <a:t>02/04/2024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4170057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3DCD0CD6-BED2-421B-A9EC-0AF1F1563E5C}" type="datetimeFigureOut">
              <a:rPr lang="it-IT" smtClean="0"/>
              <a:t>02/04/2024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25262731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efault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82411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CD0CD6-BED2-421B-A9EC-0AF1F1563E5C}" type="datetimeFigureOut">
              <a:rPr lang="it-IT" smtClean="0"/>
              <a:t>02/04/2024</a:t>
            </a:fld>
            <a:endParaRPr lang="it-IT"/>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A54B4D-6D97-4C7C-9EBC-BF741390FC10}" type="slidenum">
              <a:rPr lang="it-IT" smtClean="0"/>
              <a:t>‹N›</a:t>
            </a:fld>
            <a:endParaRPr lang="it-IT"/>
          </a:p>
        </p:txBody>
      </p:sp>
    </p:spTree>
    <p:extLst>
      <p:ext uri="{BB962C8B-B14F-4D97-AF65-F5344CB8AC3E}">
        <p14:creationId xmlns:p14="http://schemas.microsoft.com/office/powerpoint/2010/main" val="2949413105"/>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svg"/><Relationship Id="rId7" Type="http://schemas.openxmlformats.org/officeDocument/2006/relationships/image" Target="../media/image15.svg"/><Relationship Id="rId12"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11" Type="http://schemas.openxmlformats.org/officeDocument/2006/relationships/image" Target="../media/image19.svg"/><Relationship Id="rId5" Type="http://schemas.openxmlformats.org/officeDocument/2006/relationships/image" Target="../media/image13.sv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svg"/></Relationships>
</file>

<file path=ppt/slides/_rels/slide7.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24.sv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24.sv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24.svg"/></Relationships>
</file>

<file path=ppt/slides/_rels/slide1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svg"/><Relationship Id="rId7" Type="http://schemas.openxmlformats.org/officeDocument/2006/relationships/image" Target="../media/image31.svg"/><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svg"/><Relationship Id="rId10" Type="http://schemas.openxmlformats.org/officeDocument/2006/relationships/image" Target="../media/image6.png"/><Relationship Id="rId4" Type="http://schemas.openxmlformats.org/officeDocument/2006/relationships/image" Target="../media/image28.png"/><Relationship Id="rId9" Type="http://schemas.openxmlformats.org/officeDocument/2006/relationships/image" Target="../media/image33.sv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29.svg"/></Relationships>
</file>

<file path=ppt/slides/_rels/slide13.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35.jpe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6.jp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7.jpe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31.svg"/></Relationships>
</file>

<file path=ppt/slides/_rels/slide16.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38.jpeg"/></Relationships>
</file>

<file path=ppt/slides/_rels/slide17.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39.jpg"/></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0.jpe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33.svg"/></Relationships>
</file>

<file path=ppt/slides/_rels/slide19.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41.jpeg"/></Relationships>
</file>

<file path=ppt/slides/_rels/slide20.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42.jpg"/></Relationships>
</file>

<file path=ppt/slides/_rels/slide2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6.png"/><Relationship Id="rId10" Type="http://schemas.openxmlformats.org/officeDocument/2006/relationships/image" Target="../media/image7.png"/><Relationship Id="rId4" Type="http://schemas.openxmlformats.org/officeDocument/2006/relationships/image" Target="../media/image45.png"/><Relationship Id="rId9"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51.png"/><Relationship Id="rId4" Type="http://schemas.openxmlformats.org/officeDocument/2006/relationships/image" Target="../media/image50.png"/></Relationships>
</file>

<file path=ppt/slides/_rels/slide2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7.xml"/><Relationship Id="rId4" Type="http://schemas.openxmlformats.org/officeDocument/2006/relationships/image" Target="../media/image56.svg"/></Relationships>
</file>

<file path=ppt/slides/_rels/slide26.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60.svg"/><Relationship Id="rId5" Type="http://schemas.openxmlformats.org/officeDocument/2006/relationships/image" Target="../media/image59.png"/><Relationship Id="rId4" Type="http://schemas.openxmlformats.org/officeDocument/2006/relationships/image" Target="../media/image58.svg"/></Relationships>
</file>

<file path=ppt/slides/_rels/slide2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64.png"/></Relationships>
</file>

<file path=ppt/slides/_rels/slide2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9.emf"/><Relationship Id="rId4" Type="http://schemas.openxmlformats.org/officeDocument/2006/relationships/image" Target="../media/image66.png"/></Relationships>
</file>

<file path=ppt/slides/_rels/slide30.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64.pn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75.png"/><Relationship Id="rId4"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9FBBD6AA-A7FE-463B-CDB8-2042BA9866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ttangolo 3">
            <a:extLst>
              <a:ext uri="{FF2B5EF4-FFF2-40B4-BE49-F238E27FC236}">
                <a16:creationId xmlns:a16="http://schemas.microsoft.com/office/drawing/2014/main" id="{14B69481-D20E-1091-0B3D-115E4ED2E992}"/>
              </a:ext>
            </a:extLst>
          </p:cNvPr>
          <p:cNvSpPr/>
          <p:nvPr/>
        </p:nvSpPr>
        <p:spPr>
          <a:xfrm>
            <a:off x="1313462" y="2820327"/>
            <a:ext cx="6948221" cy="20685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r>
              <a:rPr lang="it-IT" sz="4400" b="1" dirty="0" err="1">
                <a:latin typeface="Arial" panose="020B0604020202020204" pitchFamily="34" charset="0"/>
                <a:cs typeface="Arial" panose="020B0604020202020204" pitchFamily="34" charset="0"/>
              </a:rPr>
              <a:t>Assessment</a:t>
            </a:r>
            <a:endParaRPr lang="it-IT" sz="4400" b="1" dirty="0">
              <a:latin typeface="Arial" panose="020B0604020202020204" pitchFamily="34" charset="0"/>
              <a:cs typeface="Arial" panose="020B0604020202020204" pitchFamily="34" charset="0"/>
            </a:endParaRPr>
          </a:p>
          <a:p>
            <a:r>
              <a:rPr lang="it-IT" sz="4400" b="1" dirty="0">
                <a:latin typeface="Arial" panose="020B0604020202020204" pitchFamily="34" charset="0"/>
                <a:cs typeface="Arial" panose="020B0604020202020204" pitchFamily="34" charset="0"/>
              </a:rPr>
              <a:t>ESG</a:t>
            </a:r>
          </a:p>
        </p:txBody>
      </p:sp>
      <p:pic>
        <p:nvPicPr>
          <p:cNvPr id="6" name="Immagine 5" descr="Immagine che contiene testo&#10;&#10;Descrizione generata automaticamente">
            <a:extLst>
              <a:ext uri="{FF2B5EF4-FFF2-40B4-BE49-F238E27FC236}">
                <a16:creationId xmlns:a16="http://schemas.microsoft.com/office/drawing/2014/main" id="{16CDC0F6-1E13-8B4C-B2FB-9ED2CA0846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285" y="307024"/>
            <a:ext cx="3602645" cy="1171580"/>
          </a:xfrm>
          <a:prstGeom prst="rect">
            <a:avLst/>
          </a:prstGeom>
        </p:spPr>
      </p:pic>
      <p:pic>
        <p:nvPicPr>
          <p:cNvPr id="8" name="Immagine 7" descr="Immagine che contiene computer, computer, Dispositivo elettronico, Dispositivo di output&#10;&#10;Descrizione generata automaticamente">
            <a:extLst>
              <a:ext uri="{FF2B5EF4-FFF2-40B4-BE49-F238E27FC236}">
                <a16:creationId xmlns:a16="http://schemas.microsoft.com/office/drawing/2014/main" id="{6B14CE1A-7A70-63E1-9EE4-5D68BF4608B9}"/>
              </a:ext>
            </a:extLst>
          </p:cNvPr>
          <p:cNvPicPr>
            <a:picLocks noChangeAspect="1"/>
          </p:cNvPicPr>
          <p:nvPr/>
        </p:nvPicPr>
        <p:blipFill rotWithShape="1">
          <a:blip r:embed="rId4">
            <a:extLst>
              <a:ext uri="{28A0092B-C50C-407E-A947-70E740481C1C}">
                <a14:useLocalDpi xmlns:a14="http://schemas.microsoft.com/office/drawing/2010/main" val="0"/>
              </a:ext>
            </a:extLst>
          </a:blip>
          <a:srcRect r="23836"/>
          <a:stretch/>
        </p:blipFill>
        <p:spPr>
          <a:xfrm>
            <a:off x="4691270" y="145268"/>
            <a:ext cx="7500730" cy="6568676"/>
          </a:xfrm>
          <a:prstGeom prst="rect">
            <a:avLst/>
          </a:prstGeom>
        </p:spPr>
      </p:pic>
    </p:spTree>
    <p:extLst>
      <p:ext uri="{BB962C8B-B14F-4D97-AF65-F5344CB8AC3E}">
        <p14:creationId xmlns:p14="http://schemas.microsoft.com/office/powerpoint/2010/main" val="40222414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5" name="Immagine 404">
            <a:extLst>
              <a:ext uri="{FF2B5EF4-FFF2-40B4-BE49-F238E27FC236}">
                <a16:creationId xmlns:a16="http://schemas.microsoft.com/office/drawing/2014/main" id="{410081E6-C8E9-3B4C-AB79-FA16FEB22117}"/>
              </a:ext>
            </a:extLst>
          </p:cNvPr>
          <p:cNvPicPr>
            <a:picLocks noChangeAspect="1"/>
          </p:cNvPicPr>
          <p:nvPr/>
        </p:nvPicPr>
        <p:blipFill rotWithShape="1">
          <a:blip r:embed="rId2">
            <a:extLst>
              <a:ext uri="{28A0092B-C50C-407E-A947-70E740481C1C}">
                <a14:useLocalDpi xmlns:a14="http://schemas.microsoft.com/office/drawing/2010/main" val="0"/>
              </a:ext>
            </a:extLst>
          </a:blip>
          <a:srcRect t="37183" b="18880"/>
          <a:stretch/>
        </p:blipFill>
        <p:spPr>
          <a:xfrm>
            <a:off x="0" y="3041791"/>
            <a:ext cx="12192000" cy="3075650"/>
          </a:xfrm>
          <a:prstGeom prst="rect">
            <a:avLst/>
          </a:prstGeom>
        </p:spPr>
      </p:pic>
      <p:sp>
        <p:nvSpPr>
          <p:cNvPr id="3" name="CasellaDiTesto 2">
            <a:extLst>
              <a:ext uri="{FF2B5EF4-FFF2-40B4-BE49-F238E27FC236}">
                <a16:creationId xmlns:a16="http://schemas.microsoft.com/office/drawing/2014/main" id="{AD0F0EEB-1688-64D7-C92A-08492AC5DF00}"/>
              </a:ext>
            </a:extLst>
          </p:cNvPr>
          <p:cNvSpPr txBox="1"/>
          <p:nvPr/>
        </p:nvSpPr>
        <p:spPr>
          <a:xfrm>
            <a:off x="1234823" y="1430165"/>
            <a:ext cx="9087505" cy="1477328"/>
          </a:xfrm>
          <a:prstGeom prst="rect">
            <a:avLst/>
          </a:prstGeom>
          <a:noFill/>
        </p:spPr>
        <p:txBody>
          <a:bodyPr wrap="square">
            <a:spAutoFit/>
          </a:bodyPr>
          <a:lstStyle/>
          <a:p>
            <a:pPr marL="0" marR="0" lvl="0" indent="0" defTabSz="914400" rtl="0" eaLnBrk="0" fontAlgn="base" latinLnBrk="0" hangingPunct="0">
              <a:lnSpc>
                <a:spcPct val="100000"/>
              </a:lnSpc>
              <a:spcBef>
                <a:spcPct val="0"/>
              </a:spcBef>
              <a:spcAft>
                <a:spcPct val="0"/>
              </a:spcAft>
              <a:buClrTx/>
              <a:buSzTx/>
              <a:buFontTx/>
              <a:buNone/>
              <a:tabLst/>
            </a:pPr>
            <a:r>
              <a:rPr lang="it-IT" altLang="it-IT" dirty="0">
                <a:solidFill>
                  <a:schemeClr val="accent1">
                    <a:lumMod val="50000"/>
                  </a:schemeClr>
                </a:solidFill>
                <a:latin typeface="Arial" panose="020B0604020202020204" pitchFamily="34" charset="0"/>
                <a:cs typeface="Arial" panose="020B0604020202020204" pitchFamily="34" charset="0"/>
              </a:rPr>
              <a:t>Affronta le sfide che le tematiche ESG pongono alle imprese con il nostro </a:t>
            </a:r>
            <a:r>
              <a:rPr lang="it-IT" altLang="it-IT" dirty="0" err="1">
                <a:solidFill>
                  <a:schemeClr val="accent1">
                    <a:lumMod val="50000"/>
                  </a:schemeClr>
                </a:solidFill>
                <a:latin typeface="Arial" panose="020B0604020202020204" pitchFamily="34" charset="0"/>
                <a:cs typeface="Arial" panose="020B0604020202020204" pitchFamily="34" charset="0"/>
              </a:rPr>
              <a:t>Assessment</a:t>
            </a:r>
            <a:r>
              <a:rPr lang="it-IT" altLang="it-IT" dirty="0">
                <a:solidFill>
                  <a:schemeClr val="accent1">
                    <a:lumMod val="50000"/>
                  </a:schemeClr>
                </a:solidFill>
                <a:latin typeface="Arial" panose="020B0604020202020204" pitchFamily="34" charset="0"/>
                <a:cs typeface="Arial" panose="020B0604020202020204" pitchFamily="34" charset="0"/>
              </a:rPr>
              <a:t> ESG certificato GRI.</a:t>
            </a:r>
          </a:p>
          <a:p>
            <a:pPr marL="0" marR="0" lvl="0" indent="0" defTabSz="914400" rtl="0" eaLnBrk="0" fontAlgn="base" latinLnBrk="0" hangingPunct="0">
              <a:lnSpc>
                <a:spcPct val="100000"/>
              </a:lnSpc>
              <a:spcBef>
                <a:spcPct val="0"/>
              </a:spcBef>
              <a:spcAft>
                <a:spcPct val="0"/>
              </a:spcAft>
              <a:buClrTx/>
              <a:buSzTx/>
              <a:buFontTx/>
              <a:buNone/>
              <a:tabLst/>
            </a:pPr>
            <a:endParaRPr lang="it-IT" altLang="it-IT" dirty="0">
              <a:solidFill>
                <a:schemeClr val="accent1">
                  <a:lumMod val="50000"/>
                </a:schemeClr>
              </a:solidFill>
              <a:latin typeface="Arial" panose="020B0604020202020204" pitchFamily="34" charset="0"/>
              <a:cs typeface="Arial" panose="020B0604020202020204"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lang="it-IT" altLang="it-IT" dirty="0">
                <a:solidFill>
                  <a:schemeClr val="accent1">
                    <a:lumMod val="50000"/>
                  </a:schemeClr>
                </a:solidFill>
                <a:latin typeface="Arial" panose="020B0604020202020204" pitchFamily="34" charset="0"/>
                <a:cs typeface="Arial" panose="020B0604020202020204" pitchFamily="34" charset="0"/>
              </a:rPr>
              <a:t>Puoi implementare una strategia di sostenibilità aziendale corretta e coerente potendo contare su uno strumento riconosciuto dallo standard internazionale.</a:t>
            </a:r>
          </a:p>
        </p:txBody>
      </p:sp>
      <p:sp>
        <p:nvSpPr>
          <p:cNvPr id="4" name="Rettangolo 3">
            <a:extLst>
              <a:ext uri="{FF2B5EF4-FFF2-40B4-BE49-F238E27FC236}">
                <a16:creationId xmlns:a16="http://schemas.microsoft.com/office/drawing/2014/main" id="{664CDBEC-1B81-3B4B-B989-EACBCD82ED5F}"/>
              </a:ext>
            </a:extLst>
          </p:cNvPr>
          <p:cNvSpPr/>
          <p:nvPr/>
        </p:nvSpPr>
        <p:spPr>
          <a:xfrm>
            <a:off x="1234823" y="438977"/>
            <a:ext cx="10957177" cy="945321"/>
          </a:xfrm>
          <a:prstGeom prst="rect">
            <a:avLst/>
          </a:prstGeom>
        </p:spPr>
        <p:txBody>
          <a:bodyPr wrap="square">
            <a:noAutofit/>
          </a:bodyPr>
          <a:lstStyle/>
          <a:p>
            <a:pPr marR="0" lvl="0" defTabSz="914400" rtl="0" eaLnBrk="0" fontAlgn="base" latinLnBrk="0" hangingPunct="0">
              <a:lnSpc>
                <a:spcPct val="100000"/>
              </a:lnSpc>
              <a:spcBef>
                <a:spcPct val="0"/>
              </a:spcBef>
              <a:spcAft>
                <a:spcPct val="0"/>
              </a:spcAft>
              <a:buClrTx/>
              <a:buSzTx/>
              <a:tabLst/>
            </a:pPr>
            <a:r>
              <a:rPr lang="it-IT" altLang="it-IT" sz="2000" dirty="0">
                <a:solidFill>
                  <a:schemeClr val="bg1">
                    <a:lumMod val="50000"/>
                  </a:schemeClr>
                </a:solidFill>
                <a:latin typeface="Arial" panose="020B0604020202020204" pitchFamily="34" charset="0"/>
              </a:rPr>
              <a:t>ASSESSMENT ESG</a:t>
            </a:r>
          </a:p>
          <a:p>
            <a:pPr marR="0" lvl="0" defTabSz="914400" rtl="0" eaLnBrk="0" fontAlgn="base" latinLnBrk="0" hangingPunct="0">
              <a:lnSpc>
                <a:spcPct val="100000"/>
              </a:lnSpc>
              <a:spcBef>
                <a:spcPct val="0"/>
              </a:spcBef>
              <a:spcAft>
                <a:spcPct val="0"/>
              </a:spcAft>
              <a:buClrTx/>
              <a:buSzTx/>
              <a:tabLst/>
            </a:pPr>
            <a:r>
              <a:rPr lang="it-IT" altLang="it-IT" sz="2000" b="1" dirty="0">
                <a:solidFill>
                  <a:schemeClr val="accent1">
                    <a:lumMod val="50000"/>
                  </a:schemeClr>
                </a:solidFill>
                <a:latin typeface="Arial" panose="020B0604020202020204" pitchFamily="34" charset="0"/>
              </a:rPr>
              <a:t>Il tool certificato per la </a:t>
            </a:r>
            <a:r>
              <a:rPr lang="it-IT" altLang="it-IT" sz="2000" b="1" dirty="0">
                <a:solidFill>
                  <a:srgbClr val="00B050"/>
                </a:solidFill>
                <a:latin typeface="Arial" panose="020B0604020202020204" pitchFamily="34" charset="0"/>
              </a:rPr>
              <a:t>crescita sostenibile</a:t>
            </a:r>
            <a:r>
              <a:rPr lang="it-IT" altLang="it-IT" sz="2000" b="1" dirty="0">
                <a:solidFill>
                  <a:schemeClr val="accent1">
                    <a:lumMod val="50000"/>
                  </a:schemeClr>
                </a:solidFill>
                <a:latin typeface="Arial" panose="020B0604020202020204" pitchFamily="34" charset="0"/>
              </a:rPr>
              <a:t> della tua azienda</a:t>
            </a:r>
          </a:p>
        </p:txBody>
      </p:sp>
      <p:pic>
        <p:nvPicPr>
          <p:cNvPr id="7" name="Immagine 6" descr="Immagine che contiene logo, Elementi grafici, cerchio, Carattere&#10;&#10;Descrizione generata automaticamente">
            <a:extLst>
              <a:ext uri="{FF2B5EF4-FFF2-40B4-BE49-F238E27FC236}">
                <a16:creationId xmlns:a16="http://schemas.microsoft.com/office/drawing/2014/main" id="{C7871674-C36B-5609-F243-5B353C64E3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0507" y="3871156"/>
            <a:ext cx="2216729" cy="2246285"/>
          </a:xfrm>
          <a:prstGeom prst="rect">
            <a:avLst/>
          </a:prstGeom>
        </p:spPr>
      </p:pic>
      <p:pic>
        <p:nvPicPr>
          <p:cNvPr id="11" name="Immagine 10" descr="Immagine che contiene schermata, Carattere, Elementi grafici, design&#10;&#10;Descrizione generata automaticamente">
            <a:extLst>
              <a:ext uri="{FF2B5EF4-FFF2-40B4-BE49-F238E27FC236}">
                <a16:creationId xmlns:a16="http://schemas.microsoft.com/office/drawing/2014/main" id="{A06D68EA-A2B5-85CD-D847-23B09F5FB914}"/>
              </a:ext>
            </a:extLst>
          </p:cNvPr>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tretch>
            <a:fillRect/>
          </a:stretch>
        </p:blipFill>
        <p:spPr>
          <a:xfrm>
            <a:off x="112295" y="6419023"/>
            <a:ext cx="1234823" cy="401564"/>
          </a:xfrm>
          <a:prstGeom prst="rect">
            <a:avLst/>
          </a:prstGeom>
        </p:spPr>
      </p:pic>
      <p:pic>
        <p:nvPicPr>
          <p:cNvPr id="2" name="Immagine 1" descr="Immagine che contiene testo, Carattere, schermata, logo&#10;&#10;Descrizione generata automaticamente">
            <a:extLst>
              <a:ext uri="{FF2B5EF4-FFF2-40B4-BE49-F238E27FC236}">
                <a16:creationId xmlns:a16="http://schemas.microsoft.com/office/drawing/2014/main" id="{4C515587-A724-0C11-5FDE-660C8F29B1C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47118" y="2953360"/>
            <a:ext cx="1523195" cy="1523195"/>
          </a:xfrm>
          <a:prstGeom prst="rect">
            <a:avLst/>
          </a:prstGeom>
        </p:spPr>
      </p:pic>
    </p:spTree>
    <p:extLst>
      <p:ext uri="{BB962C8B-B14F-4D97-AF65-F5344CB8AC3E}">
        <p14:creationId xmlns:p14="http://schemas.microsoft.com/office/powerpoint/2010/main" val="37125114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Elemento grafico 9" descr="Un righello e una matita">
            <a:extLst>
              <a:ext uri="{FF2B5EF4-FFF2-40B4-BE49-F238E27FC236}">
                <a16:creationId xmlns:a16="http://schemas.microsoft.com/office/drawing/2014/main" id="{48CAEAB3-4926-168F-D75E-6F99F8A314B1}"/>
              </a:ext>
            </a:extLst>
          </p:cNvPr>
          <p:cNvGrpSpPr/>
          <p:nvPr/>
        </p:nvGrpSpPr>
        <p:grpSpPr>
          <a:xfrm rot="5400000">
            <a:off x="5895837" y="3190156"/>
            <a:ext cx="4379363" cy="667597"/>
            <a:chOff x="2156583" y="5081578"/>
            <a:chExt cx="3464435" cy="762000"/>
          </a:xfrm>
        </p:grpSpPr>
        <p:sp>
          <p:nvSpPr>
            <p:cNvPr id="6" name="Figura a mano libera: forma 5">
              <a:extLst>
                <a:ext uri="{FF2B5EF4-FFF2-40B4-BE49-F238E27FC236}">
                  <a16:creationId xmlns:a16="http://schemas.microsoft.com/office/drawing/2014/main" id="{C94154F5-5C20-3A58-BC60-18435FF49FD8}"/>
                </a:ext>
              </a:extLst>
            </p:cNvPr>
            <p:cNvSpPr/>
            <p:nvPr/>
          </p:nvSpPr>
          <p:spPr>
            <a:xfrm>
              <a:off x="2192018" y="5081578"/>
              <a:ext cx="3429000" cy="762000"/>
            </a:xfrm>
            <a:custGeom>
              <a:avLst/>
              <a:gdLst>
                <a:gd name="connsiteX0" fmla="*/ 0 w 3429000"/>
                <a:gd name="connsiteY0" fmla="*/ 0 h 762000"/>
                <a:gd name="connsiteX1" fmla="*/ 0 w 3429000"/>
                <a:gd name="connsiteY1" fmla="*/ 762000 h 762000"/>
                <a:gd name="connsiteX2" fmla="*/ 3429000 w 3429000"/>
                <a:gd name="connsiteY2" fmla="*/ 762000 h 762000"/>
                <a:gd name="connsiteX3" fmla="*/ 3429000 w 3429000"/>
                <a:gd name="connsiteY3" fmla="*/ 0 h 762000"/>
                <a:gd name="connsiteX4" fmla="*/ 0 w 3429000"/>
                <a:gd name="connsiteY4" fmla="*/ 0 h 762000"/>
                <a:gd name="connsiteX5" fmla="*/ 172707 w 3429000"/>
                <a:gd name="connsiteY5" fmla="*/ 455581 h 762000"/>
                <a:gd name="connsiteX6" fmla="*/ 110138 w 3429000"/>
                <a:gd name="connsiteY6" fmla="*/ 393011 h 762000"/>
                <a:gd name="connsiteX7" fmla="*/ 172707 w 3429000"/>
                <a:gd name="connsiteY7" fmla="*/ 330441 h 762000"/>
                <a:gd name="connsiteX8" fmla="*/ 235277 w 3429000"/>
                <a:gd name="connsiteY8" fmla="*/ 393011 h 762000"/>
                <a:gd name="connsiteX9" fmla="*/ 172707 w 3429000"/>
                <a:gd name="connsiteY9" fmla="*/ 455581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29000" h="762000">
                  <a:moveTo>
                    <a:pt x="0" y="0"/>
                  </a:moveTo>
                  <a:lnTo>
                    <a:pt x="0" y="762000"/>
                  </a:lnTo>
                  <a:lnTo>
                    <a:pt x="3429000" y="762000"/>
                  </a:lnTo>
                  <a:lnTo>
                    <a:pt x="3429000" y="0"/>
                  </a:lnTo>
                  <a:lnTo>
                    <a:pt x="0" y="0"/>
                  </a:lnTo>
                  <a:close/>
                  <a:moveTo>
                    <a:pt x="172707" y="455581"/>
                  </a:moveTo>
                  <a:cubicBezTo>
                    <a:pt x="138151" y="455581"/>
                    <a:pt x="110138" y="427568"/>
                    <a:pt x="110138" y="393011"/>
                  </a:cubicBezTo>
                  <a:cubicBezTo>
                    <a:pt x="110138" y="358454"/>
                    <a:pt x="138151" y="330441"/>
                    <a:pt x="172707" y="330441"/>
                  </a:cubicBezTo>
                  <a:cubicBezTo>
                    <a:pt x="207264" y="330441"/>
                    <a:pt x="235277" y="358454"/>
                    <a:pt x="235277" y="393011"/>
                  </a:cubicBezTo>
                  <a:cubicBezTo>
                    <a:pt x="235277" y="427568"/>
                    <a:pt x="207264" y="455581"/>
                    <a:pt x="172707" y="455581"/>
                  </a:cubicBezTo>
                  <a:close/>
                </a:path>
              </a:pathLst>
            </a:custGeom>
            <a:solidFill>
              <a:schemeClr val="bg1">
                <a:lumMod val="50000"/>
              </a:schemeClr>
            </a:solidFill>
            <a:ln w="9525" cap="flat">
              <a:noFill/>
              <a:prstDash val="solid"/>
              <a:miter/>
            </a:ln>
          </p:spPr>
          <p:txBody>
            <a:bodyPr rtlCol="0" anchor="ctr"/>
            <a:lstStyle/>
            <a:p>
              <a:endParaRPr lang="it-IT" dirty="0"/>
            </a:p>
          </p:txBody>
        </p:sp>
        <p:grpSp>
          <p:nvGrpSpPr>
            <p:cNvPr id="7" name="Elemento grafico 9" descr="Un righello e una matita">
              <a:extLst>
                <a:ext uri="{FF2B5EF4-FFF2-40B4-BE49-F238E27FC236}">
                  <a16:creationId xmlns:a16="http://schemas.microsoft.com/office/drawing/2014/main" id="{6FD2BFCD-0D8C-FBF4-1625-357A39CC21B4}"/>
                </a:ext>
              </a:extLst>
            </p:cNvPr>
            <p:cNvGrpSpPr/>
            <p:nvPr/>
          </p:nvGrpSpPr>
          <p:grpSpPr>
            <a:xfrm>
              <a:off x="2156583" y="5087559"/>
              <a:ext cx="3310385" cy="182013"/>
              <a:chOff x="2156583" y="5087559"/>
              <a:chExt cx="3310385" cy="182013"/>
            </a:xfrm>
            <a:solidFill>
              <a:srgbClr val="FFFFFF"/>
            </a:solidFill>
          </p:grpSpPr>
          <p:sp>
            <p:nvSpPr>
              <p:cNvPr id="10" name="Figura a mano libera: forma 9">
                <a:extLst>
                  <a:ext uri="{FF2B5EF4-FFF2-40B4-BE49-F238E27FC236}">
                    <a16:creationId xmlns:a16="http://schemas.microsoft.com/office/drawing/2014/main" id="{914D00C8-70BB-548F-6C51-80AB6063FA7F}"/>
                  </a:ext>
                </a:extLst>
              </p:cNvPr>
              <p:cNvSpPr/>
              <p:nvPr/>
            </p:nvSpPr>
            <p:spPr>
              <a:xfrm>
                <a:off x="2156583"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1" name="Figura a mano libera: forma 10">
                <a:extLst>
                  <a:ext uri="{FF2B5EF4-FFF2-40B4-BE49-F238E27FC236}">
                    <a16:creationId xmlns:a16="http://schemas.microsoft.com/office/drawing/2014/main" id="{944C173E-DD85-5D50-1AC7-5ADBE9E62397}"/>
                  </a:ext>
                </a:extLst>
              </p:cNvPr>
              <p:cNvSpPr/>
              <p:nvPr/>
            </p:nvSpPr>
            <p:spPr>
              <a:xfrm>
                <a:off x="2213467"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3" name="Figura a mano libera: forma 12">
                <a:extLst>
                  <a:ext uri="{FF2B5EF4-FFF2-40B4-BE49-F238E27FC236}">
                    <a16:creationId xmlns:a16="http://schemas.microsoft.com/office/drawing/2014/main" id="{7C0046F2-8B24-CA38-CAF8-F67CB2C99BD7}"/>
                  </a:ext>
                </a:extLst>
              </p:cNvPr>
              <p:cNvSpPr/>
              <p:nvPr/>
            </p:nvSpPr>
            <p:spPr>
              <a:xfrm>
                <a:off x="2270350"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5" name="Figura a mano libera: forma 14">
                <a:extLst>
                  <a:ext uri="{FF2B5EF4-FFF2-40B4-BE49-F238E27FC236}">
                    <a16:creationId xmlns:a16="http://schemas.microsoft.com/office/drawing/2014/main" id="{D70344D7-E1CB-12E7-A48B-477250B79F61}"/>
                  </a:ext>
                </a:extLst>
              </p:cNvPr>
              <p:cNvSpPr/>
              <p:nvPr/>
            </p:nvSpPr>
            <p:spPr>
              <a:xfrm>
                <a:off x="2327224" y="5087559"/>
                <a:ext cx="11372" cy="182013"/>
              </a:xfrm>
              <a:custGeom>
                <a:avLst/>
                <a:gdLst>
                  <a:gd name="connsiteX0" fmla="*/ 0 w 11372"/>
                  <a:gd name="connsiteY0" fmla="*/ 0 h 182013"/>
                  <a:gd name="connsiteX1" fmla="*/ 11373 w 11372"/>
                  <a:gd name="connsiteY1" fmla="*/ 0 h 182013"/>
                  <a:gd name="connsiteX2" fmla="*/ 11373 w 11372"/>
                  <a:gd name="connsiteY2" fmla="*/ 182013 h 182013"/>
                  <a:gd name="connsiteX3" fmla="*/ 0 w 11372"/>
                  <a:gd name="connsiteY3" fmla="*/ 182013 h 182013"/>
                </a:gdLst>
                <a:ahLst/>
                <a:cxnLst>
                  <a:cxn ang="0">
                    <a:pos x="connsiteX0" y="connsiteY0"/>
                  </a:cxn>
                  <a:cxn ang="0">
                    <a:pos x="connsiteX1" y="connsiteY1"/>
                  </a:cxn>
                  <a:cxn ang="0">
                    <a:pos x="connsiteX2" y="connsiteY2"/>
                  </a:cxn>
                  <a:cxn ang="0">
                    <a:pos x="connsiteX3" y="connsiteY3"/>
                  </a:cxn>
                </a:cxnLst>
                <a:rect l="l" t="t" r="r" b="b"/>
                <a:pathLst>
                  <a:path w="11372" h="182013">
                    <a:moveTo>
                      <a:pt x="0" y="0"/>
                    </a:moveTo>
                    <a:lnTo>
                      <a:pt x="11373" y="0"/>
                    </a:lnTo>
                    <a:lnTo>
                      <a:pt x="11373" y="182013"/>
                    </a:lnTo>
                    <a:lnTo>
                      <a:pt x="0" y="182013"/>
                    </a:lnTo>
                    <a:close/>
                  </a:path>
                </a:pathLst>
              </a:custGeom>
              <a:solidFill>
                <a:srgbClr val="FFFFFF"/>
              </a:solidFill>
              <a:ln w="9525" cap="flat">
                <a:noFill/>
                <a:prstDash val="solid"/>
                <a:miter/>
              </a:ln>
            </p:spPr>
            <p:txBody>
              <a:bodyPr rtlCol="0" anchor="ctr"/>
              <a:lstStyle/>
              <a:p>
                <a:endParaRPr lang="it-IT"/>
              </a:p>
            </p:txBody>
          </p:sp>
          <p:sp>
            <p:nvSpPr>
              <p:cNvPr id="19" name="Figura a mano libera: forma 18">
                <a:extLst>
                  <a:ext uri="{FF2B5EF4-FFF2-40B4-BE49-F238E27FC236}">
                    <a16:creationId xmlns:a16="http://schemas.microsoft.com/office/drawing/2014/main" id="{CB965DCD-AE0C-F1C8-6F8D-6BA026C2C697}"/>
                  </a:ext>
                </a:extLst>
              </p:cNvPr>
              <p:cNvSpPr/>
              <p:nvPr/>
            </p:nvSpPr>
            <p:spPr>
              <a:xfrm>
                <a:off x="2384107"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20" name="Figura a mano libera: forma 19">
                <a:extLst>
                  <a:ext uri="{FF2B5EF4-FFF2-40B4-BE49-F238E27FC236}">
                    <a16:creationId xmlns:a16="http://schemas.microsoft.com/office/drawing/2014/main" id="{F0E7DAED-6021-B5E0-A69B-6C2500D0BA8E}"/>
                  </a:ext>
                </a:extLst>
              </p:cNvPr>
              <p:cNvSpPr/>
              <p:nvPr/>
            </p:nvSpPr>
            <p:spPr>
              <a:xfrm>
                <a:off x="2440981"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21" name="Figura a mano libera: forma 20">
                <a:extLst>
                  <a:ext uri="{FF2B5EF4-FFF2-40B4-BE49-F238E27FC236}">
                    <a16:creationId xmlns:a16="http://schemas.microsoft.com/office/drawing/2014/main" id="{75679AD6-63EB-FE6B-FC6D-AB85B7B31C97}"/>
                  </a:ext>
                </a:extLst>
              </p:cNvPr>
              <p:cNvSpPr/>
              <p:nvPr/>
            </p:nvSpPr>
            <p:spPr>
              <a:xfrm>
                <a:off x="2497864"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22" name="Figura a mano libera: forma 21">
                <a:extLst>
                  <a:ext uri="{FF2B5EF4-FFF2-40B4-BE49-F238E27FC236}">
                    <a16:creationId xmlns:a16="http://schemas.microsoft.com/office/drawing/2014/main" id="{3D582763-5FF7-6548-A3CD-6866C508CA69}"/>
                  </a:ext>
                </a:extLst>
              </p:cNvPr>
              <p:cNvSpPr/>
              <p:nvPr/>
            </p:nvSpPr>
            <p:spPr>
              <a:xfrm>
                <a:off x="2554747" y="5087559"/>
                <a:ext cx="11372" cy="182013"/>
              </a:xfrm>
              <a:custGeom>
                <a:avLst/>
                <a:gdLst>
                  <a:gd name="connsiteX0" fmla="*/ 0 w 11372"/>
                  <a:gd name="connsiteY0" fmla="*/ 0 h 182013"/>
                  <a:gd name="connsiteX1" fmla="*/ 11373 w 11372"/>
                  <a:gd name="connsiteY1" fmla="*/ 0 h 182013"/>
                  <a:gd name="connsiteX2" fmla="*/ 11373 w 11372"/>
                  <a:gd name="connsiteY2" fmla="*/ 182013 h 182013"/>
                  <a:gd name="connsiteX3" fmla="*/ 0 w 11372"/>
                  <a:gd name="connsiteY3" fmla="*/ 182013 h 182013"/>
                </a:gdLst>
                <a:ahLst/>
                <a:cxnLst>
                  <a:cxn ang="0">
                    <a:pos x="connsiteX0" y="connsiteY0"/>
                  </a:cxn>
                  <a:cxn ang="0">
                    <a:pos x="connsiteX1" y="connsiteY1"/>
                  </a:cxn>
                  <a:cxn ang="0">
                    <a:pos x="connsiteX2" y="connsiteY2"/>
                  </a:cxn>
                  <a:cxn ang="0">
                    <a:pos x="connsiteX3" y="connsiteY3"/>
                  </a:cxn>
                </a:cxnLst>
                <a:rect l="l" t="t" r="r" b="b"/>
                <a:pathLst>
                  <a:path w="11372" h="182013">
                    <a:moveTo>
                      <a:pt x="0" y="0"/>
                    </a:moveTo>
                    <a:lnTo>
                      <a:pt x="11373" y="0"/>
                    </a:lnTo>
                    <a:lnTo>
                      <a:pt x="11373" y="182013"/>
                    </a:lnTo>
                    <a:lnTo>
                      <a:pt x="0" y="182013"/>
                    </a:lnTo>
                    <a:close/>
                  </a:path>
                </a:pathLst>
              </a:custGeom>
              <a:solidFill>
                <a:srgbClr val="FFFFFF"/>
              </a:solidFill>
              <a:ln w="9525" cap="flat">
                <a:noFill/>
                <a:prstDash val="solid"/>
                <a:miter/>
              </a:ln>
            </p:spPr>
            <p:txBody>
              <a:bodyPr rtlCol="0" anchor="ctr"/>
              <a:lstStyle/>
              <a:p>
                <a:endParaRPr lang="it-IT"/>
              </a:p>
            </p:txBody>
          </p:sp>
          <p:sp>
            <p:nvSpPr>
              <p:cNvPr id="23" name="Figura a mano libera: forma 22">
                <a:extLst>
                  <a:ext uri="{FF2B5EF4-FFF2-40B4-BE49-F238E27FC236}">
                    <a16:creationId xmlns:a16="http://schemas.microsoft.com/office/drawing/2014/main" id="{29C2AD4F-6CF5-1D25-7B6A-CE9109EFD2D9}"/>
                  </a:ext>
                </a:extLst>
              </p:cNvPr>
              <p:cNvSpPr/>
              <p:nvPr/>
            </p:nvSpPr>
            <p:spPr>
              <a:xfrm>
                <a:off x="2611621"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86" name="Figura a mano libera: forma 85">
                <a:extLst>
                  <a:ext uri="{FF2B5EF4-FFF2-40B4-BE49-F238E27FC236}">
                    <a16:creationId xmlns:a16="http://schemas.microsoft.com/office/drawing/2014/main" id="{CE4474AD-EAEB-C713-E0B6-B5042FE84A01}"/>
                  </a:ext>
                </a:extLst>
              </p:cNvPr>
              <p:cNvSpPr/>
              <p:nvPr/>
            </p:nvSpPr>
            <p:spPr>
              <a:xfrm>
                <a:off x="2668504"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87" name="Figura a mano libera: forma 86">
                <a:extLst>
                  <a:ext uri="{FF2B5EF4-FFF2-40B4-BE49-F238E27FC236}">
                    <a16:creationId xmlns:a16="http://schemas.microsoft.com/office/drawing/2014/main" id="{69EED9D3-D006-D461-24E2-C3CE18D2BA89}"/>
                  </a:ext>
                </a:extLst>
              </p:cNvPr>
              <p:cNvSpPr/>
              <p:nvPr/>
            </p:nvSpPr>
            <p:spPr>
              <a:xfrm>
                <a:off x="2725378"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88" name="Figura a mano libera: forma 87">
                <a:extLst>
                  <a:ext uri="{FF2B5EF4-FFF2-40B4-BE49-F238E27FC236}">
                    <a16:creationId xmlns:a16="http://schemas.microsoft.com/office/drawing/2014/main" id="{C3621036-CC6B-B886-1655-91AC045881DB}"/>
                  </a:ext>
                </a:extLst>
              </p:cNvPr>
              <p:cNvSpPr/>
              <p:nvPr/>
            </p:nvSpPr>
            <p:spPr>
              <a:xfrm>
                <a:off x="2782262" y="5087559"/>
                <a:ext cx="11372" cy="182013"/>
              </a:xfrm>
              <a:custGeom>
                <a:avLst/>
                <a:gdLst>
                  <a:gd name="connsiteX0" fmla="*/ 0 w 11372"/>
                  <a:gd name="connsiteY0" fmla="*/ 0 h 182013"/>
                  <a:gd name="connsiteX1" fmla="*/ 11373 w 11372"/>
                  <a:gd name="connsiteY1" fmla="*/ 0 h 182013"/>
                  <a:gd name="connsiteX2" fmla="*/ 11373 w 11372"/>
                  <a:gd name="connsiteY2" fmla="*/ 182013 h 182013"/>
                  <a:gd name="connsiteX3" fmla="*/ 0 w 11372"/>
                  <a:gd name="connsiteY3" fmla="*/ 182013 h 182013"/>
                </a:gdLst>
                <a:ahLst/>
                <a:cxnLst>
                  <a:cxn ang="0">
                    <a:pos x="connsiteX0" y="connsiteY0"/>
                  </a:cxn>
                  <a:cxn ang="0">
                    <a:pos x="connsiteX1" y="connsiteY1"/>
                  </a:cxn>
                  <a:cxn ang="0">
                    <a:pos x="connsiteX2" y="connsiteY2"/>
                  </a:cxn>
                  <a:cxn ang="0">
                    <a:pos x="connsiteX3" y="connsiteY3"/>
                  </a:cxn>
                </a:cxnLst>
                <a:rect l="l" t="t" r="r" b="b"/>
                <a:pathLst>
                  <a:path w="11372" h="182013">
                    <a:moveTo>
                      <a:pt x="0" y="0"/>
                    </a:moveTo>
                    <a:lnTo>
                      <a:pt x="11373" y="0"/>
                    </a:lnTo>
                    <a:lnTo>
                      <a:pt x="11373" y="182013"/>
                    </a:lnTo>
                    <a:lnTo>
                      <a:pt x="0" y="182013"/>
                    </a:lnTo>
                    <a:close/>
                  </a:path>
                </a:pathLst>
              </a:custGeom>
              <a:solidFill>
                <a:srgbClr val="FFFFFF"/>
              </a:solidFill>
              <a:ln w="9525" cap="flat">
                <a:noFill/>
                <a:prstDash val="solid"/>
                <a:miter/>
              </a:ln>
            </p:spPr>
            <p:txBody>
              <a:bodyPr rtlCol="0" anchor="ctr"/>
              <a:lstStyle/>
              <a:p>
                <a:endParaRPr lang="it-IT"/>
              </a:p>
            </p:txBody>
          </p:sp>
          <p:sp>
            <p:nvSpPr>
              <p:cNvPr id="89" name="Figura a mano libera: forma 88">
                <a:extLst>
                  <a:ext uri="{FF2B5EF4-FFF2-40B4-BE49-F238E27FC236}">
                    <a16:creationId xmlns:a16="http://schemas.microsoft.com/office/drawing/2014/main" id="{52E690D6-EDAA-8AD9-4928-45BC4576BB2C}"/>
                  </a:ext>
                </a:extLst>
              </p:cNvPr>
              <p:cNvSpPr/>
              <p:nvPr/>
            </p:nvSpPr>
            <p:spPr>
              <a:xfrm>
                <a:off x="2839145"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90" name="Figura a mano libera: forma 89">
                <a:extLst>
                  <a:ext uri="{FF2B5EF4-FFF2-40B4-BE49-F238E27FC236}">
                    <a16:creationId xmlns:a16="http://schemas.microsoft.com/office/drawing/2014/main" id="{3E2FA75D-E4D2-8404-8342-5DEE049D1C23}"/>
                  </a:ext>
                </a:extLst>
              </p:cNvPr>
              <p:cNvSpPr/>
              <p:nvPr/>
            </p:nvSpPr>
            <p:spPr>
              <a:xfrm>
                <a:off x="2896019"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92" name="Figura a mano libera: forma 91">
                <a:extLst>
                  <a:ext uri="{FF2B5EF4-FFF2-40B4-BE49-F238E27FC236}">
                    <a16:creationId xmlns:a16="http://schemas.microsoft.com/office/drawing/2014/main" id="{0DE10D6E-9C95-90C7-1B8B-D1D3BC849E94}"/>
                  </a:ext>
                </a:extLst>
              </p:cNvPr>
              <p:cNvSpPr/>
              <p:nvPr/>
            </p:nvSpPr>
            <p:spPr>
              <a:xfrm>
                <a:off x="2952902"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93" name="Figura a mano libera: forma 92">
                <a:extLst>
                  <a:ext uri="{FF2B5EF4-FFF2-40B4-BE49-F238E27FC236}">
                    <a16:creationId xmlns:a16="http://schemas.microsoft.com/office/drawing/2014/main" id="{6CD95BDF-6F94-F640-82A3-4F51B1A4F76A}"/>
                  </a:ext>
                </a:extLst>
              </p:cNvPr>
              <p:cNvSpPr/>
              <p:nvPr/>
            </p:nvSpPr>
            <p:spPr>
              <a:xfrm>
                <a:off x="3009776" y="5087559"/>
                <a:ext cx="11372" cy="182013"/>
              </a:xfrm>
              <a:custGeom>
                <a:avLst/>
                <a:gdLst>
                  <a:gd name="connsiteX0" fmla="*/ 0 w 11372"/>
                  <a:gd name="connsiteY0" fmla="*/ 0 h 182013"/>
                  <a:gd name="connsiteX1" fmla="*/ 11373 w 11372"/>
                  <a:gd name="connsiteY1" fmla="*/ 0 h 182013"/>
                  <a:gd name="connsiteX2" fmla="*/ 11373 w 11372"/>
                  <a:gd name="connsiteY2" fmla="*/ 182013 h 182013"/>
                  <a:gd name="connsiteX3" fmla="*/ 0 w 11372"/>
                  <a:gd name="connsiteY3" fmla="*/ 182013 h 182013"/>
                </a:gdLst>
                <a:ahLst/>
                <a:cxnLst>
                  <a:cxn ang="0">
                    <a:pos x="connsiteX0" y="connsiteY0"/>
                  </a:cxn>
                  <a:cxn ang="0">
                    <a:pos x="connsiteX1" y="connsiteY1"/>
                  </a:cxn>
                  <a:cxn ang="0">
                    <a:pos x="connsiteX2" y="connsiteY2"/>
                  </a:cxn>
                  <a:cxn ang="0">
                    <a:pos x="connsiteX3" y="connsiteY3"/>
                  </a:cxn>
                </a:cxnLst>
                <a:rect l="l" t="t" r="r" b="b"/>
                <a:pathLst>
                  <a:path w="11372" h="182013">
                    <a:moveTo>
                      <a:pt x="0" y="0"/>
                    </a:moveTo>
                    <a:lnTo>
                      <a:pt x="11373" y="0"/>
                    </a:lnTo>
                    <a:lnTo>
                      <a:pt x="11373" y="182013"/>
                    </a:lnTo>
                    <a:lnTo>
                      <a:pt x="0" y="182013"/>
                    </a:lnTo>
                    <a:close/>
                  </a:path>
                </a:pathLst>
              </a:custGeom>
              <a:solidFill>
                <a:srgbClr val="FFFFFF"/>
              </a:solidFill>
              <a:ln w="9525" cap="flat">
                <a:noFill/>
                <a:prstDash val="solid"/>
                <a:miter/>
              </a:ln>
            </p:spPr>
            <p:txBody>
              <a:bodyPr rtlCol="0" anchor="ctr"/>
              <a:lstStyle/>
              <a:p>
                <a:endParaRPr lang="it-IT"/>
              </a:p>
            </p:txBody>
          </p:sp>
          <p:sp>
            <p:nvSpPr>
              <p:cNvPr id="94" name="Figura a mano libera: forma 93">
                <a:extLst>
                  <a:ext uri="{FF2B5EF4-FFF2-40B4-BE49-F238E27FC236}">
                    <a16:creationId xmlns:a16="http://schemas.microsoft.com/office/drawing/2014/main" id="{B185EBC0-A270-6840-D5EC-6DB928936D39}"/>
                  </a:ext>
                </a:extLst>
              </p:cNvPr>
              <p:cNvSpPr/>
              <p:nvPr/>
            </p:nvSpPr>
            <p:spPr>
              <a:xfrm>
                <a:off x="3066659"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95" name="Figura a mano libera: forma 94">
                <a:extLst>
                  <a:ext uri="{FF2B5EF4-FFF2-40B4-BE49-F238E27FC236}">
                    <a16:creationId xmlns:a16="http://schemas.microsoft.com/office/drawing/2014/main" id="{125ADC64-FDDA-8324-6712-8227DBD4416F}"/>
                  </a:ext>
                </a:extLst>
              </p:cNvPr>
              <p:cNvSpPr/>
              <p:nvPr/>
            </p:nvSpPr>
            <p:spPr>
              <a:xfrm>
                <a:off x="3123542"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96" name="Figura a mano libera: forma 95">
                <a:extLst>
                  <a:ext uri="{FF2B5EF4-FFF2-40B4-BE49-F238E27FC236}">
                    <a16:creationId xmlns:a16="http://schemas.microsoft.com/office/drawing/2014/main" id="{BB87640A-6E09-3900-2BD5-2B362607C1A6}"/>
                  </a:ext>
                </a:extLst>
              </p:cNvPr>
              <p:cNvSpPr/>
              <p:nvPr/>
            </p:nvSpPr>
            <p:spPr>
              <a:xfrm>
                <a:off x="3180416"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97" name="Figura a mano libera: forma 96">
                <a:extLst>
                  <a:ext uri="{FF2B5EF4-FFF2-40B4-BE49-F238E27FC236}">
                    <a16:creationId xmlns:a16="http://schemas.microsoft.com/office/drawing/2014/main" id="{9E69C8A2-9080-E5AE-4C18-BE86DC1A1C61}"/>
                  </a:ext>
                </a:extLst>
              </p:cNvPr>
              <p:cNvSpPr/>
              <p:nvPr/>
            </p:nvSpPr>
            <p:spPr>
              <a:xfrm>
                <a:off x="3237299" y="5087559"/>
                <a:ext cx="11372" cy="182013"/>
              </a:xfrm>
              <a:custGeom>
                <a:avLst/>
                <a:gdLst>
                  <a:gd name="connsiteX0" fmla="*/ 0 w 11372"/>
                  <a:gd name="connsiteY0" fmla="*/ 0 h 182013"/>
                  <a:gd name="connsiteX1" fmla="*/ 11373 w 11372"/>
                  <a:gd name="connsiteY1" fmla="*/ 0 h 182013"/>
                  <a:gd name="connsiteX2" fmla="*/ 11373 w 11372"/>
                  <a:gd name="connsiteY2" fmla="*/ 182013 h 182013"/>
                  <a:gd name="connsiteX3" fmla="*/ 0 w 11372"/>
                  <a:gd name="connsiteY3" fmla="*/ 182013 h 182013"/>
                </a:gdLst>
                <a:ahLst/>
                <a:cxnLst>
                  <a:cxn ang="0">
                    <a:pos x="connsiteX0" y="connsiteY0"/>
                  </a:cxn>
                  <a:cxn ang="0">
                    <a:pos x="connsiteX1" y="connsiteY1"/>
                  </a:cxn>
                  <a:cxn ang="0">
                    <a:pos x="connsiteX2" y="connsiteY2"/>
                  </a:cxn>
                  <a:cxn ang="0">
                    <a:pos x="connsiteX3" y="connsiteY3"/>
                  </a:cxn>
                </a:cxnLst>
                <a:rect l="l" t="t" r="r" b="b"/>
                <a:pathLst>
                  <a:path w="11372" h="182013">
                    <a:moveTo>
                      <a:pt x="0" y="0"/>
                    </a:moveTo>
                    <a:lnTo>
                      <a:pt x="11373" y="0"/>
                    </a:lnTo>
                    <a:lnTo>
                      <a:pt x="11373" y="182013"/>
                    </a:lnTo>
                    <a:lnTo>
                      <a:pt x="0" y="182013"/>
                    </a:lnTo>
                    <a:close/>
                  </a:path>
                </a:pathLst>
              </a:custGeom>
              <a:solidFill>
                <a:srgbClr val="FFFFFF"/>
              </a:solidFill>
              <a:ln w="9525" cap="flat">
                <a:noFill/>
                <a:prstDash val="solid"/>
                <a:miter/>
              </a:ln>
            </p:spPr>
            <p:txBody>
              <a:bodyPr rtlCol="0" anchor="ctr"/>
              <a:lstStyle/>
              <a:p>
                <a:endParaRPr lang="it-IT"/>
              </a:p>
            </p:txBody>
          </p:sp>
          <p:sp>
            <p:nvSpPr>
              <p:cNvPr id="98" name="Figura a mano libera: forma 97">
                <a:extLst>
                  <a:ext uri="{FF2B5EF4-FFF2-40B4-BE49-F238E27FC236}">
                    <a16:creationId xmlns:a16="http://schemas.microsoft.com/office/drawing/2014/main" id="{ABB0250C-2D88-B0A7-46BA-312C85E04677}"/>
                  </a:ext>
                </a:extLst>
              </p:cNvPr>
              <p:cNvSpPr/>
              <p:nvPr/>
            </p:nvSpPr>
            <p:spPr>
              <a:xfrm>
                <a:off x="3294173"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99" name="Figura a mano libera: forma 98">
                <a:extLst>
                  <a:ext uri="{FF2B5EF4-FFF2-40B4-BE49-F238E27FC236}">
                    <a16:creationId xmlns:a16="http://schemas.microsoft.com/office/drawing/2014/main" id="{24CF3144-A2B1-35D8-33C9-8E20D82856DB}"/>
                  </a:ext>
                </a:extLst>
              </p:cNvPr>
              <p:cNvSpPr/>
              <p:nvPr/>
            </p:nvSpPr>
            <p:spPr>
              <a:xfrm>
                <a:off x="3351056"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00" name="Figura a mano libera: forma 99">
                <a:extLst>
                  <a:ext uri="{FF2B5EF4-FFF2-40B4-BE49-F238E27FC236}">
                    <a16:creationId xmlns:a16="http://schemas.microsoft.com/office/drawing/2014/main" id="{13C961FD-A878-10C2-A940-FF14603C7021}"/>
                  </a:ext>
                </a:extLst>
              </p:cNvPr>
              <p:cNvSpPr/>
              <p:nvPr/>
            </p:nvSpPr>
            <p:spPr>
              <a:xfrm>
                <a:off x="3407940"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01" name="Figura a mano libera: forma 100">
                <a:extLst>
                  <a:ext uri="{FF2B5EF4-FFF2-40B4-BE49-F238E27FC236}">
                    <a16:creationId xmlns:a16="http://schemas.microsoft.com/office/drawing/2014/main" id="{60ACD72D-BB6B-7269-6361-5485F61B0F04}"/>
                  </a:ext>
                </a:extLst>
              </p:cNvPr>
              <p:cNvSpPr/>
              <p:nvPr/>
            </p:nvSpPr>
            <p:spPr>
              <a:xfrm>
                <a:off x="3464814" y="5087559"/>
                <a:ext cx="11372" cy="182013"/>
              </a:xfrm>
              <a:custGeom>
                <a:avLst/>
                <a:gdLst>
                  <a:gd name="connsiteX0" fmla="*/ 0 w 11372"/>
                  <a:gd name="connsiteY0" fmla="*/ 0 h 182013"/>
                  <a:gd name="connsiteX1" fmla="*/ 11373 w 11372"/>
                  <a:gd name="connsiteY1" fmla="*/ 0 h 182013"/>
                  <a:gd name="connsiteX2" fmla="*/ 11373 w 11372"/>
                  <a:gd name="connsiteY2" fmla="*/ 182013 h 182013"/>
                  <a:gd name="connsiteX3" fmla="*/ 0 w 11372"/>
                  <a:gd name="connsiteY3" fmla="*/ 182013 h 182013"/>
                </a:gdLst>
                <a:ahLst/>
                <a:cxnLst>
                  <a:cxn ang="0">
                    <a:pos x="connsiteX0" y="connsiteY0"/>
                  </a:cxn>
                  <a:cxn ang="0">
                    <a:pos x="connsiteX1" y="connsiteY1"/>
                  </a:cxn>
                  <a:cxn ang="0">
                    <a:pos x="connsiteX2" y="connsiteY2"/>
                  </a:cxn>
                  <a:cxn ang="0">
                    <a:pos x="connsiteX3" y="connsiteY3"/>
                  </a:cxn>
                </a:cxnLst>
                <a:rect l="l" t="t" r="r" b="b"/>
                <a:pathLst>
                  <a:path w="11372" h="182013">
                    <a:moveTo>
                      <a:pt x="0" y="0"/>
                    </a:moveTo>
                    <a:lnTo>
                      <a:pt x="11373" y="0"/>
                    </a:lnTo>
                    <a:lnTo>
                      <a:pt x="11373" y="182013"/>
                    </a:lnTo>
                    <a:lnTo>
                      <a:pt x="0" y="182013"/>
                    </a:lnTo>
                    <a:close/>
                  </a:path>
                </a:pathLst>
              </a:custGeom>
              <a:solidFill>
                <a:srgbClr val="FFFFFF"/>
              </a:solidFill>
              <a:ln w="9525" cap="flat">
                <a:noFill/>
                <a:prstDash val="solid"/>
                <a:miter/>
              </a:ln>
            </p:spPr>
            <p:txBody>
              <a:bodyPr rtlCol="0" anchor="ctr"/>
              <a:lstStyle/>
              <a:p>
                <a:endParaRPr lang="it-IT"/>
              </a:p>
            </p:txBody>
          </p:sp>
          <p:sp>
            <p:nvSpPr>
              <p:cNvPr id="102" name="Figura a mano libera: forma 101">
                <a:extLst>
                  <a:ext uri="{FF2B5EF4-FFF2-40B4-BE49-F238E27FC236}">
                    <a16:creationId xmlns:a16="http://schemas.microsoft.com/office/drawing/2014/main" id="{28F884EC-051B-E72D-A310-D355B6B8D476}"/>
                  </a:ext>
                </a:extLst>
              </p:cNvPr>
              <p:cNvSpPr/>
              <p:nvPr/>
            </p:nvSpPr>
            <p:spPr>
              <a:xfrm>
                <a:off x="3521697"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03" name="Figura a mano libera: forma 102">
                <a:extLst>
                  <a:ext uri="{FF2B5EF4-FFF2-40B4-BE49-F238E27FC236}">
                    <a16:creationId xmlns:a16="http://schemas.microsoft.com/office/drawing/2014/main" id="{DBA8B239-EA8D-101D-4828-71CE8DAA9F12}"/>
                  </a:ext>
                </a:extLst>
              </p:cNvPr>
              <p:cNvSpPr/>
              <p:nvPr/>
            </p:nvSpPr>
            <p:spPr>
              <a:xfrm>
                <a:off x="3578571"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04" name="Figura a mano libera: forma 103">
                <a:extLst>
                  <a:ext uri="{FF2B5EF4-FFF2-40B4-BE49-F238E27FC236}">
                    <a16:creationId xmlns:a16="http://schemas.microsoft.com/office/drawing/2014/main" id="{E295E6E0-65D2-0A25-4867-4FFAF5E1CB9A}"/>
                  </a:ext>
                </a:extLst>
              </p:cNvPr>
              <p:cNvSpPr/>
              <p:nvPr/>
            </p:nvSpPr>
            <p:spPr>
              <a:xfrm>
                <a:off x="3635454"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05" name="Figura a mano libera: forma 104">
                <a:extLst>
                  <a:ext uri="{FF2B5EF4-FFF2-40B4-BE49-F238E27FC236}">
                    <a16:creationId xmlns:a16="http://schemas.microsoft.com/office/drawing/2014/main" id="{EBABF993-0C3C-5CA4-E81F-431205CE1E73}"/>
                  </a:ext>
                </a:extLst>
              </p:cNvPr>
              <p:cNvSpPr/>
              <p:nvPr/>
            </p:nvSpPr>
            <p:spPr>
              <a:xfrm>
                <a:off x="3692337" y="5087559"/>
                <a:ext cx="11372" cy="182013"/>
              </a:xfrm>
              <a:custGeom>
                <a:avLst/>
                <a:gdLst>
                  <a:gd name="connsiteX0" fmla="*/ 0 w 11372"/>
                  <a:gd name="connsiteY0" fmla="*/ 0 h 182013"/>
                  <a:gd name="connsiteX1" fmla="*/ 11373 w 11372"/>
                  <a:gd name="connsiteY1" fmla="*/ 0 h 182013"/>
                  <a:gd name="connsiteX2" fmla="*/ 11373 w 11372"/>
                  <a:gd name="connsiteY2" fmla="*/ 182013 h 182013"/>
                  <a:gd name="connsiteX3" fmla="*/ 0 w 11372"/>
                  <a:gd name="connsiteY3" fmla="*/ 182013 h 182013"/>
                </a:gdLst>
                <a:ahLst/>
                <a:cxnLst>
                  <a:cxn ang="0">
                    <a:pos x="connsiteX0" y="connsiteY0"/>
                  </a:cxn>
                  <a:cxn ang="0">
                    <a:pos x="connsiteX1" y="connsiteY1"/>
                  </a:cxn>
                  <a:cxn ang="0">
                    <a:pos x="connsiteX2" y="connsiteY2"/>
                  </a:cxn>
                  <a:cxn ang="0">
                    <a:pos x="connsiteX3" y="connsiteY3"/>
                  </a:cxn>
                </a:cxnLst>
                <a:rect l="l" t="t" r="r" b="b"/>
                <a:pathLst>
                  <a:path w="11372" h="182013">
                    <a:moveTo>
                      <a:pt x="0" y="0"/>
                    </a:moveTo>
                    <a:lnTo>
                      <a:pt x="11373" y="0"/>
                    </a:lnTo>
                    <a:lnTo>
                      <a:pt x="11373" y="182013"/>
                    </a:lnTo>
                    <a:lnTo>
                      <a:pt x="0" y="182013"/>
                    </a:lnTo>
                    <a:close/>
                  </a:path>
                </a:pathLst>
              </a:custGeom>
              <a:solidFill>
                <a:srgbClr val="FFFFFF"/>
              </a:solidFill>
              <a:ln w="9525" cap="flat">
                <a:noFill/>
                <a:prstDash val="solid"/>
                <a:miter/>
              </a:ln>
            </p:spPr>
            <p:txBody>
              <a:bodyPr rtlCol="0" anchor="ctr"/>
              <a:lstStyle/>
              <a:p>
                <a:endParaRPr lang="it-IT"/>
              </a:p>
            </p:txBody>
          </p:sp>
          <p:sp>
            <p:nvSpPr>
              <p:cNvPr id="106" name="Figura a mano libera: forma 105">
                <a:extLst>
                  <a:ext uri="{FF2B5EF4-FFF2-40B4-BE49-F238E27FC236}">
                    <a16:creationId xmlns:a16="http://schemas.microsoft.com/office/drawing/2014/main" id="{B244C8FE-536C-69FF-74F9-1C497C87A88F}"/>
                  </a:ext>
                </a:extLst>
              </p:cNvPr>
              <p:cNvSpPr/>
              <p:nvPr/>
            </p:nvSpPr>
            <p:spPr>
              <a:xfrm>
                <a:off x="3749211"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07" name="Figura a mano libera: forma 106">
                <a:extLst>
                  <a:ext uri="{FF2B5EF4-FFF2-40B4-BE49-F238E27FC236}">
                    <a16:creationId xmlns:a16="http://schemas.microsoft.com/office/drawing/2014/main" id="{6CDBDE62-1152-6E1B-9F9B-969226E68163}"/>
                  </a:ext>
                </a:extLst>
              </p:cNvPr>
              <p:cNvSpPr/>
              <p:nvPr/>
            </p:nvSpPr>
            <p:spPr>
              <a:xfrm>
                <a:off x="3806094"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08" name="Figura a mano libera: forma 107">
                <a:extLst>
                  <a:ext uri="{FF2B5EF4-FFF2-40B4-BE49-F238E27FC236}">
                    <a16:creationId xmlns:a16="http://schemas.microsoft.com/office/drawing/2014/main" id="{96F29ACC-D9AD-ABCC-8F3D-9838BEFB4A29}"/>
                  </a:ext>
                </a:extLst>
              </p:cNvPr>
              <p:cNvSpPr/>
              <p:nvPr/>
            </p:nvSpPr>
            <p:spPr>
              <a:xfrm>
                <a:off x="3862968"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09" name="Figura a mano libera: forma 108">
                <a:extLst>
                  <a:ext uri="{FF2B5EF4-FFF2-40B4-BE49-F238E27FC236}">
                    <a16:creationId xmlns:a16="http://schemas.microsoft.com/office/drawing/2014/main" id="{6AFC9514-ABBD-812D-244F-A6E7C888F5E9}"/>
                  </a:ext>
                </a:extLst>
              </p:cNvPr>
              <p:cNvSpPr/>
              <p:nvPr/>
            </p:nvSpPr>
            <p:spPr>
              <a:xfrm>
                <a:off x="3919851" y="5087559"/>
                <a:ext cx="11372" cy="182013"/>
              </a:xfrm>
              <a:custGeom>
                <a:avLst/>
                <a:gdLst>
                  <a:gd name="connsiteX0" fmla="*/ 0 w 11372"/>
                  <a:gd name="connsiteY0" fmla="*/ 0 h 182013"/>
                  <a:gd name="connsiteX1" fmla="*/ 11373 w 11372"/>
                  <a:gd name="connsiteY1" fmla="*/ 0 h 182013"/>
                  <a:gd name="connsiteX2" fmla="*/ 11373 w 11372"/>
                  <a:gd name="connsiteY2" fmla="*/ 182013 h 182013"/>
                  <a:gd name="connsiteX3" fmla="*/ 0 w 11372"/>
                  <a:gd name="connsiteY3" fmla="*/ 182013 h 182013"/>
                </a:gdLst>
                <a:ahLst/>
                <a:cxnLst>
                  <a:cxn ang="0">
                    <a:pos x="connsiteX0" y="connsiteY0"/>
                  </a:cxn>
                  <a:cxn ang="0">
                    <a:pos x="connsiteX1" y="connsiteY1"/>
                  </a:cxn>
                  <a:cxn ang="0">
                    <a:pos x="connsiteX2" y="connsiteY2"/>
                  </a:cxn>
                  <a:cxn ang="0">
                    <a:pos x="connsiteX3" y="connsiteY3"/>
                  </a:cxn>
                </a:cxnLst>
                <a:rect l="l" t="t" r="r" b="b"/>
                <a:pathLst>
                  <a:path w="11372" h="182013">
                    <a:moveTo>
                      <a:pt x="0" y="0"/>
                    </a:moveTo>
                    <a:lnTo>
                      <a:pt x="11373" y="0"/>
                    </a:lnTo>
                    <a:lnTo>
                      <a:pt x="11373" y="182013"/>
                    </a:lnTo>
                    <a:lnTo>
                      <a:pt x="0" y="182013"/>
                    </a:lnTo>
                    <a:close/>
                  </a:path>
                </a:pathLst>
              </a:custGeom>
              <a:solidFill>
                <a:srgbClr val="FFFFFF"/>
              </a:solidFill>
              <a:ln w="9525" cap="flat">
                <a:noFill/>
                <a:prstDash val="solid"/>
                <a:miter/>
              </a:ln>
            </p:spPr>
            <p:txBody>
              <a:bodyPr rtlCol="0" anchor="ctr"/>
              <a:lstStyle/>
              <a:p>
                <a:endParaRPr lang="it-IT"/>
              </a:p>
            </p:txBody>
          </p:sp>
          <p:sp>
            <p:nvSpPr>
              <p:cNvPr id="110" name="Figura a mano libera: forma 109">
                <a:extLst>
                  <a:ext uri="{FF2B5EF4-FFF2-40B4-BE49-F238E27FC236}">
                    <a16:creationId xmlns:a16="http://schemas.microsoft.com/office/drawing/2014/main" id="{D236F2CE-26A6-A07C-C683-E1FC1AC2DEE5}"/>
                  </a:ext>
                </a:extLst>
              </p:cNvPr>
              <p:cNvSpPr/>
              <p:nvPr/>
            </p:nvSpPr>
            <p:spPr>
              <a:xfrm>
                <a:off x="3976735"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11" name="Figura a mano libera: forma 110">
                <a:extLst>
                  <a:ext uri="{FF2B5EF4-FFF2-40B4-BE49-F238E27FC236}">
                    <a16:creationId xmlns:a16="http://schemas.microsoft.com/office/drawing/2014/main" id="{060E6CFD-6286-0BA4-91F5-A43DABCCFB2C}"/>
                  </a:ext>
                </a:extLst>
              </p:cNvPr>
              <p:cNvSpPr/>
              <p:nvPr/>
            </p:nvSpPr>
            <p:spPr>
              <a:xfrm>
                <a:off x="4033608"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12" name="Figura a mano libera: forma 111">
                <a:extLst>
                  <a:ext uri="{FF2B5EF4-FFF2-40B4-BE49-F238E27FC236}">
                    <a16:creationId xmlns:a16="http://schemas.microsoft.com/office/drawing/2014/main" id="{E5AFCC0C-1B11-A0FE-4926-3A6EE68F288E}"/>
                  </a:ext>
                </a:extLst>
              </p:cNvPr>
              <p:cNvSpPr/>
              <p:nvPr/>
            </p:nvSpPr>
            <p:spPr>
              <a:xfrm>
                <a:off x="4090492"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13" name="Figura a mano libera: forma 112">
                <a:extLst>
                  <a:ext uri="{FF2B5EF4-FFF2-40B4-BE49-F238E27FC236}">
                    <a16:creationId xmlns:a16="http://schemas.microsoft.com/office/drawing/2014/main" id="{728273ED-39B3-6DF4-9A32-6B377F913810}"/>
                  </a:ext>
                </a:extLst>
              </p:cNvPr>
              <p:cNvSpPr/>
              <p:nvPr/>
            </p:nvSpPr>
            <p:spPr>
              <a:xfrm>
                <a:off x="4147365" y="5087559"/>
                <a:ext cx="11372" cy="182013"/>
              </a:xfrm>
              <a:custGeom>
                <a:avLst/>
                <a:gdLst>
                  <a:gd name="connsiteX0" fmla="*/ 0 w 11372"/>
                  <a:gd name="connsiteY0" fmla="*/ 0 h 182013"/>
                  <a:gd name="connsiteX1" fmla="*/ 11373 w 11372"/>
                  <a:gd name="connsiteY1" fmla="*/ 0 h 182013"/>
                  <a:gd name="connsiteX2" fmla="*/ 11373 w 11372"/>
                  <a:gd name="connsiteY2" fmla="*/ 182013 h 182013"/>
                  <a:gd name="connsiteX3" fmla="*/ 0 w 11372"/>
                  <a:gd name="connsiteY3" fmla="*/ 182013 h 182013"/>
                </a:gdLst>
                <a:ahLst/>
                <a:cxnLst>
                  <a:cxn ang="0">
                    <a:pos x="connsiteX0" y="connsiteY0"/>
                  </a:cxn>
                  <a:cxn ang="0">
                    <a:pos x="connsiteX1" y="connsiteY1"/>
                  </a:cxn>
                  <a:cxn ang="0">
                    <a:pos x="connsiteX2" y="connsiteY2"/>
                  </a:cxn>
                  <a:cxn ang="0">
                    <a:pos x="connsiteX3" y="connsiteY3"/>
                  </a:cxn>
                </a:cxnLst>
                <a:rect l="l" t="t" r="r" b="b"/>
                <a:pathLst>
                  <a:path w="11372" h="182013">
                    <a:moveTo>
                      <a:pt x="0" y="0"/>
                    </a:moveTo>
                    <a:lnTo>
                      <a:pt x="11373" y="0"/>
                    </a:lnTo>
                    <a:lnTo>
                      <a:pt x="11373" y="182013"/>
                    </a:lnTo>
                    <a:lnTo>
                      <a:pt x="0" y="182013"/>
                    </a:lnTo>
                    <a:close/>
                  </a:path>
                </a:pathLst>
              </a:custGeom>
              <a:solidFill>
                <a:srgbClr val="FFFFFF"/>
              </a:solidFill>
              <a:ln w="9525" cap="flat">
                <a:noFill/>
                <a:prstDash val="solid"/>
                <a:miter/>
              </a:ln>
            </p:spPr>
            <p:txBody>
              <a:bodyPr rtlCol="0" anchor="ctr"/>
              <a:lstStyle/>
              <a:p>
                <a:endParaRPr lang="it-IT"/>
              </a:p>
            </p:txBody>
          </p:sp>
          <p:sp>
            <p:nvSpPr>
              <p:cNvPr id="114" name="Figura a mano libera: forma 113">
                <a:extLst>
                  <a:ext uri="{FF2B5EF4-FFF2-40B4-BE49-F238E27FC236}">
                    <a16:creationId xmlns:a16="http://schemas.microsoft.com/office/drawing/2014/main" id="{F1A5E1D1-AE3D-CC52-BECA-396E02383897}"/>
                  </a:ext>
                </a:extLst>
              </p:cNvPr>
              <p:cNvSpPr/>
              <p:nvPr/>
            </p:nvSpPr>
            <p:spPr>
              <a:xfrm>
                <a:off x="4204249"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15" name="Figura a mano libera: forma 114">
                <a:extLst>
                  <a:ext uri="{FF2B5EF4-FFF2-40B4-BE49-F238E27FC236}">
                    <a16:creationId xmlns:a16="http://schemas.microsoft.com/office/drawing/2014/main" id="{65006217-FED7-403A-D35F-9E60E908AD2B}"/>
                  </a:ext>
                </a:extLst>
              </p:cNvPr>
              <p:cNvSpPr/>
              <p:nvPr/>
            </p:nvSpPr>
            <p:spPr>
              <a:xfrm>
                <a:off x="4261132"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16" name="Figura a mano libera: forma 115">
                <a:extLst>
                  <a:ext uri="{FF2B5EF4-FFF2-40B4-BE49-F238E27FC236}">
                    <a16:creationId xmlns:a16="http://schemas.microsoft.com/office/drawing/2014/main" id="{2D4136CB-1AB7-E4F4-594C-FA0D3827A8D2}"/>
                  </a:ext>
                </a:extLst>
              </p:cNvPr>
              <p:cNvSpPr/>
              <p:nvPr/>
            </p:nvSpPr>
            <p:spPr>
              <a:xfrm>
                <a:off x="4318006"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17" name="Figura a mano libera: forma 116">
                <a:extLst>
                  <a:ext uri="{FF2B5EF4-FFF2-40B4-BE49-F238E27FC236}">
                    <a16:creationId xmlns:a16="http://schemas.microsoft.com/office/drawing/2014/main" id="{66158EE8-2577-3495-9DFB-752F357ECC3C}"/>
                  </a:ext>
                </a:extLst>
              </p:cNvPr>
              <p:cNvSpPr/>
              <p:nvPr/>
            </p:nvSpPr>
            <p:spPr>
              <a:xfrm>
                <a:off x="4374889" y="5087559"/>
                <a:ext cx="11372" cy="182013"/>
              </a:xfrm>
              <a:custGeom>
                <a:avLst/>
                <a:gdLst>
                  <a:gd name="connsiteX0" fmla="*/ 0 w 11372"/>
                  <a:gd name="connsiteY0" fmla="*/ 0 h 182013"/>
                  <a:gd name="connsiteX1" fmla="*/ 11373 w 11372"/>
                  <a:gd name="connsiteY1" fmla="*/ 0 h 182013"/>
                  <a:gd name="connsiteX2" fmla="*/ 11373 w 11372"/>
                  <a:gd name="connsiteY2" fmla="*/ 182013 h 182013"/>
                  <a:gd name="connsiteX3" fmla="*/ 0 w 11372"/>
                  <a:gd name="connsiteY3" fmla="*/ 182013 h 182013"/>
                </a:gdLst>
                <a:ahLst/>
                <a:cxnLst>
                  <a:cxn ang="0">
                    <a:pos x="connsiteX0" y="connsiteY0"/>
                  </a:cxn>
                  <a:cxn ang="0">
                    <a:pos x="connsiteX1" y="connsiteY1"/>
                  </a:cxn>
                  <a:cxn ang="0">
                    <a:pos x="connsiteX2" y="connsiteY2"/>
                  </a:cxn>
                  <a:cxn ang="0">
                    <a:pos x="connsiteX3" y="connsiteY3"/>
                  </a:cxn>
                </a:cxnLst>
                <a:rect l="l" t="t" r="r" b="b"/>
                <a:pathLst>
                  <a:path w="11372" h="182013">
                    <a:moveTo>
                      <a:pt x="0" y="0"/>
                    </a:moveTo>
                    <a:lnTo>
                      <a:pt x="11373" y="0"/>
                    </a:lnTo>
                    <a:lnTo>
                      <a:pt x="11373" y="182013"/>
                    </a:lnTo>
                    <a:lnTo>
                      <a:pt x="0" y="182013"/>
                    </a:lnTo>
                    <a:close/>
                  </a:path>
                </a:pathLst>
              </a:custGeom>
              <a:solidFill>
                <a:srgbClr val="FFFFFF"/>
              </a:solidFill>
              <a:ln w="9525" cap="flat">
                <a:noFill/>
                <a:prstDash val="solid"/>
                <a:miter/>
              </a:ln>
            </p:spPr>
            <p:txBody>
              <a:bodyPr rtlCol="0" anchor="ctr"/>
              <a:lstStyle/>
              <a:p>
                <a:endParaRPr lang="it-IT"/>
              </a:p>
            </p:txBody>
          </p:sp>
          <p:sp>
            <p:nvSpPr>
              <p:cNvPr id="118" name="Figura a mano libera: forma 117">
                <a:extLst>
                  <a:ext uri="{FF2B5EF4-FFF2-40B4-BE49-F238E27FC236}">
                    <a16:creationId xmlns:a16="http://schemas.microsoft.com/office/drawing/2014/main" id="{DCDEA867-9618-B8D3-A56C-21CE3607B586}"/>
                  </a:ext>
                </a:extLst>
              </p:cNvPr>
              <p:cNvSpPr/>
              <p:nvPr/>
            </p:nvSpPr>
            <p:spPr>
              <a:xfrm>
                <a:off x="4431763"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19" name="Figura a mano libera: forma 118">
                <a:extLst>
                  <a:ext uri="{FF2B5EF4-FFF2-40B4-BE49-F238E27FC236}">
                    <a16:creationId xmlns:a16="http://schemas.microsoft.com/office/drawing/2014/main" id="{410FEFCA-5148-CFAC-4055-E6877C957E84}"/>
                  </a:ext>
                </a:extLst>
              </p:cNvPr>
              <p:cNvSpPr/>
              <p:nvPr/>
            </p:nvSpPr>
            <p:spPr>
              <a:xfrm>
                <a:off x="4488646"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20" name="Figura a mano libera: forma 119">
                <a:extLst>
                  <a:ext uri="{FF2B5EF4-FFF2-40B4-BE49-F238E27FC236}">
                    <a16:creationId xmlns:a16="http://schemas.microsoft.com/office/drawing/2014/main" id="{77D7047C-0E35-06C8-61C0-91D3EABBE719}"/>
                  </a:ext>
                </a:extLst>
              </p:cNvPr>
              <p:cNvSpPr/>
              <p:nvPr/>
            </p:nvSpPr>
            <p:spPr>
              <a:xfrm>
                <a:off x="4545530"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21" name="Figura a mano libera: forma 120">
                <a:extLst>
                  <a:ext uri="{FF2B5EF4-FFF2-40B4-BE49-F238E27FC236}">
                    <a16:creationId xmlns:a16="http://schemas.microsoft.com/office/drawing/2014/main" id="{82D83098-804D-3D9E-6603-9199F0E9C195}"/>
                  </a:ext>
                </a:extLst>
              </p:cNvPr>
              <p:cNvSpPr/>
              <p:nvPr/>
            </p:nvSpPr>
            <p:spPr>
              <a:xfrm>
                <a:off x="4602403" y="5087559"/>
                <a:ext cx="11372" cy="182013"/>
              </a:xfrm>
              <a:custGeom>
                <a:avLst/>
                <a:gdLst>
                  <a:gd name="connsiteX0" fmla="*/ 0 w 11372"/>
                  <a:gd name="connsiteY0" fmla="*/ 0 h 182013"/>
                  <a:gd name="connsiteX1" fmla="*/ 11373 w 11372"/>
                  <a:gd name="connsiteY1" fmla="*/ 0 h 182013"/>
                  <a:gd name="connsiteX2" fmla="*/ 11373 w 11372"/>
                  <a:gd name="connsiteY2" fmla="*/ 182013 h 182013"/>
                  <a:gd name="connsiteX3" fmla="*/ 0 w 11372"/>
                  <a:gd name="connsiteY3" fmla="*/ 182013 h 182013"/>
                </a:gdLst>
                <a:ahLst/>
                <a:cxnLst>
                  <a:cxn ang="0">
                    <a:pos x="connsiteX0" y="connsiteY0"/>
                  </a:cxn>
                  <a:cxn ang="0">
                    <a:pos x="connsiteX1" y="connsiteY1"/>
                  </a:cxn>
                  <a:cxn ang="0">
                    <a:pos x="connsiteX2" y="connsiteY2"/>
                  </a:cxn>
                  <a:cxn ang="0">
                    <a:pos x="connsiteX3" y="connsiteY3"/>
                  </a:cxn>
                </a:cxnLst>
                <a:rect l="l" t="t" r="r" b="b"/>
                <a:pathLst>
                  <a:path w="11372" h="182013">
                    <a:moveTo>
                      <a:pt x="0" y="0"/>
                    </a:moveTo>
                    <a:lnTo>
                      <a:pt x="11373" y="0"/>
                    </a:lnTo>
                    <a:lnTo>
                      <a:pt x="11373" y="182013"/>
                    </a:lnTo>
                    <a:lnTo>
                      <a:pt x="0" y="182013"/>
                    </a:lnTo>
                    <a:close/>
                  </a:path>
                </a:pathLst>
              </a:custGeom>
              <a:solidFill>
                <a:srgbClr val="FFFFFF"/>
              </a:solidFill>
              <a:ln w="9525" cap="flat">
                <a:noFill/>
                <a:prstDash val="solid"/>
                <a:miter/>
              </a:ln>
            </p:spPr>
            <p:txBody>
              <a:bodyPr rtlCol="0" anchor="ctr"/>
              <a:lstStyle/>
              <a:p>
                <a:endParaRPr lang="it-IT"/>
              </a:p>
            </p:txBody>
          </p:sp>
          <p:sp>
            <p:nvSpPr>
              <p:cNvPr id="122" name="Figura a mano libera: forma 121">
                <a:extLst>
                  <a:ext uri="{FF2B5EF4-FFF2-40B4-BE49-F238E27FC236}">
                    <a16:creationId xmlns:a16="http://schemas.microsoft.com/office/drawing/2014/main" id="{817F6D24-DF47-D745-E59C-F708DA3B0218}"/>
                  </a:ext>
                </a:extLst>
              </p:cNvPr>
              <p:cNvSpPr/>
              <p:nvPr/>
            </p:nvSpPr>
            <p:spPr>
              <a:xfrm>
                <a:off x="4659287"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23" name="Figura a mano libera: forma 122">
                <a:extLst>
                  <a:ext uri="{FF2B5EF4-FFF2-40B4-BE49-F238E27FC236}">
                    <a16:creationId xmlns:a16="http://schemas.microsoft.com/office/drawing/2014/main" id="{33C0C191-7178-DF46-1FB7-329A7C71116E}"/>
                  </a:ext>
                </a:extLst>
              </p:cNvPr>
              <p:cNvSpPr/>
              <p:nvPr/>
            </p:nvSpPr>
            <p:spPr>
              <a:xfrm>
                <a:off x="4716160"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24" name="Figura a mano libera: forma 123">
                <a:extLst>
                  <a:ext uri="{FF2B5EF4-FFF2-40B4-BE49-F238E27FC236}">
                    <a16:creationId xmlns:a16="http://schemas.microsoft.com/office/drawing/2014/main" id="{CDF752EC-11BB-F1A3-4D37-F0772B377CC0}"/>
                  </a:ext>
                </a:extLst>
              </p:cNvPr>
              <p:cNvSpPr/>
              <p:nvPr/>
            </p:nvSpPr>
            <p:spPr>
              <a:xfrm>
                <a:off x="4773044"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25" name="Figura a mano libera: forma 124">
                <a:extLst>
                  <a:ext uri="{FF2B5EF4-FFF2-40B4-BE49-F238E27FC236}">
                    <a16:creationId xmlns:a16="http://schemas.microsoft.com/office/drawing/2014/main" id="{EE8BCF3A-1AAF-5A09-5809-46471C17EE93}"/>
                  </a:ext>
                </a:extLst>
              </p:cNvPr>
              <p:cNvSpPr/>
              <p:nvPr/>
            </p:nvSpPr>
            <p:spPr>
              <a:xfrm>
                <a:off x="4829927" y="5087559"/>
                <a:ext cx="11372" cy="182013"/>
              </a:xfrm>
              <a:custGeom>
                <a:avLst/>
                <a:gdLst>
                  <a:gd name="connsiteX0" fmla="*/ 0 w 11372"/>
                  <a:gd name="connsiteY0" fmla="*/ 0 h 182013"/>
                  <a:gd name="connsiteX1" fmla="*/ 11373 w 11372"/>
                  <a:gd name="connsiteY1" fmla="*/ 0 h 182013"/>
                  <a:gd name="connsiteX2" fmla="*/ 11373 w 11372"/>
                  <a:gd name="connsiteY2" fmla="*/ 182013 h 182013"/>
                  <a:gd name="connsiteX3" fmla="*/ 0 w 11372"/>
                  <a:gd name="connsiteY3" fmla="*/ 182013 h 182013"/>
                </a:gdLst>
                <a:ahLst/>
                <a:cxnLst>
                  <a:cxn ang="0">
                    <a:pos x="connsiteX0" y="connsiteY0"/>
                  </a:cxn>
                  <a:cxn ang="0">
                    <a:pos x="connsiteX1" y="connsiteY1"/>
                  </a:cxn>
                  <a:cxn ang="0">
                    <a:pos x="connsiteX2" y="connsiteY2"/>
                  </a:cxn>
                  <a:cxn ang="0">
                    <a:pos x="connsiteX3" y="connsiteY3"/>
                  </a:cxn>
                </a:cxnLst>
                <a:rect l="l" t="t" r="r" b="b"/>
                <a:pathLst>
                  <a:path w="11372" h="182013">
                    <a:moveTo>
                      <a:pt x="0" y="0"/>
                    </a:moveTo>
                    <a:lnTo>
                      <a:pt x="11373" y="0"/>
                    </a:lnTo>
                    <a:lnTo>
                      <a:pt x="11373" y="182013"/>
                    </a:lnTo>
                    <a:lnTo>
                      <a:pt x="0" y="182013"/>
                    </a:lnTo>
                    <a:close/>
                  </a:path>
                </a:pathLst>
              </a:custGeom>
              <a:solidFill>
                <a:srgbClr val="FFFFFF"/>
              </a:solidFill>
              <a:ln w="9525" cap="flat">
                <a:noFill/>
                <a:prstDash val="solid"/>
                <a:miter/>
              </a:ln>
            </p:spPr>
            <p:txBody>
              <a:bodyPr rtlCol="0" anchor="ctr"/>
              <a:lstStyle/>
              <a:p>
                <a:endParaRPr lang="it-IT"/>
              </a:p>
            </p:txBody>
          </p:sp>
          <p:sp>
            <p:nvSpPr>
              <p:cNvPr id="126" name="Figura a mano libera: forma 125">
                <a:extLst>
                  <a:ext uri="{FF2B5EF4-FFF2-40B4-BE49-F238E27FC236}">
                    <a16:creationId xmlns:a16="http://schemas.microsoft.com/office/drawing/2014/main" id="{CB5ABCDB-7044-58BC-6165-8DB3ED408DBF}"/>
                  </a:ext>
                </a:extLst>
              </p:cNvPr>
              <p:cNvSpPr/>
              <p:nvPr/>
            </p:nvSpPr>
            <p:spPr>
              <a:xfrm>
                <a:off x="4886801"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27" name="Figura a mano libera: forma 126">
                <a:extLst>
                  <a:ext uri="{FF2B5EF4-FFF2-40B4-BE49-F238E27FC236}">
                    <a16:creationId xmlns:a16="http://schemas.microsoft.com/office/drawing/2014/main" id="{64D13350-CDF8-8C5F-5680-0D67AEF0BE0E}"/>
                  </a:ext>
                </a:extLst>
              </p:cNvPr>
              <p:cNvSpPr/>
              <p:nvPr/>
            </p:nvSpPr>
            <p:spPr>
              <a:xfrm>
                <a:off x="4943684"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28" name="Figura a mano libera: forma 127">
                <a:extLst>
                  <a:ext uri="{FF2B5EF4-FFF2-40B4-BE49-F238E27FC236}">
                    <a16:creationId xmlns:a16="http://schemas.microsoft.com/office/drawing/2014/main" id="{1824FFD6-9D76-A4C0-F101-E28656F12DC1}"/>
                  </a:ext>
                </a:extLst>
              </p:cNvPr>
              <p:cNvSpPr/>
              <p:nvPr/>
            </p:nvSpPr>
            <p:spPr>
              <a:xfrm>
                <a:off x="5000558"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29" name="Figura a mano libera: forma 128">
                <a:extLst>
                  <a:ext uri="{FF2B5EF4-FFF2-40B4-BE49-F238E27FC236}">
                    <a16:creationId xmlns:a16="http://schemas.microsoft.com/office/drawing/2014/main" id="{930B4E5B-02F7-DF9B-BA62-2D21C90AE167}"/>
                  </a:ext>
                </a:extLst>
              </p:cNvPr>
              <p:cNvSpPr/>
              <p:nvPr/>
            </p:nvSpPr>
            <p:spPr>
              <a:xfrm>
                <a:off x="5057441" y="5087559"/>
                <a:ext cx="11372" cy="182013"/>
              </a:xfrm>
              <a:custGeom>
                <a:avLst/>
                <a:gdLst>
                  <a:gd name="connsiteX0" fmla="*/ 0 w 11372"/>
                  <a:gd name="connsiteY0" fmla="*/ 0 h 182013"/>
                  <a:gd name="connsiteX1" fmla="*/ 11373 w 11372"/>
                  <a:gd name="connsiteY1" fmla="*/ 0 h 182013"/>
                  <a:gd name="connsiteX2" fmla="*/ 11373 w 11372"/>
                  <a:gd name="connsiteY2" fmla="*/ 182013 h 182013"/>
                  <a:gd name="connsiteX3" fmla="*/ 0 w 11372"/>
                  <a:gd name="connsiteY3" fmla="*/ 182013 h 182013"/>
                </a:gdLst>
                <a:ahLst/>
                <a:cxnLst>
                  <a:cxn ang="0">
                    <a:pos x="connsiteX0" y="connsiteY0"/>
                  </a:cxn>
                  <a:cxn ang="0">
                    <a:pos x="connsiteX1" y="connsiteY1"/>
                  </a:cxn>
                  <a:cxn ang="0">
                    <a:pos x="connsiteX2" y="connsiteY2"/>
                  </a:cxn>
                  <a:cxn ang="0">
                    <a:pos x="connsiteX3" y="connsiteY3"/>
                  </a:cxn>
                </a:cxnLst>
                <a:rect l="l" t="t" r="r" b="b"/>
                <a:pathLst>
                  <a:path w="11372" h="182013">
                    <a:moveTo>
                      <a:pt x="0" y="0"/>
                    </a:moveTo>
                    <a:lnTo>
                      <a:pt x="11373" y="0"/>
                    </a:lnTo>
                    <a:lnTo>
                      <a:pt x="11373" y="182013"/>
                    </a:lnTo>
                    <a:lnTo>
                      <a:pt x="0" y="182013"/>
                    </a:lnTo>
                    <a:close/>
                  </a:path>
                </a:pathLst>
              </a:custGeom>
              <a:solidFill>
                <a:srgbClr val="FFFFFF"/>
              </a:solidFill>
              <a:ln w="9525" cap="flat">
                <a:noFill/>
                <a:prstDash val="solid"/>
                <a:miter/>
              </a:ln>
            </p:spPr>
            <p:txBody>
              <a:bodyPr rtlCol="0" anchor="ctr"/>
              <a:lstStyle/>
              <a:p>
                <a:endParaRPr lang="it-IT"/>
              </a:p>
            </p:txBody>
          </p:sp>
          <p:sp>
            <p:nvSpPr>
              <p:cNvPr id="130" name="Figura a mano libera: forma 129">
                <a:extLst>
                  <a:ext uri="{FF2B5EF4-FFF2-40B4-BE49-F238E27FC236}">
                    <a16:creationId xmlns:a16="http://schemas.microsoft.com/office/drawing/2014/main" id="{72C8C6E8-996C-B2A9-6884-DB9970422C55}"/>
                  </a:ext>
                </a:extLst>
              </p:cNvPr>
              <p:cNvSpPr/>
              <p:nvPr/>
            </p:nvSpPr>
            <p:spPr>
              <a:xfrm>
                <a:off x="5114324"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31" name="Figura a mano libera: forma 130">
                <a:extLst>
                  <a:ext uri="{FF2B5EF4-FFF2-40B4-BE49-F238E27FC236}">
                    <a16:creationId xmlns:a16="http://schemas.microsoft.com/office/drawing/2014/main" id="{F47E9EFA-E473-85C7-1CEA-1002FA344CB1}"/>
                  </a:ext>
                </a:extLst>
              </p:cNvPr>
              <p:cNvSpPr/>
              <p:nvPr/>
            </p:nvSpPr>
            <p:spPr>
              <a:xfrm>
                <a:off x="5171198"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32" name="Figura a mano libera: forma 131">
                <a:extLst>
                  <a:ext uri="{FF2B5EF4-FFF2-40B4-BE49-F238E27FC236}">
                    <a16:creationId xmlns:a16="http://schemas.microsoft.com/office/drawing/2014/main" id="{E0E7FB97-61B1-0ACB-291A-6372454879B0}"/>
                  </a:ext>
                </a:extLst>
              </p:cNvPr>
              <p:cNvSpPr/>
              <p:nvPr/>
            </p:nvSpPr>
            <p:spPr>
              <a:xfrm>
                <a:off x="5228082"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33" name="Figura a mano libera: forma 132">
                <a:extLst>
                  <a:ext uri="{FF2B5EF4-FFF2-40B4-BE49-F238E27FC236}">
                    <a16:creationId xmlns:a16="http://schemas.microsoft.com/office/drawing/2014/main" id="{989324C2-C1D5-0A29-C0B5-95A9DA41D27A}"/>
                  </a:ext>
                </a:extLst>
              </p:cNvPr>
              <p:cNvSpPr/>
              <p:nvPr/>
            </p:nvSpPr>
            <p:spPr>
              <a:xfrm>
                <a:off x="5284955" y="5087559"/>
                <a:ext cx="11372" cy="182013"/>
              </a:xfrm>
              <a:custGeom>
                <a:avLst/>
                <a:gdLst>
                  <a:gd name="connsiteX0" fmla="*/ 0 w 11372"/>
                  <a:gd name="connsiteY0" fmla="*/ 0 h 182013"/>
                  <a:gd name="connsiteX1" fmla="*/ 11373 w 11372"/>
                  <a:gd name="connsiteY1" fmla="*/ 0 h 182013"/>
                  <a:gd name="connsiteX2" fmla="*/ 11373 w 11372"/>
                  <a:gd name="connsiteY2" fmla="*/ 182013 h 182013"/>
                  <a:gd name="connsiteX3" fmla="*/ 0 w 11372"/>
                  <a:gd name="connsiteY3" fmla="*/ 182013 h 182013"/>
                </a:gdLst>
                <a:ahLst/>
                <a:cxnLst>
                  <a:cxn ang="0">
                    <a:pos x="connsiteX0" y="connsiteY0"/>
                  </a:cxn>
                  <a:cxn ang="0">
                    <a:pos x="connsiteX1" y="connsiteY1"/>
                  </a:cxn>
                  <a:cxn ang="0">
                    <a:pos x="connsiteX2" y="connsiteY2"/>
                  </a:cxn>
                  <a:cxn ang="0">
                    <a:pos x="connsiteX3" y="connsiteY3"/>
                  </a:cxn>
                </a:cxnLst>
                <a:rect l="l" t="t" r="r" b="b"/>
                <a:pathLst>
                  <a:path w="11372" h="182013">
                    <a:moveTo>
                      <a:pt x="0" y="0"/>
                    </a:moveTo>
                    <a:lnTo>
                      <a:pt x="11373" y="0"/>
                    </a:lnTo>
                    <a:lnTo>
                      <a:pt x="11373" y="182013"/>
                    </a:lnTo>
                    <a:lnTo>
                      <a:pt x="0" y="182013"/>
                    </a:lnTo>
                    <a:close/>
                  </a:path>
                </a:pathLst>
              </a:custGeom>
              <a:solidFill>
                <a:srgbClr val="FFFFFF"/>
              </a:solidFill>
              <a:ln w="9525" cap="flat">
                <a:noFill/>
                <a:prstDash val="solid"/>
                <a:miter/>
              </a:ln>
            </p:spPr>
            <p:txBody>
              <a:bodyPr rtlCol="0" anchor="ctr"/>
              <a:lstStyle/>
              <a:p>
                <a:endParaRPr lang="it-IT"/>
              </a:p>
            </p:txBody>
          </p:sp>
          <p:sp>
            <p:nvSpPr>
              <p:cNvPr id="134" name="Figura a mano libera: forma 133">
                <a:extLst>
                  <a:ext uri="{FF2B5EF4-FFF2-40B4-BE49-F238E27FC236}">
                    <a16:creationId xmlns:a16="http://schemas.microsoft.com/office/drawing/2014/main" id="{C77231F2-0F68-491A-5553-F628C8CD0E69}"/>
                  </a:ext>
                </a:extLst>
              </p:cNvPr>
              <p:cNvSpPr/>
              <p:nvPr/>
            </p:nvSpPr>
            <p:spPr>
              <a:xfrm>
                <a:off x="5341839"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35" name="Figura a mano libera: forma 134">
                <a:extLst>
                  <a:ext uri="{FF2B5EF4-FFF2-40B4-BE49-F238E27FC236}">
                    <a16:creationId xmlns:a16="http://schemas.microsoft.com/office/drawing/2014/main" id="{904E8912-A9CD-F4EF-493A-ED8FBF04E48D}"/>
                  </a:ext>
                </a:extLst>
              </p:cNvPr>
              <p:cNvSpPr/>
              <p:nvPr/>
            </p:nvSpPr>
            <p:spPr>
              <a:xfrm>
                <a:off x="5398722"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sp>
            <p:nvSpPr>
              <p:cNvPr id="136" name="Figura a mano libera: forma 135">
                <a:extLst>
                  <a:ext uri="{FF2B5EF4-FFF2-40B4-BE49-F238E27FC236}">
                    <a16:creationId xmlns:a16="http://schemas.microsoft.com/office/drawing/2014/main" id="{83A79C2E-9AE2-CF6F-D906-309E1D1AE204}"/>
                  </a:ext>
                </a:extLst>
              </p:cNvPr>
              <p:cNvSpPr/>
              <p:nvPr/>
            </p:nvSpPr>
            <p:spPr>
              <a:xfrm>
                <a:off x="5455596" y="5087559"/>
                <a:ext cx="11372" cy="102384"/>
              </a:xfrm>
              <a:custGeom>
                <a:avLst/>
                <a:gdLst>
                  <a:gd name="connsiteX0" fmla="*/ 0 w 11372"/>
                  <a:gd name="connsiteY0" fmla="*/ 0 h 102384"/>
                  <a:gd name="connsiteX1" fmla="*/ 11373 w 11372"/>
                  <a:gd name="connsiteY1" fmla="*/ 0 h 102384"/>
                  <a:gd name="connsiteX2" fmla="*/ 11373 w 11372"/>
                  <a:gd name="connsiteY2" fmla="*/ 102384 h 102384"/>
                  <a:gd name="connsiteX3" fmla="*/ 0 w 11372"/>
                  <a:gd name="connsiteY3" fmla="*/ 102384 h 102384"/>
                </a:gdLst>
                <a:ahLst/>
                <a:cxnLst>
                  <a:cxn ang="0">
                    <a:pos x="connsiteX0" y="connsiteY0"/>
                  </a:cxn>
                  <a:cxn ang="0">
                    <a:pos x="connsiteX1" y="connsiteY1"/>
                  </a:cxn>
                  <a:cxn ang="0">
                    <a:pos x="connsiteX2" y="connsiteY2"/>
                  </a:cxn>
                  <a:cxn ang="0">
                    <a:pos x="connsiteX3" y="connsiteY3"/>
                  </a:cxn>
                </a:cxnLst>
                <a:rect l="l" t="t" r="r" b="b"/>
                <a:pathLst>
                  <a:path w="11372" h="102384">
                    <a:moveTo>
                      <a:pt x="0" y="0"/>
                    </a:moveTo>
                    <a:lnTo>
                      <a:pt x="11373" y="0"/>
                    </a:lnTo>
                    <a:lnTo>
                      <a:pt x="11373" y="102384"/>
                    </a:lnTo>
                    <a:lnTo>
                      <a:pt x="0" y="102384"/>
                    </a:lnTo>
                    <a:close/>
                  </a:path>
                </a:pathLst>
              </a:custGeom>
              <a:solidFill>
                <a:srgbClr val="FFFFFF"/>
              </a:solidFill>
              <a:ln w="9525" cap="flat">
                <a:noFill/>
                <a:prstDash val="solid"/>
                <a:miter/>
              </a:ln>
            </p:spPr>
            <p:txBody>
              <a:bodyPr rtlCol="0" anchor="ctr"/>
              <a:lstStyle/>
              <a:p>
                <a:endParaRPr lang="it-IT"/>
              </a:p>
            </p:txBody>
          </p:sp>
        </p:grpSp>
      </p:grpSp>
      <p:sp>
        <p:nvSpPr>
          <p:cNvPr id="3" name="CasellaDiTesto 2">
            <a:extLst>
              <a:ext uri="{FF2B5EF4-FFF2-40B4-BE49-F238E27FC236}">
                <a16:creationId xmlns:a16="http://schemas.microsoft.com/office/drawing/2014/main" id="{AD0F0EEB-1688-64D7-C92A-08492AC5DF00}"/>
              </a:ext>
            </a:extLst>
          </p:cNvPr>
          <p:cNvSpPr txBox="1"/>
          <p:nvPr/>
        </p:nvSpPr>
        <p:spPr>
          <a:xfrm>
            <a:off x="1234823" y="1799796"/>
            <a:ext cx="5570015" cy="3293209"/>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it-IT" sz="1600" b="1" dirty="0">
                <a:solidFill>
                  <a:srgbClr val="00B050"/>
                </a:solidFill>
                <a:latin typeface="Arial" panose="020B0604020202020204" pitchFamily="34" charset="0"/>
                <a:cs typeface="Arial" panose="020B0604020202020204" pitchFamily="34" charset="0"/>
              </a:rPr>
              <a:t>L’</a:t>
            </a:r>
            <a:r>
              <a:rPr lang="it-IT" sz="1600" b="1" dirty="0" err="1">
                <a:solidFill>
                  <a:srgbClr val="00B050"/>
                </a:solidFill>
                <a:latin typeface="Arial" panose="020B0604020202020204" pitchFamily="34" charset="0"/>
                <a:cs typeface="Arial" panose="020B0604020202020204" pitchFamily="34" charset="0"/>
              </a:rPr>
              <a:t>Assessment</a:t>
            </a:r>
            <a:r>
              <a:rPr lang="it-IT" sz="1600" b="1" dirty="0">
                <a:solidFill>
                  <a:srgbClr val="00B050"/>
                </a:solidFill>
                <a:latin typeface="Arial" panose="020B0604020202020204" pitchFamily="34" charset="0"/>
                <a:cs typeface="Arial" panose="020B0604020202020204" pitchFamily="34" charset="0"/>
              </a:rPr>
              <a:t> ESG è uno strumento di misurazione e valutazione </a:t>
            </a:r>
            <a:r>
              <a:rPr lang="it-IT" sz="1600" b="1" dirty="0">
                <a:solidFill>
                  <a:schemeClr val="accent1">
                    <a:lumMod val="50000"/>
                  </a:schemeClr>
                </a:solidFill>
                <a:latin typeface="Arial" panose="020B0604020202020204" pitchFamily="34" charset="0"/>
                <a:cs typeface="Arial" panose="020B0604020202020204" pitchFamily="34" charset="0"/>
              </a:rPr>
              <a:t>sviluppato dal team di Sostenibilità Strategica di Tecno ESG Società Benefit, </a:t>
            </a:r>
            <a:r>
              <a:rPr lang="it-IT" sz="1600" dirty="0">
                <a:solidFill>
                  <a:schemeClr val="accent1">
                    <a:lumMod val="50000"/>
                  </a:schemeClr>
                </a:solidFill>
                <a:latin typeface="Arial" panose="020B0604020202020204" pitchFamily="34" charset="0"/>
                <a:cs typeface="Arial" panose="020B0604020202020204" pitchFamily="34" charset="0"/>
              </a:rPr>
              <a:t>sulla base delle principali metodologie di valutazione e di gestione della sostenibilità a livello nazionale e internazionale. </a:t>
            </a:r>
            <a:br>
              <a:rPr lang="it-IT" sz="1600" dirty="0">
                <a:solidFill>
                  <a:schemeClr val="accent1">
                    <a:lumMod val="50000"/>
                  </a:schemeClr>
                </a:solidFill>
                <a:latin typeface="Arial" panose="020B0604020202020204" pitchFamily="34" charset="0"/>
                <a:cs typeface="Arial" panose="020B0604020202020204" pitchFamily="34" charset="0"/>
              </a:rPr>
            </a:br>
            <a:endParaRPr lang="it-IT" sz="1600" dirty="0">
              <a:solidFill>
                <a:schemeClr val="accent1">
                  <a:lumMod val="50000"/>
                </a:schemeClr>
              </a:solidFill>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lang="it-IT" sz="1600" dirty="0">
                <a:solidFill>
                  <a:schemeClr val="accent1">
                    <a:lumMod val="50000"/>
                  </a:schemeClr>
                </a:solidFill>
                <a:latin typeface="Arial" panose="020B0604020202020204" pitchFamily="34" charset="0"/>
                <a:cs typeface="Arial" panose="020B0604020202020204" pitchFamily="34" charset="0"/>
              </a:rPr>
            </a:br>
            <a:r>
              <a:rPr lang="it-IT" sz="1600" dirty="0">
                <a:solidFill>
                  <a:schemeClr val="accent1">
                    <a:lumMod val="50000"/>
                  </a:schemeClr>
                </a:solidFill>
                <a:latin typeface="Arial" panose="020B0604020202020204" pitchFamily="34" charset="0"/>
                <a:cs typeface="Arial" panose="020B0604020202020204" pitchFamily="34" charset="0"/>
              </a:rPr>
              <a:t>Il set di informazioni presenti nelle aree di analisi e nei campi di indagine sono costruiti sulla base dei contenuti della norma UNI ISO 26000 (UNI/</a:t>
            </a:r>
            <a:r>
              <a:rPr lang="it-IT" sz="1600" dirty="0" err="1">
                <a:solidFill>
                  <a:schemeClr val="accent1">
                    <a:lumMod val="50000"/>
                  </a:schemeClr>
                </a:solidFill>
                <a:latin typeface="Arial" panose="020B0604020202020204" pitchFamily="34" charset="0"/>
                <a:cs typeface="Arial" panose="020B0604020202020204" pitchFamily="34" charset="0"/>
              </a:rPr>
              <a:t>PdR</a:t>
            </a:r>
            <a:r>
              <a:rPr lang="it-IT" sz="1600" dirty="0">
                <a:solidFill>
                  <a:schemeClr val="accent1">
                    <a:lumMod val="50000"/>
                  </a:schemeClr>
                </a:solidFill>
                <a:latin typeface="Arial" panose="020B0604020202020204" pitchFamily="34" charset="0"/>
                <a:cs typeface="Arial" panose="020B0604020202020204" pitchFamily="34" charset="0"/>
              </a:rPr>
              <a:t> 18:2016) e dello standard di rendicontazione internazionale GRI Standards®.</a:t>
            </a:r>
            <a:br>
              <a:rPr lang="it-IT" sz="1600" dirty="0">
                <a:solidFill>
                  <a:schemeClr val="accent1">
                    <a:lumMod val="50000"/>
                  </a:schemeClr>
                </a:solidFill>
                <a:latin typeface="Arial" panose="020B0604020202020204" pitchFamily="34" charset="0"/>
                <a:cs typeface="Arial" panose="020B0604020202020204" pitchFamily="34" charset="0"/>
              </a:rPr>
            </a:br>
            <a:endParaRPr lang="it-IT" altLang="it-IT" sz="1600" dirty="0">
              <a:solidFill>
                <a:schemeClr val="accent1">
                  <a:lumMod val="50000"/>
                </a:schemeClr>
              </a:solidFill>
              <a:latin typeface="Arial" panose="020B0604020202020204" pitchFamily="34" charset="0"/>
              <a:cs typeface="Arial" panose="020B0604020202020204" pitchFamily="34" charset="0"/>
            </a:endParaRPr>
          </a:p>
        </p:txBody>
      </p:sp>
      <p:sp>
        <p:nvSpPr>
          <p:cNvPr id="4" name="Rettangolo 3">
            <a:extLst>
              <a:ext uri="{FF2B5EF4-FFF2-40B4-BE49-F238E27FC236}">
                <a16:creationId xmlns:a16="http://schemas.microsoft.com/office/drawing/2014/main" id="{664CDBEC-1B81-3B4B-B989-EACBCD82ED5F}"/>
              </a:ext>
            </a:extLst>
          </p:cNvPr>
          <p:cNvSpPr/>
          <p:nvPr/>
        </p:nvSpPr>
        <p:spPr>
          <a:xfrm>
            <a:off x="1234823" y="438977"/>
            <a:ext cx="10957177" cy="945321"/>
          </a:xfrm>
          <a:prstGeom prst="rect">
            <a:avLst/>
          </a:prstGeom>
        </p:spPr>
        <p:txBody>
          <a:bodyPr wrap="square">
            <a:noAutofit/>
          </a:bodyPr>
          <a:lstStyle/>
          <a:p>
            <a:pPr marR="0" lvl="0" defTabSz="914400" rtl="0" eaLnBrk="0" fontAlgn="base" latinLnBrk="0" hangingPunct="0">
              <a:lnSpc>
                <a:spcPct val="100000"/>
              </a:lnSpc>
              <a:spcBef>
                <a:spcPct val="0"/>
              </a:spcBef>
              <a:spcAft>
                <a:spcPct val="0"/>
              </a:spcAft>
              <a:buClrTx/>
              <a:buSzTx/>
              <a:tabLst/>
            </a:pPr>
            <a:r>
              <a:rPr lang="it-IT" altLang="it-IT" sz="2000" dirty="0">
                <a:solidFill>
                  <a:schemeClr val="bg1">
                    <a:lumMod val="50000"/>
                  </a:schemeClr>
                </a:solidFill>
                <a:latin typeface="Arial" panose="020B0604020202020204" pitchFamily="34" charset="0"/>
              </a:rPr>
              <a:t>ASSESSMENT ESG</a:t>
            </a:r>
          </a:p>
          <a:p>
            <a:pPr marR="0" lvl="0" defTabSz="914400" rtl="0" eaLnBrk="0" fontAlgn="base" latinLnBrk="0" hangingPunct="0">
              <a:lnSpc>
                <a:spcPct val="100000"/>
              </a:lnSpc>
              <a:spcBef>
                <a:spcPct val="0"/>
              </a:spcBef>
              <a:spcAft>
                <a:spcPct val="0"/>
              </a:spcAft>
              <a:buClrTx/>
              <a:buSzTx/>
              <a:tabLst/>
            </a:pPr>
            <a:r>
              <a:rPr lang="it-IT" altLang="it-IT" sz="2000" b="1" dirty="0">
                <a:solidFill>
                  <a:schemeClr val="accent1">
                    <a:lumMod val="50000"/>
                  </a:schemeClr>
                </a:solidFill>
                <a:latin typeface="Arial" panose="020B0604020202020204" pitchFamily="34" charset="0"/>
              </a:rPr>
              <a:t>Cos’è?</a:t>
            </a:r>
          </a:p>
        </p:txBody>
      </p:sp>
      <p:grpSp>
        <p:nvGrpSpPr>
          <p:cNvPr id="138" name="Elemento grafico 90" descr="Narcisi">
            <a:extLst>
              <a:ext uri="{FF2B5EF4-FFF2-40B4-BE49-F238E27FC236}">
                <a16:creationId xmlns:a16="http://schemas.microsoft.com/office/drawing/2014/main" id="{B5DB6567-6408-FD8D-3272-614C20B5D6C8}"/>
              </a:ext>
            </a:extLst>
          </p:cNvPr>
          <p:cNvGrpSpPr/>
          <p:nvPr/>
        </p:nvGrpSpPr>
        <p:grpSpPr>
          <a:xfrm flipH="1">
            <a:off x="9562400" y="1969302"/>
            <a:ext cx="1460086" cy="2806868"/>
            <a:chOff x="8118562" y="1969302"/>
            <a:chExt cx="1460086" cy="2806868"/>
          </a:xfrm>
        </p:grpSpPr>
        <p:sp>
          <p:nvSpPr>
            <p:cNvPr id="139" name="Figura a mano libera: forma 138">
              <a:extLst>
                <a:ext uri="{FF2B5EF4-FFF2-40B4-BE49-F238E27FC236}">
                  <a16:creationId xmlns:a16="http://schemas.microsoft.com/office/drawing/2014/main" id="{C06CA981-835C-6250-A011-14B81A8F6F8C}"/>
                </a:ext>
              </a:extLst>
            </p:cNvPr>
            <p:cNvSpPr/>
            <p:nvPr/>
          </p:nvSpPr>
          <p:spPr>
            <a:xfrm>
              <a:off x="8836784" y="2753479"/>
              <a:ext cx="741864" cy="2022690"/>
            </a:xfrm>
            <a:custGeom>
              <a:avLst/>
              <a:gdLst>
                <a:gd name="connsiteX0" fmla="*/ 713889 w 741864"/>
                <a:gd name="connsiteY0" fmla="*/ 624878 h 2022690"/>
                <a:gd name="connsiteX1" fmla="*/ 296742 w 741864"/>
                <a:gd name="connsiteY1" fmla="*/ 29 h 2022690"/>
                <a:gd name="connsiteX2" fmla="*/ 296608 w 741864"/>
                <a:gd name="connsiteY2" fmla="*/ 29 h 2022690"/>
                <a:gd name="connsiteX3" fmla="*/ 29 w 741864"/>
                <a:gd name="connsiteY3" fmla="*/ 296608 h 2022690"/>
                <a:gd name="connsiteX4" fmla="*/ 29 w 741864"/>
                <a:gd name="connsiteY4" fmla="*/ 296742 h 2022690"/>
                <a:gd name="connsiteX5" fmla="*/ 460715 w 741864"/>
                <a:gd name="connsiteY5" fmla="*/ 596246 h 2022690"/>
                <a:gd name="connsiteX6" fmla="*/ 600285 w 741864"/>
                <a:gd name="connsiteY6" fmla="*/ 689305 h 2022690"/>
                <a:gd name="connsiteX7" fmla="*/ 627564 w 741864"/>
                <a:gd name="connsiteY7" fmla="*/ 756152 h 2022690"/>
                <a:gd name="connsiteX8" fmla="*/ 627564 w 741864"/>
                <a:gd name="connsiteY8" fmla="*/ 2022691 h 2022690"/>
                <a:gd name="connsiteX9" fmla="*/ 741864 w 741864"/>
                <a:gd name="connsiteY9" fmla="*/ 2022691 h 2022690"/>
                <a:gd name="connsiteX10" fmla="*/ 741864 w 741864"/>
                <a:gd name="connsiteY10" fmla="*/ 692429 h 2022690"/>
                <a:gd name="connsiteX11" fmla="*/ 713889 w 741864"/>
                <a:gd name="connsiteY11" fmla="*/ 624878 h 2022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41864" h="2022690">
                  <a:moveTo>
                    <a:pt x="713889" y="624878"/>
                  </a:moveTo>
                  <a:cubicBezTo>
                    <a:pt x="713889" y="624878"/>
                    <a:pt x="424824" y="128187"/>
                    <a:pt x="296742" y="29"/>
                  </a:cubicBezTo>
                  <a:cubicBezTo>
                    <a:pt x="296704" y="-10"/>
                    <a:pt x="296647" y="-10"/>
                    <a:pt x="296608" y="29"/>
                  </a:cubicBezTo>
                  <a:lnTo>
                    <a:pt x="29" y="296608"/>
                  </a:lnTo>
                  <a:cubicBezTo>
                    <a:pt x="-10" y="296647"/>
                    <a:pt x="-10" y="296704"/>
                    <a:pt x="29" y="296742"/>
                  </a:cubicBezTo>
                  <a:cubicBezTo>
                    <a:pt x="128064" y="424758"/>
                    <a:pt x="290579" y="528476"/>
                    <a:pt x="460715" y="596246"/>
                  </a:cubicBezTo>
                  <a:cubicBezTo>
                    <a:pt x="513188" y="617144"/>
                    <a:pt x="560441" y="649281"/>
                    <a:pt x="600285" y="689305"/>
                  </a:cubicBezTo>
                  <a:cubicBezTo>
                    <a:pt x="617915" y="707012"/>
                    <a:pt x="627564" y="731168"/>
                    <a:pt x="627564" y="756152"/>
                  </a:cubicBezTo>
                  <a:lnTo>
                    <a:pt x="627564" y="2022691"/>
                  </a:lnTo>
                  <a:lnTo>
                    <a:pt x="741864" y="2022691"/>
                  </a:lnTo>
                  <a:lnTo>
                    <a:pt x="741864" y="692429"/>
                  </a:lnTo>
                  <a:cubicBezTo>
                    <a:pt x="741864" y="667093"/>
                    <a:pt x="731806" y="642795"/>
                    <a:pt x="713889" y="624878"/>
                  </a:cubicBezTo>
                  <a:close/>
                </a:path>
              </a:pathLst>
            </a:custGeom>
            <a:solidFill>
              <a:srgbClr val="E4E4E4"/>
            </a:solidFill>
            <a:ln w="9525" cap="flat">
              <a:noFill/>
              <a:prstDash val="solid"/>
              <a:miter/>
            </a:ln>
          </p:spPr>
          <p:txBody>
            <a:bodyPr rtlCol="0" anchor="ctr"/>
            <a:lstStyle/>
            <a:p>
              <a:endParaRPr lang="it-IT"/>
            </a:p>
          </p:txBody>
        </p:sp>
        <p:grpSp>
          <p:nvGrpSpPr>
            <p:cNvPr id="140" name="Elemento grafico 90" descr="Narcisi">
              <a:extLst>
                <a:ext uri="{FF2B5EF4-FFF2-40B4-BE49-F238E27FC236}">
                  <a16:creationId xmlns:a16="http://schemas.microsoft.com/office/drawing/2014/main" id="{CA6EC16D-626F-8344-FF0F-A9CCDC116847}"/>
                </a:ext>
              </a:extLst>
            </p:cNvPr>
            <p:cNvGrpSpPr/>
            <p:nvPr/>
          </p:nvGrpSpPr>
          <p:grpSpPr>
            <a:xfrm>
              <a:off x="8118562" y="2124466"/>
              <a:ext cx="1257223" cy="1626338"/>
              <a:chOff x="8118562" y="2124466"/>
              <a:chExt cx="1257223" cy="1626338"/>
            </a:xfrm>
          </p:grpSpPr>
          <p:sp>
            <p:nvSpPr>
              <p:cNvPr id="141" name="Figura a mano libera: forma 140">
                <a:extLst>
                  <a:ext uri="{FF2B5EF4-FFF2-40B4-BE49-F238E27FC236}">
                    <a16:creationId xmlns:a16="http://schemas.microsoft.com/office/drawing/2014/main" id="{0ABCADF1-7CB5-A4A2-D13E-754F214E55A4}"/>
                  </a:ext>
                </a:extLst>
              </p:cNvPr>
              <p:cNvSpPr/>
              <p:nvPr/>
            </p:nvSpPr>
            <p:spPr>
              <a:xfrm>
                <a:off x="8118562" y="2768415"/>
                <a:ext cx="983802" cy="304800"/>
              </a:xfrm>
              <a:custGeom>
                <a:avLst/>
                <a:gdLst>
                  <a:gd name="connsiteX0" fmla="*/ 539523 w 983802"/>
                  <a:gd name="connsiteY0" fmla="*/ 0 h 304800"/>
                  <a:gd name="connsiteX1" fmla="*/ 8 w 983802"/>
                  <a:gd name="connsiteY1" fmla="*/ 304667 h 304800"/>
                  <a:gd name="connsiteX2" fmla="*/ 104 w 983802"/>
                  <a:gd name="connsiteY2" fmla="*/ 304800 h 304800"/>
                  <a:gd name="connsiteX3" fmla="*/ 983703 w 983802"/>
                  <a:gd name="connsiteY3" fmla="*/ 304800 h 304800"/>
                  <a:gd name="connsiteX4" fmla="*/ 983798 w 983802"/>
                  <a:gd name="connsiteY4" fmla="*/ 304667 h 304800"/>
                  <a:gd name="connsiteX5" fmla="*/ 539523 w 983802"/>
                  <a:gd name="connsiteY5" fmla="*/ 0 h 30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83802" h="304800">
                    <a:moveTo>
                      <a:pt x="539523" y="0"/>
                    </a:moveTo>
                    <a:cubicBezTo>
                      <a:pt x="337012" y="0"/>
                      <a:pt x="68931" y="126454"/>
                      <a:pt x="8" y="304667"/>
                    </a:cubicBezTo>
                    <a:cubicBezTo>
                      <a:pt x="-20" y="304733"/>
                      <a:pt x="27" y="304800"/>
                      <a:pt x="104" y="304800"/>
                    </a:cubicBezTo>
                    <a:lnTo>
                      <a:pt x="983703" y="304800"/>
                    </a:lnTo>
                    <a:cubicBezTo>
                      <a:pt x="983769" y="304800"/>
                      <a:pt x="983817" y="304733"/>
                      <a:pt x="983798" y="304667"/>
                    </a:cubicBezTo>
                    <a:cubicBezTo>
                      <a:pt x="914913" y="126454"/>
                      <a:pt x="742034" y="0"/>
                      <a:pt x="539523" y="0"/>
                    </a:cubicBezTo>
                    <a:close/>
                  </a:path>
                </a:pathLst>
              </a:custGeom>
              <a:solidFill>
                <a:srgbClr val="E4E4E4"/>
              </a:solidFill>
              <a:ln w="9525" cap="flat">
                <a:noFill/>
                <a:prstDash val="solid"/>
                <a:miter/>
              </a:ln>
            </p:spPr>
            <p:txBody>
              <a:bodyPr rtlCol="0" anchor="ctr"/>
              <a:lstStyle/>
              <a:p>
                <a:endParaRPr lang="it-IT"/>
              </a:p>
            </p:txBody>
          </p:sp>
          <p:sp>
            <p:nvSpPr>
              <p:cNvPr id="142" name="Figura a mano libera: forma 141">
                <a:extLst>
                  <a:ext uri="{FF2B5EF4-FFF2-40B4-BE49-F238E27FC236}">
                    <a16:creationId xmlns:a16="http://schemas.microsoft.com/office/drawing/2014/main" id="{00B3EFE5-1D0C-6A84-1BC0-5807DADD8020}"/>
                  </a:ext>
                </a:extLst>
              </p:cNvPr>
              <p:cNvSpPr/>
              <p:nvPr/>
            </p:nvSpPr>
            <p:spPr>
              <a:xfrm>
                <a:off x="8310183" y="2232803"/>
                <a:ext cx="871806" cy="891981"/>
              </a:xfrm>
              <a:custGeom>
                <a:avLst/>
                <a:gdLst>
                  <a:gd name="connsiteX0" fmla="*/ 871777 w 871806"/>
                  <a:gd name="connsiteY0" fmla="*/ 764850 h 891981"/>
                  <a:gd name="connsiteX1" fmla="*/ 744676 w 871806"/>
                  <a:gd name="connsiteY1" fmla="*/ 891951 h 891981"/>
                  <a:gd name="connsiteX2" fmla="*/ 744552 w 871806"/>
                  <a:gd name="connsiteY2" fmla="*/ 891961 h 891981"/>
                  <a:gd name="connsiteX3" fmla="*/ 158126 w 871806"/>
                  <a:gd name="connsiteY3" fmla="*/ 454449 h 891981"/>
                  <a:gd name="connsiteX4" fmla="*/ 66543 w 871806"/>
                  <a:gd name="connsiteY4" fmla="*/ 417482 h 891981"/>
                  <a:gd name="connsiteX5" fmla="*/ 78 w 871806"/>
                  <a:gd name="connsiteY5" fmla="*/ 409043 h 891981"/>
                  <a:gd name="connsiteX6" fmla="*/ 30 w 871806"/>
                  <a:gd name="connsiteY6" fmla="*/ 408872 h 891981"/>
                  <a:gd name="connsiteX7" fmla="*/ 58971 w 871806"/>
                  <a:gd name="connsiteY7" fmla="*/ 386288 h 891981"/>
                  <a:gd name="connsiteX8" fmla="*/ 81698 w 871806"/>
                  <a:gd name="connsiteY8" fmla="*/ 327204 h 891981"/>
                  <a:gd name="connsiteX9" fmla="*/ 140772 w 871806"/>
                  <a:gd name="connsiteY9" fmla="*/ 304487 h 891981"/>
                  <a:gd name="connsiteX10" fmla="*/ 163489 w 871806"/>
                  <a:gd name="connsiteY10" fmla="*/ 245413 h 891981"/>
                  <a:gd name="connsiteX11" fmla="*/ 222563 w 871806"/>
                  <a:gd name="connsiteY11" fmla="*/ 222696 h 891981"/>
                  <a:gd name="connsiteX12" fmla="*/ 245299 w 871806"/>
                  <a:gd name="connsiteY12" fmla="*/ 163613 h 891981"/>
                  <a:gd name="connsiteX13" fmla="*/ 304402 w 871806"/>
                  <a:gd name="connsiteY13" fmla="*/ 140867 h 891981"/>
                  <a:gd name="connsiteX14" fmla="*/ 327138 w 871806"/>
                  <a:gd name="connsiteY14" fmla="*/ 81774 h 891981"/>
                  <a:gd name="connsiteX15" fmla="*/ 386259 w 871806"/>
                  <a:gd name="connsiteY15" fmla="*/ 59009 h 891981"/>
                  <a:gd name="connsiteX16" fmla="*/ 408881 w 871806"/>
                  <a:gd name="connsiteY16" fmla="*/ 30 h 891981"/>
                  <a:gd name="connsiteX17" fmla="*/ 409053 w 871806"/>
                  <a:gd name="connsiteY17" fmla="*/ 78 h 891981"/>
                  <a:gd name="connsiteX18" fmla="*/ 412920 w 871806"/>
                  <a:gd name="connsiteY18" fmla="*/ 25205 h 891981"/>
                  <a:gd name="connsiteX19" fmla="*/ 481557 w 871806"/>
                  <a:gd name="connsiteY19" fmla="*/ 186187 h 891981"/>
                  <a:gd name="connsiteX20" fmla="*/ 871796 w 871806"/>
                  <a:gd name="connsiteY20" fmla="*/ 764745 h 891981"/>
                  <a:gd name="connsiteX21" fmla="*/ 871777 w 871806"/>
                  <a:gd name="connsiteY21" fmla="*/ 764850 h 8919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71806" h="891981">
                    <a:moveTo>
                      <a:pt x="871777" y="764850"/>
                    </a:moveTo>
                    <a:lnTo>
                      <a:pt x="744676" y="891951"/>
                    </a:lnTo>
                    <a:cubicBezTo>
                      <a:pt x="744638" y="891989"/>
                      <a:pt x="744590" y="891989"/>
                      <a:pt x="744552" y="891961"/>
                    </a:cubicBezTo>
                    <a:lnTo>
                      <a:pt x="158126" y="454449"/>
                    </a:lnTo>
                    <a:cubicBezTo>
                      <a:pt x="131294" y="434437"/>
                      <a:pt x="99747" y="421692"/>
                      <a:pt x="66543" y="417482"/>
                    </a:cubicBezTo>
                    <a:lnTo>
                      <a:pt x="78" y="409043"/>
                    </a:lnTo>
                    <a:cubicBezTo>
                      <a:pt x="2" y="409034"/>
                      <a:pt x="-27" y="408929"/>
                      <a:pt x="30" y="408872"/>
                    </a:cubicBezTo>
                    <a:cubicBezTo>
                      <a:pt x="20423" y="388650"/>
                      <a:pt x="38568" y="406691"/>
                      <a:pt x="58971" y="386288"/>
                    </a:cubicBezTo>
                    <a:cubicBezTo>
                      <a:pt x="79421" y="365838"/>
                      <a:pt x="61247" y="347655"/>
                      <a:pt x="81698" y="327204"/>
                    </a:cubicBezTo>
                    <a:cubicBezTo>
                      <a:pt x="102148" y="306754"/>
                      <a:pt x="120321" y="324937"/>
                      <a:pt x="140772" y="304487"/>
                    </a:cubicBezTo>
                    <a:cubicBezTo>
                      <a:pt x="161222" y="284037"/>
                      <a:pt x="143039" y="265863"/>
                      <a:pt x="163489" y="245413"/>
                    </a:cubicBezTo>
                    <a:cubicBezTo>
                      <a:pt x="183939" y="224963"/>
                      <a:pt x="202113" y="243146"/>
                      <a:pt x="222563" y="222696"/>
                    </a:cubicBezTo>
                    <a:cubicBezTo>
                      <a:pt x="243013" y="202246"/>
                      <a:pt x="224839" y="184063"/>
                      <a:pt x="245299" y="163613"/>
                    </a:cubicBezTo>
                    <a:cubicBezTo>
                      <a:pt x="265759" y="143153"/>
                      <a:pt x="283942" y="161327"/>
                      <a:pt x="304402" y="140867"/>
                    </a:cubicBezTo>
                    <a:cubicBezTo>
                      <a:pt x="324861" y="120407"/>
                      <a:pt x="306678" y="102233"/>
                      <a:pt x="327138" y="81774"/>
                    </a:cubicBezTo>
                    <a:cubicBezTo>
                      <a:pt x="347607" y="61305"/>
                      <a:pt x="365781" y="79478"/>
                      <a:pt x="386259" y="59009"/>
                    </a:cubicBezTo>
                    <a:cubicBezTo>
                      <a:pt x="406681" y="38587"/>
                      <a:pt x="388631" y="20442"/>
                      <a:pt x="408881" y="30"/>
                    </a:cubicBezTo>
                    <a:cubicBezTo>
                      <a:pt x="408938" y="-27"/>
                      <a:pt x="409034" y="2"/>
                      <a:pt x="409053" y="78"/>
                    </a:cubicBezTo>
                    <a:lnTo>
                      <a:pt x="412920" y="25205"/>
                    </a:lnTo>
                    <a:cubicBezTo>
                      <a:pt x="421940" y="83774"/>
                      <a:pt x="445543" y="139133"/>
                      <a:pt x="481557" y="186187"/>
                    </a:cubicBezTo>
                    <a:lnTo>
                      <a:pt x="871796" y="764745"/>
                    </a:lnTo>
                    <a:cubicBezTo>
                      <a:pt x="871815" y="764764"/>
                      <a:pt x="871806" y="764811"/>
                      <a:pt x="871777" y="764850"/>
                    </a:cubicBezTo>
                    <a:close/>
                  </a:path>
                </a:pathLst>
              </a:custGeom>
              <a:solidFill>
                <a:schemeClr val="accent4"/>
              </a:solidFill>
              <a:ln w="9525" cap="flat">
                <a:noFill/>
                <a:prstDash val="solid"/>
                <a:miter/>
              </a:ln>
            </p:spPr>
            <p:txBody>
              <a:bodyPr rtlCol="0" anchor="ctr"/>
              <a:lstStyle/>
              <a:p>
                <a:endParaRPr lang="it-IT"/>
              </a:p>
            </p:txBody>
          </p:sp>
          <p:sp>
            <p:nvSpPr>
              <p:cNvPr id="143" name="Figura a mano libera: forma 142">
                <a:extLst>
                  <a:ext uri="{FF2B5EF4-FFF2-40B4-BE49-F238E27FC236}">
                    <a16:creationId xmlns:a16="http://schemas.microsoft.com/office/drawing/2014/main" id="{53E14FB8-AF8D-89E6-329E-068FFD5E5035}"/>
                  </a:ext>
                </a:extLst>
              </p:cNvPr>
              <p:cNvSpPr/>
              <p:nvPr/>
            </p:nvSpPr>
            <p:spPr>
              <a:xfrm>
                <a:off x="8972157" y="2124466"/>
                <a:ext cx="403628" cy="961909"/>
              </a:xfrm>
              <a:custGeom>
                <a:avLst/>
                <a:gdLst>
                  <a:gd name="connsiteX0" fmla="*/ 12445 w 403628"/>
                  <a:gd name="connsiteY0" fmla="*/ 370476 h 961909"/>
                  <a:gd name="connsiteX1" fmla="*/ 197164 w 403628"/>
                  <a:gd name="connsiteY1" fmla="*/ 961893 h 961909"/>
                  <a:gd name="connsiteX2" fmla="*/ 197316 w 403628"/>
                  <a:gd name="connsiteY2" fmla="*/ 961836 h 961909"/>
                  <a:gd name="connsiteX3" fmla="*/ 403628 w 403628"/>
                  <a:gd name="connsiteY3" fmla="*/ 115 h 961909"/>
                  <a:gd name="connsiteX4" fmla="*/ 403513 w 403628"/>
                  <a:gd name="connsiteY4" fmla="*/ 1 h 961909"/>
                  <a:gd name="connsiteX5" fmla="*/ 12445 w 403628"/>
                  <a:gd name="connsiteY5" fmla="*/ 370476 h 961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628" h="961909">
                    <a:moveTo>
                      <a:pt x="12445" y="370476"/>
                    </a:moveTo>
                    <a:cubicBezTo>
                      <a:pt x="-30036" y="568482"/>
                      <a:pt x="37382" y="857127"/>
                      <a:pt x="197164" y="961893"/>
                    </a:cubicBezTo>
                    <a:cubicBezTo>
                      <a:pt x="197221" y="961931"/>
                      <a:pt x="197297" y="961902"/>
                      <a:pt x="197316" y="961836"/>
                    </a:cubicBezTo>
                    <a:lnTo>
                      <a:pt x="403628" y="115"/>
                    </a:lnTo>
                    <a:cubicBezTo>
                      <a:pt x="403637" y="49"/>
                      <a:pt x="403580" y="-8"/>
                      <a:pt x="403513" y="1"/>
                    </a:cubicBezTo>
                    <a:cubicBezTo>
                      <a:pt x="214823" y="29967"/>
                      <a:pt x="54918" y="172470"/>
                      <a:pt x="12445" y="370476"/>
                    </a:cubicBezTo>
                    <a:close/>
                  </a:path>
                </a:pathLst>
              </a:custGeom>
              <a:solidFill>
                <a:srgbClr val="E4E4E4"/>
              </a:solidFill>
              <a:ln w="9525" cap="flat">
                <a:noFill/>
                <a:prstDash val="solid"/>
                <a:miter/>
              </a:ln>
            </p:spPr>
            <p:txBody>
              <a:bodyPr rtlCol="0" anchor="ctr"/>
              <a:lstStyle/>
              <a:p>
                <a:endParaRPr lang="it-IT"/>
              </a:p>
            </p:txBody>
          </p:sp>
          <p:sp>
            <p:nvSpPr>
              <p:cNvPr id="144" name="Figura a mano libera: forma 143">
                <a:extLst>
                  <a:ext uri="{FF2B5EF4-FFF2-40B4-BE49-F238E27FC236}">
                    <a16:creationId xmlns:a16="http://schemas.microsoft.com/office/drawing/2014/main" id="{0B744328-C8B0-B8C1-0639-9848438D1ADF}"/>
                  </a:ext>
                </a:extLst>
              </p:cNvPr>
              <p:cNvSpPr/>
              <p:nvPr/>
            </p:nvSpPr>
            <p:spPr>
              <a:xfrm>
                <a:off x="8410943" y="3014413"/>
                <a:ext cx="722534" cy="736392"/>
              </a:xfrm>
              <a:custGeom>
                <a:avLst/>
                <a:gdLst>
                  <a:gd name="connsiteX0" fmla="*/ 192898 w 722534"/>
                  <a:gd name="connsiteY0" fmla="*/ 139402 h 736392"/>
                  <a:gd name="connsiteX1" fmla="*/ 26839 w 722534"/>
                  <a:gd name="connsiteY1" fmla="*/ 736334 h 736392"/>
                  <a:gd name="connsiteX2" fmla="*/ 27001 w 722534"/>
                  <a:gd name="connsiteY2" fmla="*/ 736363 h 736392"/>
                  <a:gd name="connsiteX3" fmla="*/ 722507 w 722534"/>
                  <a:gd name="connsiteY3" fmla="*/ 40857 h 736392"/>
                  <a:gd name="connsiteX4" fmla="*/ 722479 w 722534"/>
                  <a:gd name="connsiteY4" fmla="*/ 40695 h 736392"/>
                  <a:gd name="connsiteX5" fmla="*/ 192898 w 722534"/>
                  <a:gd name="connsiteY5" fmla="*/ 139402 h 736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2534" h="736392">
                    <a:moveTo>
                      <a:pt x="192898" y="139402"/>
                    </a:moveTo>
                    <a:cubicBezTo>
                      <a:pt x="49699" y="282601"/>
                      <a:pt x="-50437" y="561579"/>
                      <a:pt x="26839" y="736334"/>
                    </a:cubicBezTo>
                    <a:cubicBezTo>
                      <a:pt x="26868" y="736401"/>
                      <a:pt x="26954" y="736410"/>
                      <a:pt x="27001" y="736363"/>
                    </a:cubicBezTo>
                    <a:lnTo>
                      <a:pt x="722507" y="40857"/>
                    </a:lnTo>
                    <a:cubicBezTo>
                      <a:pt x="722555" y="40809"/>
                      <a:pt x="722536" y="40723"/>
                      <a:pt x="722479" y="40695"/>
                    </a:cubicBezTo>
                    <a:cubicBezTo>
                      <a:pt x="547752" y="-36620"/>
                      <a:pt x="336097" y="-3797"/>
                      <a:pt x="192898" y="139402"/>
                    </a:cubicBezTo>
                    <a:close/>
                  </a:path>
                </a:pathLst>
              </a:custGeom>
              <a:solidFill>
                <a:srgbClr val="D1D1D1"/>
              </a:solidFill>
              <a:ln w="9525" cap="flat">
                <a:noFill/>
                <a:prstDash val="solid"/>
                <a:miter/>
              </a:ln>
            </p:spPr>
            <p:txBody>
              <a:bodyPr rtlCol="0" anchor="ctr"/>
              <a:lstStyle/>
              <a:p>
                <a:endParaRPr lang="it-IT"/>
              </a:p>
            </p:txBody>
          </p:sp>
        </p:grpSp>
        <p:grpSp>
          <p:nvGrpSpPr>
            <p:cNvPr id="145" name="Elemento grafico 90" descr="Narcisi">
              <a:extLst>
                <a:ext uri="{FF2B5EF4-FFF2-40B4-BE49-F238E27FC236}">
                  <a16:creationId xmlns:a16="http://schemas.microsoft.com/office/drawing/2014/main" id="{1AEF0B66-7F1E-327B-F354-692072AD9AB5}"/>
                </a:ext>
              </a:extLst>
            </p:cNvPr>
            <p:cNvGrpSpPr/>
            <p:nvPr/>
          </p:nvGrpSpPr>
          <p:grpSpPr>
            <a:xfrm>
              <a:off x="8142936" y="1969302"/>
              <a:ext cx="387617" cy="501000"/>
              <a:chOff x="8142936" y="1969302"/>
              <a:chExt cx="387617" cy="501000"/>
            </a:xfrm>
          </p:grpSpPr>
          <p:sp>
            <p:nvSpPr>
              <p:cNvPr id="146" name="Figura a mano libera: forma 145">
                <a:extLst>
                  <a:ext uri="{FF2B5EF4-FFF2-40B4-BE49-F238E27FC236}">
                    <a16:creationId xmlns:a16="http://schemas.microsoft.com/office/drawing/2014/main" id="{A693E707-7165-40D4-1D05-73F1C164435C}"/>
                  </a:ext>
                </a:extLst>
              </p:cNvPr>
              <p:cNvSpPr/>
              <p:nvPr/>
            </p:nvSpPr>
            <p:spPr>
              <a:xfrm>
                <a:off x="8142936" y="1970315"/>
                <a:ext cx="60464" cy="241839"/>
              </a:xfrm>
              <a:custGeom>
                <a:avLst/>
                <a:gdLst>
                  <a:gd name="connsiteX0" fmla="*/ 60465 w 60464"/>
                  <a:gd name="connsiteY0" fmla="*/ 120920 h 241839"/>
                  <a:gd name="connsiteX1" fmla="*/ 30232 w 60464"/>
                  <a:gd name="connsiteY1" fmla="*/ 241840 h 241839"/>
                  <a:gd name="connsiteX2" fmla="*/ 0 w 60464"/>
                  <a:gd name="connsiteY2" fmla="*/ 120920 h 241839"/>
                  <a:gd name="connsiteX3" fmla="*/ 30232 w 60464"/>
                  <a:gd name="connsiteY3" fmla="*/ 0 h 241839"/>
                  <a:gd name="connsiteX4" fmla="*/ 60465 w 60464"/>
                  <a:gd name="connsiteY4" fmla="*/ 120920 h 2418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64" h="241839">
                    <a:moveTo>
                      <a:pt x="60465" y="120920"/>
                    </a:moveTo>
                    <a:cubicBezTo>
                      <a:pt x="60465" y="187702"/>
                      <a:pt x="46929" y="241840"/>
                      <a:pt x="30232" y="241840"/>
                    </a:cubicBezTo>
                    <a:cubicBezTo>
                      <a:pt x="13535" y="241840"/>
                      <a:pt x="0" y="187702"/>
                      <a:pt x="0" y="120920"/>
                    </a:cubicBezTo>
                    <a:cubicBezTo>
                      <a:pt x="0" y="54138"/>
                      <a:pt x="13535" y="0"/>
                      <a:pt x="30232" y="0"/>
                    </a:cubicBezTo>
                    <a:cubicBezTo>
                      <a:pt x="46929" y="0"/>
                      <a:pt x="60465" y="54138"/>
                      <a:pt x="60465" y="120920"/>
                    </a:cubicBezTo>
                    <a:close/>
                  </a:path>
                </a:pathLst>
              </a:custGeom>
              <a:solidFill>
                <a:schemeClr val="accent4"/>
              </a:solidFill>
              <a:ln w="9525" cap="flat">
                <a:noFill/>
                <a:prstDash val="solid"/>
                <a:miter/>
              </a:ln>
            </p:spPr>
            <p:txBody>
              <a:bodyPr rtlCol="0" anchor="ctr"/>
              <a:lstStyle/>
              <a:p>
                <a:endParaRPr lang="it-IT"/>
              </a:p>
            </p:txBody>
          </p:sp>
          <p:sp>
            <p:nvSpPr>
              <p:cNvPr id="147" name="Figura a mano libera: forma 146">
                <a:extLst>
                  <a:ext uri="{FF2B5EF4-FFF2-40B4-BE49-F238E27FC236}">
                    <a16:creationId xmlns:a16="http://schemas.microsoft.com/office/drawing/2014/main" id="{EFFEA7A4-5166-4337-7557-D2911FE4E2CD}"/>
                  </a:ext>
                </a:extLst>
              </p:cNvPr>
              <p:cNvSpPr/>
              <p:nvPr/>
            </p:nvSpPr>
            <p:spPr>
              <a:xfrm rot="-903879">
                <a:off x="8211026" y="2224769"/>
                <a:ext cx="60462" cy="241831"/>
              </a:xfrm>
              <a:custGeom>
                <a:avLst/>
                <a:gdLst>
                  <a:gd name="connsiteX0" fmla="*/ 60463 w 60462"/>
                  <a:gd name="connsiteY0" fmla="*/ 120916 h 241831"/>
                  <a:gd name="connsiteX1" fmla="*/ 30231 w 60462"/>
                  <a:gd name="connsiteY1" fmla="*/ 241831 h 241831"/>
                  <a:gd name="connsiteX2" fmla="*/ 0 w 60462"/>
                  <a:gd name="connsiteY2" fmla="*/ 120916 h 241831"/>
                  <a:gd name="connsiteX3" fmla="*/ 30231 w 60462"/>
                  <a:gd name="connsiteY3" fmla="*/ 0 h 241831"/>
                  <a:gd name="connsiteX4" fmla="*/ 60463 w 60462"/>
                  <a:gd name="connsiteY4" fmla="*/ 120916 h 241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62" h="241831">
                    <a:moveTo>
                      <a:pt x="60463" y="120916"/>
                    </a:moveTo>
                    <a:cubicBezTo>
                      <a:pt x="60463" y="187696"/>
                      <a:pt x="46928" y="241831"/>
                      <a:pt x="30231" y="241831"/>
                    </a:cubicBezTo>
                    <a:cubicBezTo>
                      <a:pt x="13535" y="241831"/>
                      <a:pt x="0" y="187696"/>
                      <a:pt x="0" y="120916"/>
                    </a:cubicBezTo>
                    <a:cubicBezTo>
                      <a:pt x="0" y="54136"/>
                      <a:pt x="13535" y="0"/>
                      <a:pt x="30231" y="0"/>
                    </a:cubicBezTo>
                    <a:cubicBezTo>
                      <a:pt x="46928" y="0"/>
                      <a:pt x="60463" y="54136"/>
                      <a:pt x="60463" y="120916"/>
                    </a:cubicBezTo>
                    <a:close/>
                  </a:path>
                </a:pathLst>
              </a:custGeom>
              <a:solidFill>
                <a:schemeClr val="accent4"/>
              </a:solidFill>
              <a:ln w="9525" cap="flat">
                <a:noFill/>
                <a:prstDash val="solid"/>
                <a:miter/>
              </a:ln>
            </p:spPr>
            <p:txBody>
              <a:bodyPr rtlCol="0" anchor="ctr"/>
              <a:lstStyle/>
              <a:p>
                <a:endParaRPr lang="it-IT"/>
              </a:p>
            </p:txBody>
          </p:sp>
          <p:sp>
            <p:nvSpPr>
              <p:cNvPr id="148" name="Figura a mano libera: forma 147">
                <a:extLst>
                  <a:ext uri="{FF2B5EF4-FFF2-40B4-BE49-F238E27FC236}">
                    <a16:creationId xmlns:a16="http://schemas.microsoft.com/office/drawing/2014/main" id="{C5EA8353-6925-34EB-35AA-400B4F304A36}"/>
                  </a:ext>
                </a:extLst>
              </p:cNvPr>
              <p:cNvSpPr/>
              <p:nvPr/>
            </p:nvSpPr>
            <p:spPr>
              <a:xfrm>
                <a:off x="8273792" y="2309645"/>
                <a:ext cx="148994" cy="148997"/>
              </a:xfrm>
              <a:custGeom>
                <a:avLst/>
                <a:gdLst>
                  <a:gd name="connsiteX0" fmla="*/ 141834 w 148994"/>
                  <a:gd name="connsiteY0" fmla="*/ 148997 h 148997"/>
                  <a:gd name="connsiteX1" fmla="*/ 136786 w 148994"/>
                  <a:gd name="connsiteY1" fmla="*/ 146902 h 148997"/>
                  <a:gd name="connsiteX2" fmla="*/ 2093 w 148994"/>
                  <a:gd name="connsiteY2" fmla="*/ 12199 h 148997"/>
                  <a:gd name="connsiteX3" fmla="*/ 2093 w 148994"/>
                  <a:gd name="connsiteY3" fmla="*/ 2093 h 148997"/>
                  <a:gd name="connsiteX4" fmla="*/ 12199 w 148994"/>
                  <a:gd name="connsiteY4" fmla="*/ 2093 h 148997"/>
                  <a:gd name="connsiteX5" fmla="*/ 146902 w 148994"/>
                  <a:gd name="connsiteY5" fmla="*/ 136796 h 148997"/>
                  <a:gd name="connsiteX6" fmla="*/ 146902 w 148994"/>
                  <a:gd name="connsiteY6" fmla="*/ 146902 h 148997"/>
                  <a:gd name="connsiteX7" fmla="*/ 141834 w 148994"/>
                  <a:gd name="connsiteY7" fmla="*/ 148997 h 148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994" h="148997">
                    <a:moveTo>
                      <a:pt x="141834" y="148997"/>
                    </a:moveTo>
                    <a:cubicBezTo>
                      <a:pt x="140006" y="148997"/>
                      <a:pt x="138177" y="148302"/>
                      <a:pt x="136786" y="146902"/>
                    </a:cubicBezTo>
                    <a:lnTo>
                      <a:pt x="2093" y="12199"/>
                    </a:lnTo>
                    <a:cubicBezTo>
                      <a:pt x="-698" y="9408"/>
                      <a:pt x="-698" y="4884"/>
                      <a:pt x="2093" y="2093"/>
                    </a:cubicBezTo>
                    <a:cubicBezTo>
                      <a:pt x="4884" y="-698"/>
                      <a:pt x="9408" y="-698"/>
                      <a:pt x="12199" y="2093"/>
                    </a:cubicBezTo>
                    <a:lnTo>
                      <a:pt x="146902" y="136796"/>
                    </a:lnTo>
                    <a:cubicBezTo>
                      <a:pt x="149692" y="139587"/>
                      <a:pt x="149692" y="144111"/>
                      <a:pt x="146902" y="146902"/>
                    </a:cubicBezTo>
                    <a:cubicBezTo>
                      <a:pt x="145492" y="148302"/>
                      <a:pt x="143673" y="148997"/>
                      <a:pt x="141834" y="148997"/>
                    </a:cubicBezTo>
                    <a:close/>
                  </a:path>
                </a:pathLst>
              </a:custGeom>
              <a:solidFill>
                <a:srgbClr val="737373"/>
              </a:solidFill>
              <a:ln w="9525" cap="flat">
                <a:noFill/>
                <a:prstDash val="solid"/>
                <a:miter/>
              </a:ln>
            </p:spPr>
            <p:txBody>
              <a:bodyPr rtlCol="0" anchor="ctr"/>
              <a:lstStyle/>
              <a:p>
                <a:endParaRPr lang="it-IT"/>
              </a:p>
            </p:txBody>
          </p:sp>
          <p:sp>
            <p:nvSpPr>
              <p:cNvPr id="149" name="Figura a mano libera: forma 148">
                <a:extLst>
                  <a:ext uri="{FF2B5EF4-FFF2-40B4-BE49-F238E27FC236}">
                    <a16:creationId xmlns:a16="http://schemas.microsoft.com/office/drawing/2014/main" id="{B3949C70-74B4-CF8C-8226-3F9B2A506F41}"/>
                  </a:ext>
                </a:extLst>
              </p:cNvPr>
              <p:cNvSpPr/>
              <p:nvPr/>
            </p:nvSpPr>
            <p:spPr>
              <a:xfrm>
                <a:off x="8207032" y="2135128"/>
                <a:ext cx="269638" cy="269631"/>
              </a:xfrm>
              <a:custGeom>
                <a:avLst/>
                <a:gdLst>
                  <a:gd name="connsiteX0" fmla="*/ 262488 w 269638"/>
                  <a:gd name="connsiteY0" fmla="*/ 269631 h 269631"/>
                  <a:gd name="connsiteX1" fmla="*/ 257439 w 269638"/>
                  <a:gd name="connsiteY1" fmla="*/ 267536 h 269631"/>
                  <a:gd name="connsiteX2" fmla="*/ 2093 w 269638"/>
                  <a:gd name="connsiteY2" fmla="*/ 12199 h 269631"/>
                  <a:gd name="connsiteX3" fmla="*/ 2093 w 269638"/>
                  <a:gd name="connsiteY3" fmla="*/ 2093 h 269631"/>
                  <a:gd name="connsiteX4" fmla="*/ 12199 w 269638"/>
                  <a:gd name="connsiteY4" fmla="*/ 2093 h 269631"/>
                  <a:gd name="connsiteX5" fmla="*/ 267545 w 269638"/>
                  <a:gd name="connsiteY5" fmla="*/ 257439 h 269631"/>
                  <a:gd name="connsiteX6" fmla="*/ 267545 w 269638"/>
                  <a:gd name="connsiteY6" fmla="*/ 267545 h 269631"/>
                  <a:gd name="connsiteX7" fmla="*/ 262488 w 269638"/>
                  <a:gd name="connsiteY7" fmla="*/ 269631 h 269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9638" h="269631">
                    <a:moveTo>
                      <a:pt x="262488" y="269631"/>
                    </a:moveTo>
                    <a:cubicBezTo>
                      <a:pt x="260659" y="269631"/>
                      <a:pt x="258830" y="268936"/>
                      <a:pt x="257439" y="267536"/>
                    </a:cubicBezTo>
                    <a:lnTo>
                      <a:pt x="2093" y="12199"/>
                    </a:lnTo>
                    <a:cubicBezTo>
                      <a:pt x="-698" y="9408"/>
                      <a:pt x="-698" y="4884"/>
                      <a:pt x="2093" y="2093"/>
                    </a:cubicBezTo>
                    <a:cubicBezTo>
                      <a:pt x="4884" y="-698"/>
                      <a:pt x="9408" y="-698"/>
                      <a:pt x="12199" y="2093"/>
                    </a:cubicBezTo>
                    <a:lnTo>
                      <a:pt x="267545" y="257439"/>
                    </a:lnTo>
                    <a:cubicBezTo>
                      <a:pt x="270336" y="260230"/>
                      <a:pt x="270336" y="264754"/>
                      <a:pt x="267545" y="267545"/>
                    </a:cubicBezTo>
                    <a:cubicBezTo>
                      <a:pt x="266136" y="268936"/>
                      <a:pt x="264316" y="269631"/>
                      <a:pt x="262488" y="269631"/>
                    </a:cubicBezTo>
                    <a:close/>
                  </a:path>
                </a:pathLst>
              </a:custGeom>
              <a:solidFill>
                <a:srgbClr val="737373"/>
              </a:solidFill>
              <a:ln w="9525" cap="flat">
                <a:noFill/>
                <a:prstDash val="solid"/>
                <a:miter/>
              </a:ln>
            </p:spPr>
            <p:txBody>
              <a:bodyPr rtlCol="0" anchor="ctr"/>
              <a:lstStyle/>
              <a:p>
                <a:endParaRPr lang="it-IT"/>
              </a:p>
            </p:txBody>
          </p:sp>
          <p:sp>
            <p:nvSpPr>
              <p:cNvPr id="150" name="Figura a mano libera: forma 149">
                <a:extLst>
                  <a:ext uri="{FF2B5EF4-FFF2-40B4-BE49-F238E27FC236}">
                    <a16:creationId xmlns:a16="http://schemas.microsoft.com/office/drawing/2014/main" id="{66160C36-4095-AD99-C415-A5541FD025B5}"/>
                  </a:ext>
                </a:extLst>
              </p:cNvPr>
              <p:cNvSpPr/>
              <p:nvPr/>
            </p:nvSpPr>
            <p:spPr>
              <a:xfrm rot="-4719719">
                <a:off x="8216075" y="2063574"/>
                <a:ext cx="241843" cy="60465"/>
              </a:xfrm>
              <a:custGeom>
                <a:avLst/>
                <a:gdLst>
                  <a:gd name="connsiteX0" fmla="*/ 241844 w 241843"/>
                  <a:gd name="connsiteY0" fmla="*/ 30233 h 60465"/>
                  <a:gd name="connsiteX1" fmla="*/ 120922 w 241843"/>
                  <a:gd name="connsiteY1" fmla="*/ 60466 h 60465"/>
                  <a:gd name="connsiteX2" fmla="*/ 0 w 241843"/>
                  <a:gd name="connsiteY2" fmla="*/ 30233 h 60465"/>
                  <a:gd name="connsiteX3" fmla="*/ 120922 w 241843"/>
                  <a:gd name="connsiteY3" fmla="*/ 0 h 60465"/>
                  <a:gd name="connsiteX4" fmla="*/ 241844 w 241843"/>
                  <a:gd name="connsiteY4" fmla="*/ 30233 h 60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1843" h="60465">
                    <a:moveTo>
                      <a:pt x="241844" y="30233"/>
                    </a:moveTo>
                    <a:cubicBezTo>
                      <a:pt x="241844" y="46930"/>
                      <a:pt x="187705" y="60466"/>
                      <a:pt x="120922" y="60466"/>
                    </a:cubicBezTo>
                    <a:cubicBezTo>
                      <a:pt x="54139" y="60466"/>
                      <a:pt x="0" y="46930"/>
                      <a:pt x="0" y="30233"/>
                    </a:cubicBezTo>
                    <a:cubicBezTo>
                      <a:pt x="0" y="13536"/>
                      <a:pt x="54139" y="0"/>
                      <a:pt x="120922" y="0"/>
                    </a:cubicBezTo>
                    <a:cubicBezTo>
                      <a:pt x="187705" y="0"/>
                      <a:pt x="241844" y="13536"/>
                      <a:pt x="241844" y="30233"/>
                    </a:cubicBezTo>
                    <a:close/>
                  </a:path>
                </a:pathLst>
              </a:custGeom>
              <a:solidFill>
                <a:schemeClr val="accent4"/>
              </a:solidFill>
              <a:ln w="9525" cap="flat">
                <a:noFill/>
                <a:prstDash val="solid"/>
                <a:miter/>
              </a:ln>
            </p:spPr>
            <p:txBody>
              <a:bodyPr rtlCol="0" anchor="ctr"/>
              <a:lstStyle/>
              <a:p>
                <a:endParaRPr lang="it-IT"/>
              </a:p>
            </p:txBody>
          </p:sp>
          <p:sp>
            <p:nvSpPr>
              <p:cNvPr id="151" name="Figura a mano libera: forma 150">
                <a:extLst>
                  <a:ext uri="{FF2B5EF4-FFF2-40B4-BE49-F238E27FC236}">
                    <a16:creationId xmlns:a16="http://schemas.microsoft.com/office/drawing/2014/main" id="{4E9C8421-A9AD-BBF7-1128-AB12EA21DC3C}"/>
                  </a:ext>
                </a:extLst>
              </p:cNvPr>
              <p:cNvSpPr/>
              <p:nvPr/>
            </p:nvSpPr>
            <p:spPr>
              <a:xfrm>
                <a:off x="8351402" y="2171733"/>
                <a:ext cx="179150" cy="179143"/>
              </a:xfrm>
              <a:custGeom>
                <a:avLst/>
                <a:gdLst>
                  <a:gd name="connsiteX0" fmla="*/ 172000 w 179150"/>
                  <a:gd name="connsiteY0" fmla="*/ 179144 h 179143"/>
                  <a:gd name="connsiteX1" fmla="*/ 166952 w 179150"/>
                  <a:gd name="connsiteY1" fmla="*/ 177048 h 179143"/>
                  <a:gd name="connsiteX2" fmla="*/ 2093 w 179150"/>
                  <a:gd name="connsiteY2" fmla="*/ 12199 h 179143"/>
                  <a:gd name="connsiteX3" fmla="*/ 2093 w 179150"/>
                  <a:gd name="connsiteY3" fmla="*/ 2093 h 179143"/>
                  <a:gd name="connsiteX4" fmla="*/ 12199 w 179150"/>
                  <a:gd name="connsiteY4" fmla="*/ 2093 h 179143"/>
                  <a:gd name="connsiteX5" fmla="*/ 177058 w 179150"/>
                  <a:gd name="connsiteY5" fmla="*/ 166942 h 179143"/>
                  <a:gd name="connsiteX6" fmla="*/ 177058 w 179150"/>
                  <a:gd name="connsiteY6" fmla="*/ 177048 h 179143"/>
                  <a:gd name="connsiteX7" fmla="*/ 172000 w 179150"/>
                  <a:gd name="connsiteY7" fmla="*/ 179144 h 179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9150" h="179143">
                    <a:moveTo>
                      <a:pt x="172000" y="179144"/>
                    </a:moveTo>
                    <a:cubicBezTo>
                      <a:pt x="170171" y="179144"/>
                      <a:pt x="168343" y="178448"/>
                      <a:pt x="166952" y="177048"/>
                    </a:cubicBezTo>
                    <a:lnTo>
                      <a:pt x="2093" y="12199"/>
                    </a:lnTo>
                    <a:cubicBezTo>
                      <a:pt x="-698" y="9408"/>
                      <a:pt x="-698" y="4884"/>
                      <a:pt x="2093" y="2093"/>
                    </a:cubicBezTo>
                    <a:cubicBezTo>
                      <a:pt x="4884" y="-698"/>
                      <a:pt x="9408" y="-698"/>
                      <a:pt x="12199" y="2093"/>
                    </a:cubicBezTo>
                    <a:lnTo>
                      <a:pt x="177058" y="166942"/>
                    </a:lnTo>
                    <a:cubicBezTo>
                      <a:pt x="179849" y="169733"/>
                      <a:pt x="179849" y="174257"/>
                      <a:pt x="177058" y="177048"/>
                    </a:cubicBezTo>
                    <a:cubicBezTo>
                      <a:pt x="175658" y="178448"/>
                      <a:pt x="173829" y="179144"/>
                      <a:pt x="172000" y="179144"/>
                    </a:cubicBezTo>
                    <a:close/>
                  </a:path>
                </a:pathLst>
              </a:custGeom>
              <a:solidFill>
                <a:srgbClr val="737373"/>
              </a:solidFill>
              <a:ln w="9525" cap="flat">
                <a:noFill/>
                <a:prstDash val="solid"/>
                <a:miter/>
              </a:ln>
            </p:spPr>
            <p:txBody>
              <a:bodyPr rtlCol="0" anchor="ctr"/>
              <a:lstStyle/>
              <a:p>
                <a:endParaRPr lang="it-IT"/>
              </a:p>
            </p:txBody>
          </p:sp>
        </p:grpSp>
      </p:grpSp>
      <p:grpSp>
        <p:nvGrpSpPr>
          <p:cNvPr id="152" name="Elemento grafico 90" descr="Narcisi">
            <a:extLst>
              <a:ext uri="{FF2B5EF4-FFF2-40B4-BE49-F238E27FC236}">
                <a16:creationId xmlns:a16="http://schemas.microsoft.com/office/drawing/2014/main" id="{ECC661B7-CC2D-56C8-A58C-DF906ACDB1C9}"/>
              </a:ext>
            </a:extLst>
          </p:cNvPr>
          <p:cNvGrpSpPr/>
          <p:nvPr/>
        </p:nvGrpSpPr>
        <p:grpSpPr>
          <a:xfrm flipH="1">
            <a:off x="8118550" y="1824517"/>
            <a:ext cx="2628599" cy="3756363"/>
            <a:chOff x="8393899" y="1824517"/>
            <a:chExt cx="2628599" cy="3756363"/>
          </a:xfrm>
        </p:grpSpPr>
        <p:grpSp>
          <p:nvGrpSpPr>
            <p:cNvPr id="153" name="Elemento grafico 90" descr="Narcisi">
              <a:extLst>
                <a:ext uri="{FF2B5EF4-FFF2-40B4-BE49-F238E27FC236}">
                  <a16:creationId xmlns:a16="http://schemas.microsoft.com/office/drawing/2014/main" id="{3213BA87-6094-2127-2DE5-1F7E0BD93FCC}"/>
                </a:ext>
              </a:extLst>
            </p:cNvPr>
            <p:cNvGrpSpPr/>
            <p:nvPr/>
          </p:nvGrpSpPr>
          <p:grpSpPr>
            <a:xfrm>
              <a:off x="8393899" y="3658964"/>
              <a:ext cx="1789634" cy="1921916"/>
              <a:chOff x="8393899" y="3658964"/>
              <a:chExt cx="1789634" cy="1921916"/>
            </a:xfrm>
          </p:grpSpPr>
          <p:sp>
            <p:nvSpPr>
              <p:cNvPr id="154" name="Figura a mano libera: forma 153">
                <a:extLst>
                  <a:ext uri="{FF2B5EF4-FFF2-40B4-BE49-F238E27FC236}">
                    <a16:creationId xmlns:a16="http://schemas.microsoft.com/office/drawing/2014/main" id="{D1BB0E18-947F-4CE4-C2B2-5CFE581BCF22}"/>
                  </a:ext>
                </a:extLst>
              </p:cNvPr>
              <p:cNvSpPr/>
              <p:nvPr/>
            </p:nvSpPr>
            <p:spPr>
              <a:xfrm>
                <a:off x="8393899" y="3933884"/>
                <a:ext cx="1604515" cy="1646996"/>
              </a:xfrm>
              <a:custGeom>
                <a:avLst/>
                <a:gdLst>
                  <a:gd name="connsiteX0" fmla="*/ 1604516 w 1604515"/>
                  <a:gd name="connsiteY0" fmla="*/ 695325 h 1646996"/>
                  <a:gd name="connsiteX1" fmla="*/ 1523687 w 1604515"/>
                  <a:gd name="connsiteY1" fmla="*/ 664207 h 1646996"/>
                  <a:gd name="connsiteX2" fmla="*/ 1447163 w 1604515"/>
                  <a:gd name="connsiteY2" fmla="*/ 695325 h 1646996"/>
                  <a:gd name="connsiteX3" fmla="*/ 1447163 w 1604515"/>
                  <a:gd name="connsiteY3" fmla="*/ 1101862 h 1646996"/>
                  <a:gd name="connsiteX4" fmla="*/ 1446991 w 1604515"/>
                  <a:gd name="connsiteY4" fmla="*/ 1101909 h 1646996"/>
                  <a:gd name="connsiteX5" fmla="*/ 96 w 1604515"/>
                  <a:gd name="connsiteY5" fmla="*/ 0 h 1646996"/>
                  <a:gd name="connsiteX6" fmla="*/ 58 w 1604515"/>
                  <a:gd name="connsiteY6" fmla="*/ 181 h 1646996"/>
                  <a:gd name="connsiteX7" fmla="*/ 1392432 w 1604515"/>
                  <a:gd name="connsiteY7" fmla="*/ 1644815 h 1646996"/>
                  <a:gd name="connsiteX8" fmla="*/ 1603497 w 1604515"/>
                  <a:gd name="connsiteY8" fmla="*/ 1646996 h 1646996"/>
                  <a:gd name="connsiteX9" fmla="*/ 1604516 w 1604515"/>
                  <a:gd name="connsiteY9" fmla="*/ 695325 h 1646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04515" h="1646996">
                    <a:moveTo>
                      <a:pt x="1604516" y="695325"/>
                    </a:moveTo>
                    <a:cubicBezTo>
                      <a:pt x="1604516" y="695325"/>
                      <a:pt x="1584008" y="664207"/>
                      <a:pt x="1523687" y="664207"/>
                    </a:cubicBezTo>
                    <a:cubicBezTo>
                      <a:pt x="1463365" y="664207"/>
                      <a:pt x="1447163" y="695325"/>
                      <a:pt x="1447163" y="695325"/>
                    </a:cubicBezTo>
                    <a:lnTo>
                      <a:pt x="1447163" y="1101862"/>
                    </a:lnTo>
                    <a:cubicBezTo>
                      <a:pt x="1447163" y="1101957"/>
                      <a:pt x="1447039" y="1101995"/>
                      <a:pt x="1446991" y="1101909"/>
                    </a:cubicBezTo>
                    <a:cubicBezTo>
                      <a:pt x="1071230" y="452837"/>
                      <a:pt x="138666" y="2305"/>
                      <a:pt x="96" y="0"/>
                    </a:cubicBezTo>
                    <a:cubicBezTo>
                      <a:pt x="-9" y="0"/>
                      <a:pt x="-37" y="133"/>
                      <a:pt x="58" y="181"/>
                    </a:cubicBezTo>
                    <a:cubicBezTo>
                      <a:pt x="22175" y="11716"/>
                      <a:pt x="1041312" y="548240"/>
                      <a:pt x="1392432" y="1644815"/>
                    </a:cubicBezTo>
                    <a:lnTo>
                      <a:pt x="1603497" y="1646996"/>
                    </a:lnTo>
                    <a:lnTo>
                      <a:pt x="1604516" y="695325"/>
                    </a:lnTo>
                    <a:close/>
                  </a:path>
                </a:pathLst>
              </a:custGeom>
              <a:solidFill>
                <a:schemeClr val="bg1">
                  <a:lumMod val="50000"/>
                </a:schemeClr>
              </a:solidFill>
              <a:ln w="9525" cap="flat">
                <a:noFill/>
                <a:prstDash val="solid"/>
                <a:miter/>
              </a:ln>
            </p:spPr>
            <p:txBody>
              <a:bodyPr rtlCol="0" anchor="ctr"/>
              <a:lstStyle/>
              <a:p>
                <a:endParaRPr lang="it-IT"/>
              </a:p>
            </p:txBody>
          </p:sp>
          <p:sp>
            <p:nvSpPr>
              <p:cNvPr id="155" name="Figura a mano libera: forma 154">
                <a:extLst>
                  <a:ext uri="{FF2B5EF4-FFF2-40B4-BE49-F238E27FC236}">
                    <a16:creationId xmlns:a16="http://schemas.microsoft.com/office/drawing/2014/main" id="{10C6219E-4776-5190-DE4E-25CA0DD19C88}"/>
                  </a:ext>
                </a:extLst>
              </p:cNvPr>
              <p:cNvSpPr/>
              <p:nvPr/>
            </p:nvSpPr>
            <p:spPr>
              <a:xfrm>
                <a:off x="9657487" y="3658964"/>
                <a:ext cx="524522" cy="970245"/>
              </a:xfrm>
              <a:custGeom>
                <a:avLst/>
                <a:gdLst>
                  <a:gd name="connsiteX0" fmla="*/ 340928 w 524522"/>
                  <a:gd name="connsiteY0" fmla="*/ 871766 h 970245"/>
                  <a:gd name="connsiteX1" fmla="*/ 382324 w 524522"/>
                  <a:gd name="connsiteY1" fmla="*/ 671417 h 970245"/>
                  <a:gd name="connsiteX2" fmla="*/ 524523 w 524522"/>
                  <a:gd name="connsiteY2" fmla="*/ 0 h 970245"/>
                  <a:gd name="connsiteX3" fmla="*/ 0 w 524522"/>
                  <a:gd name="connsiteY3" fmla="*/ 0 h 970245"/>
                  <a:gd name="connsiteX4" fmla="*/ 142199 w 524522"/>
                  <a:gd name="connsiteY4" fmla="*/ 671417 h 970245"/>
                  <a:gd name="connsiteX5" fmla="*/ 183575 w 524522"/>
                  <a:gd name="connsiteY5" fmla="*/ 871766 h 970245"/>
                  <a:gd name="connsiteX6" fmla="*/ 183575 w 524522"/>
                  <a:gd name="connsiteY6" fmla="*/ 970245 h 970245"/>
                  <a:gd name="connsiteX7" fmla="*/ 340928 w 524522"/>
                  <a:gd name="connsiteY7" fmla="*/ 970245 h 970245"/>
                  <a:gd name="connsiteX8" fmla="*/ 340928 w 524522"/>
                  <a:gd name="connsiteY8" fmla="*/ 871766 h 970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4522" h="970245">
                    <a:moveTo>
                      <a:pt x="340928" y="871766"/>
                    </a:moveTo>
                    <a:cubicBezTo>
                      <a:pt x="340928" y="802853"/>
                      <a:pt x="355102" y="734730"/>
                      <a:pt x="382324" y="671417"/>
                    </a:cubicBezTo>
                    <a:cubicBezTo>
                      <a:pt x="472659" y="461258"/>
                      <a:pt x="524523" y="226143"/>
                      <a:pt x="524523" y="0"/>
                    </a:cubicBezTo>
                    <a:lnTo>
                      <a:pt x="0" y="0"/>
                    </a:lnTo>
                    <a:cubicBezTo>
                      <a:pt x="0" y="226143"/>
                      <a:pt x="51873" y="461258"/>
                      <a:pt x="142199" y="671417"/>
                    </a:cubicBezTo>
                    <a:cubicBezTo>
                      <a:pt x="169402" y="734730"/>
                      <a:pt x="183575" y="802853"/>
                      <a:pt x="183575" y="871766"/>
                    </a:cubicBezTo>
                    <a:lnTo>
                      <a:pt x="183575" y="970245"/>
                    </a:lnTo>
                    <a:lnTo>
                      <a:pt x="340928" y="970245"/>
                    </a:lnTo>
                    <a:lnTo>
                      <a:pt x="340928" y="871766"/>
                    </a:lnTo>
                    <a:close/>
                  </a:path>
                </a:pathLst>
              </a:custGeom>
              <a:solidFill>
                <a:schemeClr val="bg1">
                  <a:lumMod val="50000"/>
                </a:schemeClr>
              </a:solidFill>
              <a:ln w="9525" cap="flat">
                <a:noFill/>
                <a:prstDash val="solid"/>
                <a:miter/>
              </a:ln>
            </p:spPr>
            <p:txBody>
              <a:bodyPr rtlCol="0" anchor="ctr"/>
              <a:lstStyle/>
              <a:p>
                <a:endParaRPr lang="it-IT" dirty="0"/>
              </a:p>
            </p:txBody>
          </p:sp>
          <p:sp>
            <p:nvSpPr>
              <p:cNvPr id="156" name="Figura a mano libera: forma 155">
                <a:extLst>
                  <a:ext uri="{FF2B5EF4-FFF2-40B4-BE49-F238E27FC236}">
                    <a16:creationId xmlns:a16="http://schemas.microsoft.com/office/drawing/2014/main" id="{DFDF388D-028B-C44E-7096-DDB1A3EA175D}"/>
                  </a:ext>
                </a:extLst>
              </p:cNvPr>
              <p:cNvSpPr/>
              <p:nvPr/>
            </p:nvSpPr>
            <p:spPr>
              <a:xfrm>
                <a:off x="9883566" y="3658974"/>
                <a:ext cx="299967" cy="716318"/>
              </a:xfrm>
              <a:custGeom>
                <a:avLst/>
                <a:gdLst>
                  <a:gd name="connsiteX0" fmla="*/ 276079 w 299967"/>
                  <a:gd name="connsiteY0" fmla="*/ 0 h 716318"/>
                  <a:gd name="connsiteX1" fmla="*/ 164512 w 299967"/>
                  <a:gd name="connsiteY1" fmla="*/ 230905 h 716318"/>
                  <a:gd name="connsiteX2" fmla="*/ 26514 w 299967"/>
                  <a:gd name="connsiteY2" fmla="*/ 614924 h 716318"/>
                  <a:gd name="connsiteX3" fmla="*/ 26324 w 299967"/>
                  <a:gd name="connsiteY3" fmla="*/ 614906 h 716318"/>
                  <a:gd name="connsiteX4" fmla="*/ 92817 w 299967"/>
                  <a:gd name="connsiteY4" fmla="*/ 10 h 716318"/>
                  <a:gd name="connsiteX5" fmla="*/ 69748 w 299967"/>
                  <a:gd name="connsiteY5" fmla="*/ 10 h 716318"/>
                  <a:gd name="connsiteX6" fmla="*/ 11836 w 299967"/>
                  <a:gd name="connsiteY6" fmla="*/ 687696 h 716318"/>
                  <a:gd name="connsiteX7" fmla="*/ 13169 w 299967"/>
                  <a:gd name="connsiteY7" fmla="*/ 691591 h 716318"/>
                  <a:gd name="connsiteX8" fmla="*/ 11769 w 299967"/>
                  <a:gd name="connsiteY8" fmla="*/ 704164 h 716318"/>
                  <a:gd name="connsiteX9" fmla="*/ 21866 w 299967"/>
                  <a:gd name="connsiteY9" fmla="*/ 716271 h 716318"/>
                  <a:gd name="connsiteX10" fmla="*/ 22875 w 299967"/>
                  <a:gd name="connsiteY10" fmla="*/ 716318 h 716318"/>
                  <a:gd name="connsiteX11" fmla="*/ 33963 w 299967"/>
                  <a:gd name="connsiteY11" fmla="*/ 706184 h 716318"/>
                  <a:gd name="connsiteX12" fmla="*/ 299967 w 299967"/>
                  <a:gd name="connsiteY12" fmla="*/ 2429 h 716318"/>
                  <a:gd name="connsiteX13" fmla="*/ 298443 w 299967"/>
                  <a:gd name="connsiteY13" fmla="*/ 19 h 716318"/>
                  <a:gd name="connsiteX14" fmla="*/ 276079 w 299967"/>
                  <a:gd name="connsiteY14" fmla="*/ 0 h 716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99967" h="716318">
                    <a:moveTo>
                      <a:pt x="276079" y="0"/>
                    </a:moveTo>
                    <a:cubicBezTo>
                      <a:pt x="250914" y="48520"/>
                      <a:pt x="208146" y="133379"/>
                      <a:pt x="164512" y="230905"/>
                    </a:cubicBezTo>
                    <a:cubicBezTo>
                      <a:pt x="95437" y="385258"/>
                      <a:pt x="49269" y="513855"/>
                      <a:pt x="26514" y="614924"/>
                    </a:cubicBezTo>
                    <a:cubicBezTo>
                      <a:pt x="26485" y="615029"/>
                      <a:pt x="26333" y="615010"/>
                      <a:pt x="26324" y="614906"/>
                    </a:cubicBezTo>
                    <a:cubicBezTo>
                      <a:pt x="5102" y="345834"/>
                      <a:pt x="74415" y="67799"/>
                      <a:pt x="92817" y="10"/>
                    </a:cubicBezTo>
                    <a:lnTo>
                      <a:pt x="69748" y="10"/>
                    </a:lnTo>
                    <a:cubicBezTo>
                      <a:pt x="47088" y="84992"/>
                      <a:pt x="-28988" y="401888"/>
                      <a:pt x="11836" y="687696"/>
                    </a:cubicBezTo>
                    <a:cubicBezTo>
                      <a:pt x="12036" y="689105"/>
                      <a:pt x="12512" y="690410"/>
                      <a:pt x="13169" y="691591"/>
                    </a:cubicBezTo>
                    <a:cubicBezTo>
                      <a:pt x="12684" y="695801"/>
                      <a:pt x="12141" y="700088"/>
                      <a:pt x="11769" y="704164"/>
                    </a:cubicBezTo>
                    <a:cubicBezTo>
                      <a:pt x="11207" y="710298"/>
                      <a:pt x="15732" y="715709"/>
                      <a:pt x="21866" y="716271"/>
                    </a:cubicBezTo>
                    <a:cubicBezTo>
                      <a:pt x="22199" y="716299"/>
                      <a:pt x="22542" y="716318"/>
                      <a:pt x="22875" y="716318"/>
                    </a:cubicBezTo>
                    <a:cubicBezTo>
                      <a:pt x="28581" y="716318"/>
                      <a:pt x="33429" y="711965"/>
                      <a:pt x="33963" y="706184"/>
                    </a:cubicBezTo>
                    <a:cubicBezTo>
                      <a:pt x="53613" y="490033"/>
                      <a:pt x="240065" y="117472"/>
                      <a:pt x="299967" y="2429"/>
                    </a:cubicBezTo>
                    <a:cubicBezTo>
                      <a:pt x="299148" y="1134"/>
                      <a:pt x="299262" y="1314"/>
                      <a:pt x="298443" y="19"/>
                    </a:cubicBezTo>
                    <a:lnTo>
                      <a:pt x="276079" y="0"/>
                    </a:lnTo>
                    <a:close/>
                  </a:path>
                </a:pathLst>
              </a:custGeom>
              <a:solidFill>
                <a:srgbClr val="505050"/>
              </a:solidFill>
              <a:ln w="9525" cap="flat">
                <a:noFill/>
                <a:prstDash val="solid"/>
                <a:miter/>
              </a:ln>
            </p:spPr>
            <p:txBody>
              <a:bodyPr rtlCol="0" anchor="ctr"/>
              <a:lstStyle/>
              <a:p>
                <a:endParaRPr lang="it-IT"/>
              </a:p>
            </p:txBody>
          </p:sp>
        </p:grpSp>
        <p:grpSp>
          <p:nvGrpSpPr>
            <p:cNvPr id="157" name="Elemento grafico 90" descr="Narcisi">
              <a:extLst>
                <a:ext uri="{FF2B5EF4-FFF2-40B4-BE49-F238E27FC236}">
                  <a16:creationId xmlns:a16="http://schemas.microsoft.com/office/drawing/2014/main" id="{AD388D46-AE3B-B27A-A72C-E1F772F61B8C}"/>
                </a:ext>
              </a:extLst>
            </p:cNvPr>
            <p:cNvGrpSpPr/>
            <p:nvPr/>
          </p:nvGrpSpPr>
          <p:grpSpPr>
            <a:xfrm>
              <a:off x="8690110" y="2600689"/>
              <a:ext cx="2332389" cy="1362072"/>
              <a:chOff x="8690110" y="2600689"/>
              <a:chExt cx="2332389" cy="1362072"/>
            </a:xfrm>
          </p:grpSpPr>
          <p:sp>
            <p:nvSpPr>
              <p:cNvPr id="158" name="Figura a mano libera: forma 157">
                <a:extLst>
                  <a:ext uri="{FF2B5EF4-FFF2-40B4-BE49-F238E27FC236}">
                    <a16:creationId xmlns:a16="http://schemas.microsoft.com/office/drawing/2014/main" id="{29722D52-822F-1971-E8A6-6E4E1F8B10BB}"/>
                  </a:ext>
                </a:extLst>
              </p:cNvPr>
              <p:cNvSpPr/>
              <p:nvPr/>
            </p:nvSpPr>
            <p:spPr>
              <a:xfrm>
                <a:off x="9966428" y="2944233"/>
                <a:ext cx="1038225" cy="714730"/>
              </a:xfrm>
              <a:custGeom>
                <a:avLst/>
                <a:gdLst>
                  <a:gd name="connsiteX0" fmla="*/ 366296 w 1038225"/>
                  <a:gd name="connsiteY0" fmla="*/ 95272 h 714730"/>
                  <a:gd name="connsiteX1" fmla="*/ 126 w 1038225"/>
                  <a:gd name="connsiteY1" fmla="*/ 714636 h 714730"/>
                  <a:gd name="connsiteX2" fmla="*/ 221 w 1038225"/>
                  <a:gd name="connsiteY2" fmla="*/ 714731 h 714730"/>
                  <a:gd name="connsiteX3" fmla="*/ 89147 w 1038225"/>
                  <a:gd name="connsiteY3" fmla="*/ 714731 h 714730"/>
                  <a:gd name="connsiteX4" fmla="*/ 685688 w 1038225"/>
                  <a:gd name="connsiteY4" fmla="*/ 235900 h 714730"/>
                  <a:gd name="connsiteX5" fmla="*/ 1026092 w 1038225"/>
                  <a:gd name="connsiteY5" fmla="*/ 113637 h 714730"/>
                  <a:gd name="connsiteX6" fmla="*/ 1038132 w 1038225"/>
                  <a:gd name="connsiteY6" fmla="*/ 113551 h 714730"/>
                  <a:gd name="connsiteX7" fmla="*/ 1038189 w 1038225"/>
                  <a:gd name="connsiteY7" fmla="*/ 113380 h 714730"/>
                  <a:gd name="connsiteX8" fmla="*/ 366296 w 1038225"/>
                  <a:gd name="connsiteY8" fmla="*/ 95272 h 714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38225" h="714730">
                    <a:moveTo>
                      <a:pt x="366296" y="95272"/>
                    </a:moveTo>
                    <a:cubicBezTo>
                      <a:pt x="173386" y="220031"/>
                      <a:pt x="-5427" y="491008"/>
                      <a:pt x="126" y="714636"/>
                    </a:cubicBezTo>
                    <a:cubicBezTo>
                      <a:pt x="126" y="714693"/>
                      <a:pt x="174" y="714731"/>
                      <a:pt x="221" y="714731"/>
                    </a:cubicBezTo>
                    <a:lnTo>
                      <a:pt x="89147" y="714731"/>
                    </a:lnTo>
                    <a:lnTo>
                      <a:pt x="685688" y="235900"/>
                    </a:lnTo>
                    <a:cubicBezTo>
                      <a:pt x="782367" y="158290"/>
                      <a:pt x="902210" y="115275"/>
                      <a:pt x="1026092" y="113637"/>
                    </a:cubicBezTo>
                    <a:cubicBezTo>
                      <a:pt x="1027378" y="113618"/>
                      <a:pt x="1036389" y="113560"/>
                      <a:pt x="1038132" y="113551"/>
                    </a:cubicBezTo>
                    <a:cubicBezTo>
                      <a:pt x="1038227" y="113551"/>
                      <a:pt x="1038256" y="113427"/>
                      <a:pt x="1038189" y="113380"/>
                    </a:cubicBezTo>
                    <a:cubicBezTo>
                      <a:pt x="845251" y="-26609"/>
                      <a:pt x="578456" y="-41935"/>
                      <a:pt x="366296" y="95272"/>
                    </a:cubicBezTo>
                    <a:close/>
                  </a:path>
                </a:pathLst>
              </a:custGeom>
              <a:solidFill>
                <a:srgbClr val="D1D1D1"/>
              </a:solidFill>
              <a:ln w="9525" cap="flat">
                <a:noFill/>
                <a:prstDash val="solid"/>
                <a:miter/>
              </a:ln>
            </p:spPr>
            <p:txBody>
              <a:bodyPr rtlCol="0" anchor="ctr"/>
              <a:lstStyle/>
              <a:p>
                <a:endParaRPr lang="it-IT"/>
              </a:p>
            </p:txBody>
          </p:sp>
          <p:sp>
            <p:nvSpPr>
              <p:cNvPr id="159" name="Figura a mano libera: forma 158">
                <a:extLst>
                  <a:ext uri="{FF2B5EF4-FFF2-40B4-BE49-F238E27FC236}">
                    <a16:creationId xmlns:a16="http://schemas.microsoft.com/office/drawing/2014/main" id="{6AD108BB-3DC0-A5D7-1B0D-6827712BDFC3}"/>
                  </a:ext>
                </a:extLst>
              </p:cNvPr>
              <p:cNvSpPr/>
              <p:nvPr/>
            </p:nvSpPr>
            <p:spPr>
              <a:xfrm>
                <a:off x="9545217" y="2600689"/>
                <a:ext cx="723926" cy="1076020"/>
              </a:xfrm>
              <a:custGeom>
                <a:avLst/>
                <a:gdLst>
                  <a:gd name="connsiteX0" fmla="*/ 515234 w 723926"/>
                  <a:gd name="connsiteY0" fmla="*/ 1076020 h 1076020"/>
                  <a:gd name="connsiteX1" fmla="*/ 515330 w 723926"/>
                  <a:gd name="connsiteY1" fmla="*/ 1075935 h 1076020"/>
                  <a:gd name="connsiteX2" fmla="*/ 627896 w 723926"/>
                  <a:gd name="connsiteY2" fmla="*/ 228829 h 1076020"/>
                  <a:gd name="connsiteX3" fmla="*/ 705067 w 723926"/>
                  <a:gd name="connsiteY3" fmla="*/ 25851 h 1076020"/>
                  <a:gd name="connsiteX4" fmla="*/ 723908 w 723926"/>
                  <a:gd name="connsiteY4" fmla="*/ 152 h 1076020"/>
                  <a:gd name="connsiteX5" fmla="*/ 723832 w 723926"/>
                  <a:gd name="connsiteY5" fmla="*/ 0 h 1076020"/>
                  <a:gd name="connsiteX6" fmla="*/ 651565 w 723926"/>
                  <a:gd name="connsiteY6" fmla="*/ 32176 h 1076020"/>
                  <a:gd name="connsiteX7" fmla="*/ 579109 w 723926"/>
                  <a:gd name="connsiteY7" fmla="*/ 0 h 1076020"/>
                  <a:gd name="connsiteX8" fmla="*/ 506700 w 723926"/>
                  <a:gd name="connsiteY8" fmla="*/ 32176 h 1076020"/>
                  <a:gd name="connsiteX9" fmla="*/ 434272 w 723926"/>
                  <a:gd name="connsiteY9" fmla="*/ 0 h 1076020"/>
                  <a:gd name="connsiteX10" fmla="*/ 361863 w 723926"/>
                  <a:gd name="connsiteY10" fmla="*/ 32176 h 1076020"/>
                  <a:gd name="connsiteX11" fmla="*/ 289473 w 723926"/>
                  <a:gd name="connsiteY11" fmla="*/ 0 h 1076020"/>
                  <a:gd name="connsiteX12" fmla="*/ 217083 w 723926"/>
                  <a:gd name="connsiteY12" fmla="*/ 32176 h 1076020"/>
                  <a:gd name="connsiteX13" fmla="*/ 144702 w 723926"/>
                  <a:gd name="connsiteY13" fmla="*/ 0 h 1076020"/>
                  <a:gd name="connsiteX14" fmla="*/ 72303 w 723926"/>
                  <a:gd name="connsiteY14" fmla="*/ 32176 h 1076020"/>
                  <a:gd name="connsiteX15" fmla="*/ 103 w 723926"/>
                  <a:gd name="connsiteY15" fmla="*/ 0 h 1076020"/>
                  <a:gd name="connsiteX16" fmla="*/ 17 w 723926"/>
                  <a:gd name="connsiteY16" fmla="*/ 152 h 1076020"/>
                  <a:gd name="connsiteX17" fmla="*/ 51395 w 723926"/>
                  <a:gd name="connsiteY17" fmla="*/ 66484 h 1076020"/>
                  <a:gd name="connsiteX18" fmla="*/ 99735 w 723926"/>
                  <a:gd name="connsiteY18" fmla="*/ 180251 h 1076020"/>
                  <a:gd name="connsiteX19" fmla="*/ 228351 w 723926"/>
                  <a:gd name="connsiteY19" fmla="*/ 1075935 h 1076020"/>
                  <a:gd name="connsiteX20" fmla="*/ 228446 w 723926"/>
                  <a:gd name="connsiteY20" fmla="*/ 1076020 h 1076020"/>
                  <a:gd name="connsiteX21" fmla="*/ 515234 w 723926"/>
                  <a:gd name="connsiteY21" fmla="*/ 1076020 h 1076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23926" h="1076020">
                    <a:moveTo>
                      <a:pt x="515234" y="1076020"/>
                    </a:moveTo>
                    <a:cubicBezTo>
                      <a:pt x="515282" y="1076020"/>
                      <a:pt x="515320" y="1075982"/>
                      <a:pt x="515330" y="1075935"/>
                    </a:cubicBezTo>
                    <a:lnTo>
                      <a:pt x="627896" y="228829"/>
                    </a:lnTo>
                    <a:cubicBezTo>
                      <a:pt x="633125" y="155534"/>
                      <a:pt x="661224" y="85658"/>
                      <a:pt x="705067" y="25851"/>
                    </a:cubicBezTo>
                    <a:lnTo>
                      <a:pt x="723908" y="152"/>
                    </a:lnTo>
                    <a:cubicBezTo>
                      <a:pt x="723956" y="86"/>
                      <a:pt x="723908" y="0"/>
                      <a:pt x="723832" y="0"/>
                    </a:cubicBezTo>
                    <a:cubicBezTo>
                      <a:pt x="687799" y="114"/>
                      <a:pt x="687732" y="32176"/>
                      <a:pt x="651565" y="32176"/>
                    </a:cubicBezTo>
                    <a:cubicBezTo>
                      <a:pt x="615342" y="32176"/>
                      <a:pt x="615342" y="0"/>
                      <a:pt x="579109" y="0"/>
                    </a:cubicBezTo>
                    <a:cubicBezTo>
                      <a:pt x="542904" y="0"/>
                      <a:pt x="542904" y="32176"/>
                      <a:pt x="506700" y="32176"/>
                    </a:cubicBezTo>
                    <a:cubicBezTo>
                      <a:pt x="470486" y="32176"/>
                      <a:pt x="470486" y="0"/>
                      <a:pt x="434272" y="0"/>
                    </a:cubicBezTo>
                    <a:cubicBezTo>
                      <a:pt x="398067" y="0"/>
                      <a:pt x="398067" y="32176"/>
                      <a:pt x="361863" y="32176"/>
                    </a:cubicBezTo>
                    <a:cubicBezTo>
                      <a:pt x="325668" y="32176"/>
                      <a:pt x="325668" y="0"/>
                      <a:pt x="289473" y="0"/>
                    </a:cubicBezTo>
                    <a:cubicBezTo>
                      <a:pt x="253278" y="0"/>
                      <a:pt x="253278" y="32176"/>
                      <a:pt x="217083" y="32176"/>
                    </a:cubicBezTo>
                    <a:cubicBezTo>
                      <a:pt x="180897" y="32176"/>
                      <a:pt x="180897" y="0"/>
                      <a:pt x="144702" y="0"/>
                    </a:cubicBezTo>
                    <a:cubicBezTo>
                      <a:pt x="108507" y="0"/>
                      <a:pt x="108507" y="32176"/>
                      <a:pt x="72303" y="32176"/>
                    </a:cubicBezTo>
                    <a:cubicBezTo>
                      <a:pt x="36174" y="32176"/>
                      <a:pt x="36098" y="124"/>
                      <a:pt x="103" y="0"/>
                    </a:cubicBezTo>
                    <a:cubicBezTo>
                      <a:pt x="27" y="0"/>
                      <a:pt x="-30" y="95"/>
                      <a:pt x="17" y="152"/>
                    </a:cubicBezTo>
                    <a:lnTo>
                      <a:pt x="51395" y="66484"/>
                    </a:lnTo>
                    <a:cubicBezTo>
                      <a:pt x="77046" y="99603"/>
                      <a:pt x="93696" y="138789"/>
                      <a:pt x="99735" y="180251"/>
                    </a:cubicBezTo>
                    <a:lnTo>
                      <a:pt x="228351" y="1075935"/>
                    </a:lnTo>
                    <a:cubicBezTo>
                      <a:pt x="228360" y="1075982"/>
                      <a:pt x="228398" y="1076020"/>
                      <a:pt x="228446" y="1076020"/>
                    </a:cubicBezTo>
                    <a:lnTo>
                      <a:pt x="515234" y="1076020"/>
                    </a:lnTo>
                    <a:close/>
                  </a:path>
                </a:pathLst>
              </a:custGeom>
              <a:solidFill>
                <a:schemeClr val="accent4"/>
              </a:solidFill>
              <a:ln w="9525" cap="flat">
                <a:noFill/>
                <a:prstDash val="solid"/>
                <a:miter/>
              </a:ln>
            </p:spPr>
            <p:txBody>
              <a:bodyPr rtlCol="0" anchor="ctr"/>
              <a:lstStyle/>
              <a:p>
                <a:endParaRPr lang="it-IT" dirty="0"/>
              </a:p>
            </p:txBody>
          </p:sp>
          <p:sp>
            <p:nvSpPr>
              <p:cNvPr id="160" name="Figura a mano libera: forma 159">
                <a:extLst>
                  <a:ext uri="{FF2B5EF4-FFF2-40B4-BE49-F238E27FC236}">
                    <a16:creationId xmlns:a16="http://schemas.microsoft.com/office/drawing/2014/main" id="{4A97AE21-6A93-D88E-C9A3-3D26794400FB}"/>
                  </a:ext>
                </a:extLst>
              </p:cNvPr>
              <p:cNvSpPr/>
              <p:nvPr/>
            </p:nvSpPr>
            <p:spPr>
              <a:xfrm>
                <a:off x="9909262" y="3305548"/>
                <a:ext cx="1113236" cy="657213"/>
              </a:xfrm>
              <a:custGeom>
                <a:avLst/>
                <a:gdLst>
                  <a:gd name="connsiteX0" fmla="*/ 674417 w 1113236"/>
                  <a:gd name="connsiteY0" fmla="*/ 0 h 657213"/>
                  <a:gd name="connsiteX1" fmla="*/ 8 w 1113236"/>
                  <a:gd name="connsiteY1" fmla="*/ 380867 h 657213"/>
                  <a:gd name="connsiteX2" fmla="*/ 104 w 1113236"/>
                  <a:gd name="connsiteY2" fmla="*/ 381000 h 657213"/>
                  <a:gd name="connsiteX3" fmla="*/ 144845 w 1113236"/>
                  <a:gd name="connsiteY3" fmla="*/ 381000 h 657213"/>
                  <a:gd name="connsiteX4" fmla="*/ 344632 w 1113236"/>
                  <a:gd name="connsiteY4" fmla="*/ 414899 h 657213"/>
                  <a:gd name="connsiteX5" fmla="*/ 1038119 w 1113236"/>
                  <a:gd name="connsiteY5" fmla="*/ 657206 h 657213"/>
                  <a:gd name="connsiteX6" fmla="*/ 1038233 w 1113236"/>
                  <a:gd name="connsiteY6" fmla="*/ 657168 h 657213"/>
                  <a:gd name="connsiteX7" fmla="*/ 753255 w 1113236"/>
                  <a:gd name="connsiteY7" fmla="*/ 5182 h 657213"/>
                  <a:gd name="connsiteX8" fmla="*/ 674417 w 1113236"/>
                  <a:gd name="connsiteY8" fmla="*/ 0 h 657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13236" h="657213">
                    <a:moveTo>
                      <a:pt x="674417" y="0"/>
                    </a:moveTo>
                    <a:cubicBezTo>
                      <a:pt x="421261" y="0"/>
                      <a:pt x="86143" y="158086"/>
                      <a:pt x="8" y="380867"/>
                    </a:cubicBezTo>
                    <a:cubicBezTo>
                      <a:pt x="-20" y="380933"/>
                      <a:pt x="28" y="381000"/>
                      <a:pt x="104" y="381000"/>
                    </a:cubicBezTo>
                    <a:lnTo>
                      <a:pt x="144845" y="381000"/>
                    </a:lnTo>
                    <a:cubicBezTo>
                      <a:pt x="212873" y="381000"/>
                      <a:pt x="280415" y="392459"/>
                      <a:pt x="344632" y="414899"/>
                    </a:cubicBezTo>
                    <a:lnTo>
                      <a:pt x="1038119" y="657206"/>
                    </a:lnTo>
                    <a:cubicBezTo>
                      <a:pt x="1038157" y="657225"/>
                      <a:pt x="1038205" y="657206"/>
                      <a:pt x="1038233" y="657168"/>
                    </a:cubicBezTo>
                    <a:cubicBezTo>
                      <a:pt x="1215522" y="401526"/>
                      <a:pt x="1061684" y="46006"/>
                      <a:pt x="753255" y="5182"/>
                    </a:cubicBezTo>
                    <a:cubicBezTo>
                      <a:pt x="727452" y="1762"/>
                      <a:pt x="701144" y="0"/>
                      <a:pt x="674417" y="0"/>
                    </a:cubicBezTo>
                    <a:close/>
                  </a:path>
                </a:pathLst>
              </a:custGeom>
              <a:solidFill>
                <a:srgbClr val="B5B5B5"/>
              </a:solidFill>
              <a:ln w="9525" cap="flat">
                <a:noFill/>
                <a:prstDash val="solid"/>
                <a:miter/>
              </a:ln>
            </p:spPr>
            <p:txBody>
              <a:bodyPr rtlCol="0" anchor="ctr"/>
              <a:lstStyle/>
              <a:p>
                <a:endParaRPr lang="it-IT"/>
              </a:p>
            </p:txBody>
          </p:sp>
          <p:sp>
            <p:nvSpPr>
              <p:cNvPr id="161" name="Figura a mano libera: forma 160">
                <a:extLst>
                  <a:ext uri="{FF2B5EF4-FFF2-40B4-BE49-F238E27FC236}">
                    <a16:creationId xmlns:a16="http://schemas.microsoft.com/office/drawing/2014/main" id="{C38A87F0-425D-B9CF-EFF4-B36368953A75}"/>
                  </a:ext>
                </a:extLst>
              </p:cNvPr>
              <p:cNvSpPr/>
              <p:nvPr/>
            </p:nvSpPr>
            <p:spPr>
              <a:xfrm>
                <a:off x="8690110" y="3305548"/>
                <a:ext cx="1229713" cy="380980"/>
              </a:xfrm>
              <a:custGeom>
                <a:avLst/>
                <a:gdLst>
                  <a:gd name="connsiteX0" fmla="*/ 674369 w 1229713"/>
                  <a:gd name="connsiteY0" fmla="*/ 0 h 380980"/>
                  <a:gd name="connsiteX1" fmla="*/ 6752 w 1229713"/>
                  <a:gd name="connsiteY1" fmla="*/ 364569 h 380980"/>
                  <a:gd name="connsiteX2" fmla="*/ 9 w 1229713"/>
                  <a:gd name="connsiteY2" fmla="*/ 380743 h 380980"/>
                  <a:gd name="connsiteX3" fmla="*/ 142 w 1229713"/>
                  <a:gd name="connsiteY3" fmla="*/ 380857 h 380980"/>
                  <a:gd name="connsiteX4" fmla="*/ 429272 w 1229713"/>
                  <a:gd name="connsiteY4" fmla="*/ 304724 h 380980"/>
                  <a:gd name="connsiteX5" fmla="*/ 825740 w 1229713"/>
                  <a:gd name="connsiteY5" fmla="*/ 370799 h 380980"/>
                  <a:gd name="connsiteX6" fmla="*/ 948823 w 1229713"/>
                  <a:gd name="connsiteY6" fmla="*/ 380981 h 380980"/>
                  <a:gd name="connsiteX7" fmla="*/ 1229619 w 1229713"/>
                  <a:gd name="connsiteY7" fmla="*/ 380981 h 380980"/>
                  <a:gd name="connsiteX8" fmla="*/ 1229705 w 1229713"/>
                  <a:gd name="connsiteY8" fmla="*/ 380848 h 380980"/>
                  <a:gd name="connsiteX9" fmla="*/ 674369 w 1229713"/>
                  <a:gd name="connsiteY9" fmla="*/ 0 h 380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29713" h="380980">
                    <a:moveTo>
                      <a:pt x="674369" y="0"/>
                    </a:moveTo>
                    <a:cubicBezTo>
                      <a:pt x="427433" y="0"/>
                      <a:pt x="102507" y="150419"/>
                      <a:pt x="6752" y="364569"/>
                    </a:cubicBezTo>
                    <a:cubicBezTo>
                      <a:pt x="5457" y="367455"/>
                      <a:pt x="771" y="378905"/>
                      <a:pt x="9" y="380743"/>
                    </a:cubicBezTo>
                    <a:cubicBezTo>
                      <a:pt x="-29" y="380829"/>
                      <a:pt x="66" y="380905"/>
                      <a:pt x="142" y="380857"/>
                    </a:cubicBezTo>
                    <a:cubicBezTo>
                      <a:pt x="130215" y="307019"/>
                      <a:pt x="281730" y="280140"/>
                      <a:pt x="429272" y="304724"/>
                    </a:cubicBezTo>
                    <a:lnTo>
                      <a:pt x="825740" y="370799"/>
                    </a:lnTo>
                    <a:cubicBezTo>
                      <a:pt x="866422" y="377580"/>
                      <a:pt x="907589" y="380981"/>
                      <a:pt x="948823" y="380981"/>
                    </a:cubicBezTo>
                    <a:lnTo>
                      <a:pt x="1229619" y="380981"/>
                    </a:lnTo>
                    <a:cubicBezTo>
                      <a:pt x="1229686" y="380981"/>
                      <a:pt x="1229734" y="380914"/>
                      <a:pt x="1229705" y="380848"/>
                    </a:cubicBezTo>
                    <a:cubicBezTo>
                      <a:pt x="1143628" y="158086"/>
                      <a:pt x="927525" y="0"/>
                      <a:pt x="674369" y="0"/>
                    </a:cubicBezTo>
                    <a:close/>
                  </a:path>
                </a:pathLst>
              </a:custGeom>
              <a:solidFill>
                <a:srgbClr val="D1D1D1"/>
              </a:solidFill>
              <a:ln w="9525" cap="flat">
                <a:noFill/>
                <a:prstDash val="solid"/>
                <a:miter/>
              </a:ln>
            </p:spPr>
            <p:txBody>
              <a:bodyPr rtlCol="0" anchor="ctr"/>
              <a:lstStyle/>
              <a:p>
                <a:endParaRPr lang="it-IT"/>
              </a:p>
            </p:txBody>
          </p:sp>
        </p:grpSp>
        <p:grpSp>
          <p:nvGrpSpPr>
            <p:cNvPr id="162" name="Elemento grafico 90" descr="Narcisi">
              <a:extLst>
                <a:ext uri="{FF2B5EF4-FFF2-40B4-BE49-F238E27FC236}">
                  <a16:creationId xmlns:a16="http://schemas.microsoft.com/office/drawing/2014/main" id="{42241E35-7DE8-2B69-FBB8-DDA99CDF5BDD}"/>
                </a:ext>
              </a:extLst>
            </p:cNvPr>
            <p:cNvGrpSpPr/>
            <p:nvPr/>
          </p:nvGrpSpPr>
          <p:grpSpPr>
            <a:xfrm>
              <a:off x="9639044" y="1824517"/>
              <a:ext cx="562197" cy="699067"/>
              <a:chOff x="9639044" y="1824517"/>
              <a:chExt cx="562197" cy="699067"/>
            </a:xfrm>
          </p:grpSpPr>
          <p:sp>
            <p:nvSpPr>
              <p:cNvPr id="163" name="Figura a mano libera: forma 162">
                <a:extLst>
                  <a:ext uri="{FF2B5EF4-FFF2-40B4-BE49-F238E27FC236}">
                    <a16:creationId xmlns:a16="http://schemas.microsoft.com/office/drawing/2014/main" id="{D45FFA40-D9A5-B705-CE24-AACE2925BC70}"/>
                  </a:ext>
                </a:extLst>
              </p:cNvPr>
              <p:cNvSpPr/>
              <p:nvPr/>
            </p:nvSpPr>
            <p:spPr>
              <a:xfrm rot="-2700000">
                <a:off x="9760872" y="1920330"/>
                <a:ext cx="302301" cy="75570"/>
              </a:xfrm>
              <a:custGeom>
                <a:avLst/>
                <a:gdLst>
                  <a:gd name="connsiteX0" fmla="*/ 302302 w 302301"/>
                  <a:gd name="connsiteY0" fmla="*/ 37785 h 75570"/>
                  <a:gd name="connsiteX1" fmla="*/ 151151 w 302301"/>
                  <a:gd name="connsiteY1" fmla="*/ 75571 h 75570"/>
                  <a:gd name="connsiteX2" fmla="*/ 0 w 302301"/>
                  <a:gd name="connsiteY2" fmla="*/ 37785 h 75570"/>
                  <a:gd name="connsiteX3" fmla="*/ 151151 w 302301"/>
                  <a:gd name="connsiteY3" fmla="*/ 0 h 75570"/>
                  <a:gd name="connsiteX4" fmla="*/ 302302 w 302301"/>
                  <a:gd name="connsiteY4" fmla="*/ 37785 h 755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2301" h="75570">
                    <a:moveTo>
                      <a:pt x="302302" y="37785"/>
                    </a:moveTo>
                    <a:cubicBezTo>
                      <a:pt x="302302" y="58654"/>
                      <a:pt x="234629" y="75571"/>
                      <a:pt x="151151" y="75571"/>
                    </a:cubicBezTo>
                    <a:cubicBezTo>
                      <a:pt x="67672" y="75571"/>
                      <a:pt x="0" y="58654"/>
                      <a:pt x="0" y="37785"/>
                    </a:cubicBezTo>
                    <a:cubicBezTo>
                      <a:pt x="0" y="16917"/>
                      <a:pt x="67673" y="0"/>
                      <a:pt x="151151" y="0"/>
                    </a:cubicBezTo>
                    <a:cubicBezTo>
                      <a:pt x="234629" y="0"/>
                      <a:pt x="302302" y="16917"/>
                      <a:pt x="302302" y="37785"/>
                    </a:cubicBezTo>
                    <a:close/>
                  </a:path>
                </a:pathLst>
              </a:custGeom>
              <a:solidFill>
                <a:schemeClr val="accent4"/>
              </a:solidFill>
              <a:ln w="9525" cap="flat">
                <a:noFill/>
                <a:prstDash val="solid"/>
                <a:miter/>
              </a:ln>
            </p:spPr>
            <p:txBody>
              <a:bodyPr rtlCol="0" anchor="ctr"/>
              <a:lstStyle/>
              <a:p>
                <a:endParaRPr lang="it-IT"/>
              </a:p>
            </p:txBody>
          </p:sp>
          <p:sp>
            <p:nvSpPr>
              <p:cNvPr id="164" name="Figura a mano libera: forma 163">
                <a:extLst>
                  <a:ext uri="{FF2B5EF4-FFF2-40B4-BE49-F238E27FC236}">
                    <a16:creationId xmlns:a16="http://schemas.microsoft.com/office/drawing/2014/main" id="{43B6405F-606E-95EE-CDC6-0D8153511F70}"/>
                  </a:ext>
                </a:extLst>
              </p:cNvPr>
              <p:cNvSpPr/>
              <p:nvPr/>
            </p:nvSpPr>
            <p:spPr>
              <a:xfrm rot="-3603965">
                <a:off x="9596062" y="2208991"/>
                <a:ext cx="302303" cy="75571"/>
              </a:xfrm>
              <a:custGeom>
                <a:avLst/>
                <a:gdLst>
                  <a:gd name="connsiteX0" fmla="*/ 302304 w 302303"/>
                  <a:gd name="connsiteY0" fmla="*/ 37786 h 75571"/>
                  <a:gd name="connsiteX1" fmla="*/ 151152 w 302303"/>
                  <a:gd name="connsiteY1" fmla="*/ 75571 h 75571"/>
                  <a:gd name="connsiteX2" fmla="*/ 0 w 302303"/>
                  <a:gd name="connsiteY2" fmla="*/ 37786 h 75571"/>
                  <a:gd name="connsiteX3" fmla="*/ 151152 w 302303"/>
                  <a:gd name="connsiteY3" fmla="*/ 0 h 75571"/>
                  <a:gd name="connsiteX4" fmla="*/ 302304 w 302303"/>
                  <a:gd name="connsiteY4" fmla="*/ 37786 h 75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2303" h="75571">
                    <a:moveTo>
                      <a:pt x="302304" y="37786"/>
                    </a:moveTo>
                    <a:cubicBezTo>
                      <a:pt x="302304" y="58654"/>
                      <a:pt x="234631" y="75571"/>
                      <a:pt x="151152" y="75571"/>
                    </a:cubicBezTo>
                    <a:cubicBezTo>
                      <a:pt x="67673" y="75571"/>
                      <a:pt x="0" y="58654"/>
                      <a:pt x="0" y="37786"/>
                    </a:cubicBezTo>
                    <a:cubicBezTo>
                      <a:pt x="0" y="16917"/>
                      <a:pt x="67673" y="0"/>
                      <a:pt x="151152" y="0"/>
                    </a:cubicBezTo>
                    <a:cubicBezTo>
                      <a:pt x="234631" y="0"/>
                      <a:pt x="302304" y="16917"/>
                      <a:pt x="302304" y="37786"/>
                    </a:cubicBezTo>
                    <a:close/>
                  </a:path>
                </a:pathLst>
              </a:custGeom>
              <a:solidFill>
                <a:schemeClr val="accent4"/>
              </a:solidFill>
              <a:ln w="9525" cap="flat">
                <a:noFill/>
                <a:prstDash val="solid"/>
                <a:miter/>
              </a:ln>
            </p:spPr>
            <p:txBody>
              <a:bodyPr rtlCol="0" anchor="ctr"/>
              <a:lstStyle/>
              <a:p>
                <a:endParaRPr lang="it-IT"/>
              </a:p>
            </p:txBody>
          </p:sp>
          <p:sp>
            <p:nvSpPr>
              <p:cNvPr id="165" name="Figura a mano libera: forma 164">
                <a:extLst>
                  <a:ext uri="{FF2B5EF4-FFF2-40B4-BE49-F238E27FC236}">
                    <a16:creationId xmlns:a16="http://schemas.microsoft.com/office/drawing/2014/main" id="{2870012D-375C-863B-4F35-262F92A2C397}"/>
                  </a:ext>
                </a:extLst>
              </p:cNvPr>
              <p:cNvSpPr/>
              <p:nvPr/>
            </p:nvSpPr>
            <p:spPr>
              <a:xfrm>
                <a:off x="9798980" y="2267590"/>
                <a:ext cx="17868" cy="255993"/>
              </a:xfrm>
              <a:custGeom>
                <a:avLst/>
                <a:gdLst>
                  <a:gd name="connsiteX0" fmla="*/ 8935 w 17868"/>
                  <a:gd name="connsiteY0" fmla="*/ 255994 h 255993"/>
                  <a:gd name="connsiteX1" fmla="*/ 0 w 17868"/>
                  <a:gd name="connsiteY1" fmla="*/ 247059 h 255993"/>
                  <a:gd name="connsiteX2" fmla="*/ 0 w 17868"/>
                  <a:gd name="connsiteY2" fmla="*/ 8934 h 255993"/>
                  <a:gd name="connsiteX3" fmla="*/ 8935 w 17868"/>
                  <a:gd name="connsiteY3" fmla="*/ 0 h 255993"/>
                  <a:gd name="connsiteX4" fmla="*/ 17869 w 17868"/>
                  <a:gd name="connsiteY4" fmla="*/ 8934 h 255993"/>
                  <a:gd name="connsiteX5" fmla="*/ 17869 w 17868"/>
                  <a:gd name="connsiteY5" fmla="*/ 247059 h 255993"/>
                  <a:gd name="connsiteX6" fmla="*/ 8935 w 17868"/>
                  <a:gd name="connsiteY6" fmla="*/ 255994 h 2559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868" h="255993">
                    <a:moveTo>
                      <a:pt x="8935" y="255994"/>
                    </a:moveTo>
                    <a:cubicBezTo>
                      <a:pt x="4001" y="255994"/>
                      <a:pt x="0" y="251993"/>
                      <a:pt x="0" y="247059"/>
                    </a:cubicBezTo>
                    <a:lnTo>
                      <a:pt x="0" y="8934"/>
                    </a:lnTo>
                    <a:cubicBezTo>
                      <a:pt x="0" y="4001"/>
                      <a:pt x="4001" y="0"/>
                      <a:pt x="8935" y="0"/>
                    </a:cubicBezTo>
                    <a:cubicBezTo>
                      <a:pt x="13869" y="0"/>
                      <a:pt x="17869" y="4001"/>
                      <a:pt x="17869" y="8934"/>
                    </a:cubicBezTo>
                    <a:lnTo>
                      <a:pt x="17869" y="247059"/>
                    </a:lnTo>
                    <a:cubicBezTo>
                      <a:pt x="17869" y="251993"/>
                      <a:pt x="13869" y="255994"/>
                      <a:pt x="8935" y="255994"/>
                    </a:cubicBezTo>
                    <a:close/>
                  </a:path>
                </a:pathLst>
              </a:custGeom>
              <a:solidFill>
                <a:srgbClr val="737373"/>
              </a:solidFill>
              <a:ln w="9525" cap="flat">
                <a:noFill/>
                <a:prstDash val="solid"/>
                <a:miter/>
              </a:ln>
            </p:spPr>
            <p:txBody>
              <a:bodyPr rtlCol="0" anchor="ctr"/>
              <a:lstStyle/>
              <a:p>
                <a:endParaRPr lang="it-IT"/>
              </a:p>
            </p:txBody>
          </p:sp>
          <p:sp>
            <p:nvSpPr>
              <p:cNvPr id="166" name="Figura a mano libera: forma 165">
                <a:extLst>
                  <a:ext uri="{FF2B5EF4-FFF2-40B4-BE49-F238E27FC236}">
                    <a16:creationId xmlns:a16="http://schemas.microsoft.com/office/drawing/2014/main" id="{2B0D024E-A29A-A51F-1B0C-8487BABDB96B}"/>
                  </a:ext>
                </a:extLst>
              </p:cNvPr>
              <p:cNvSpPr/>
              <p:nvPr/>
            </p:nvSpPr>
            <p:spPr>
              <a:xfrm>
                <a:off x="9894230" y="2054344"/>
                <a:ext cx="17868" cy="469239"/>
              </a:xfrm>
              <a:custGeom>
                <a:avLst/>
                <a:gdLst>
                  <a:gd name="connsiteX0" fmla="*/ 8935 w 17868"/>
                  <a:gd name="connsiteY0" fmla="*/ 469240 h 469239"/>
                  <a:gd name="connsiteX1" fmla="*/ 0 w 17868"/>
                  <a:gd name="connsiteY1" fmla="*/ 460305 h 469239"/>
                  <a:gd name="connsiteX2" fmla="*/ 0 w 17868"/>
                  <a:gd name="connsiteY2" fmla="*/ 8934 h 469239"/>
                  <a:gd name="connsiteX3" fmla="*/ 8935 w 17868"/>
                  <a:gd name="connsiteY3" fmla="*/ 0 h 469239"/>
                  <a:gd name="connsiteX4" fmla="*/ 17869 w 17868"/>
                  <a:gd name="connsiteY4" fmla="*/ 8934 h 469239"/>
                  <a:gd name="connsiteX5" fmla="*/ 17869 w 17868"/>
                  <a:gd name="connsiteY5" fmla="*/ 460315 h 469239"/>
                  <a:gd name="connsiteX6" fmla="*/ 8935 w 17868"/>
                  <a:gd name="connsiteY6" fmla="*/ 469240 h 469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868" h="469239">
                    <a:moveTo>
                      <a:pt x="8935" y="469240"/>
                    </a:moveTo>
                    <a:cubicBezTo>
                      <a:pt x="4001" y="469240"/>
                      <a:pt x="0" y="465239"/>
                      <a:pt x="0" y="460305"/>
                    </a:cubicBezTo>
                    <a:lnTo>
                      <a:pt x="0" y="8934"/>
                    </a:lnTo>
                    <a:cubicBezTo>
                      <a:pt x="0" y="4000"/>
                      <a:pt x="4001" y="0"/>
                      <a:pt x="8935" y="0"/>
                    </a:cubicBezTo>
                    <a:cubicBezTo>
                      <a:pt x="13869" y="0"/>
                      <a:pt x="17869" y="4000"/>
                      <a:pt x="17869" y="8934"/>
                    </a:cubicBezTo>
                    <a:lnTo>
                      <a:pt x="17869" y="460315"/>
                    </a:lnTo>
                    <a:cubicBezTo>
                      <a:pt x="17869" y="465239"/>
                      <a:pt x="13869" y="469240"/>
                      <a:pt x="8935" y="469240"/>
                    </a:cubicBezTo>
                    <a:close/>
                  </a:path>
                </a:pathLst>
              </a:custGeom>
              <a:solidFill>
                <a:srgbClr val="737373"/>
              </a:solidFill>
              <a:ln w="9525" cap="flat">
                <a:noFill/>
                <a:prstDash val="solid"/>
                <a:miter/>
              </a:ln>
            </p:spPr>
            <p:txBody>
              <a:bodyPr rtlCol="0" anchor="ctr"/>
              <a:lstStyle/>
              <a:p>
                <a:endParaRPr lang="it-IT"/>
              </a:p>
            </p:txBody>
          </p:sp>
          <p:sp>
            <p:nvSpPr>
              <p:cNvPr id="167" name="Figura a mano libera: forma 166">
                <a:extLst>
                  <a:ext uri="{FF2B5EF4-FFF2-40B4-BE49-F238E27FC236}">
                    <a16:creationId xmlns:a16="http://schemas.microsoft.com/office/drawing/2014/main" id="{D1F1A040-1AC6-9576-F97A-50FAF1EB2EF9}"/>
                  </a:ext>
                </a:extLst>
              </p:cNvPr>
              <p:cNvSpPr/>
              <p:nvPr/>
            </p:nvSpPr>
            <p:spPr>
              <a:xfrm rot="-2019783">
                <a:off x="9903343" y="2091195"/>
                <a:ext cx="302300" cy="75570"/>
              </a:xfrm>
              <a:custGeom>
                <a:avLst/>
                <a:gdLst>
                  <a:gd name="connsiteX0" fmla="*/ 302300 w 302300"/>
                  <a:gd name="connsiteY0" fmla="*/ 37785 h 75570"/>
                  <a:gd name="connsiteX1" fmla="*/ 151150 w 302300"/>
                  <a:gd name="connsiteY1" fmla="*/ 75570 h 75570"/>
                  <a:gd name="connsiteX2" fmla="*/ 0 w 302300"/>
                  <a:gd name="connsiteY2" fmla="*/ 37785 h 75570"/>
                  <a:gd name="connsiteX3" fmla="*/ 151150 w 302300"/>
                  <a:gd name="connsiteY3" fmla="*/ 0 h 75570"/>
                  <a:gd name="connsiteX4" fmla="*/ 302300 w 302300"/>
                  <a:gd name="connsiteY4" fmla="*/ 37785 h 755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2300" h="75570">
                    <a:moveTo>
                      <a:pt x="302300" y="37785"/>
                    </a:moveTo>
                    <a:cubicBezTo>
                      <a:pt x="302300" y="58653"/>
                      <a:pt x="234628" y="75570"/>
                      <a:pt x="151150" y="75570"/>
                    </a:cubicBezTo>
                    <a:cubicBezTo>
                      <a:pt x="67672" y="75570"/>
                      <a:pt x="0" y="58653"/>
                      <a:pt x="0" y="37785"/>
                    </a:cubicBezTo>
                    <a:cubicBezTo>
                      <a:pt x="0" y="16917"/>
                      <a:pt x="67672" y="0"/>
                      <a:pt x="151150" y="0"/>
                    </a:cubicBezTo>
                    <a:cubicBezTo>
                      <a:pt x="234628" y="0"/>
                      <a:pt x="302300" y="16917"/>
                      <a:pt x="302300" y="37785"/>
                    </a:cubicBezTo>
                    <a:close/>
                  </a:path>
                </a:pathLst>
              </a:custGeom>
              <a:solidFill>
                <a:schemeClr val="accent4"/>
              </a:solidFill>
              <a:ln w="9525" cap="flat">
                <a:noFill/>
                <a:prstDash val="solid"/>
                <a:miter/>
              </a:ln>
            </p:spPr>
            <p:txBody>
              <a:bodyPr rtlCol="0" anchor="ctr"/>
              <a:lstStyle/>
              <a:p>
                <a:endParaRPr lang="it-IT"/>
              </a:p>
            </p:txBody>
          </p:sp>
          <p:sp>
            <p:nvSpPr>
              <p:cNvPr id="168" name="Figura a mano libera: forma 167">
                <a:extLst>
                  <a:ext uri="{FF2B5EF4-FFF2-40B4-BE49-F238E27FC236}">
                    <a16:creationId xmlns:a16="http://schemas.microsoft.com/office/drawing/2014/main" id="{2EFD7367-D98B-424E-7059-011027608511}"/>
                  </a:ext>
                </a:extLst>
              </p:cNvPr>
              <p:cNvSpPr/>
              <p:nvPr/>
            </p:nvSpPr>
            <p:spPr>
              <a:xfrm>
                <a:off x="9989480" y="2214307"/>
                <a:ext cx="17868" cy="309276"/>
              </a:xfrm>
              <a:custGeom>
                <a:avLst/>
                <a:gdLst>
                  <a:gd name="connsiteX0" fmla="*/ 8935 w 17868"/>
                  <a:gd name="connsiteY0" fmla="*/ 309277 h 309276"/>
                  <a:gd name="connsiteX1" fmla="*/ 0 w 17868"/>
                  <a:gd name="connsiteY1" fmla="*/ 300342 h 309276"/>
                  <a:gd name="connsiteX2" fmla="*/ 0 w 17868"/>
                  <a:gd name="connsiteY2" fmla="*/ 8934 h 309276"/>
                  <a:gd name="connsiteX3" fmla="*/ 8935 w 17868"/>
                  <a:gd name="connsiteY3" fmla="*/ 0 h 309276"/>
                  <a:gd name="connsiteX4" fmla="*/ 17869 w 17868"/>
                  <a:gd name="connsiteY4" fmla="*/ 8934 h 309276"/>
                  <a:gd name="connsiteX5" fmla="*/ 17869 w 17868"/>
                  <a:gd name="connsiteY5" fmla="*/ 300352 h 309276"/>
                  <a:gd name="connsiteX6" fmla="*/ 8935 w 17868"/>
                  <a:gd name="connsiteY6" fmla="*/ 309277 h 309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868" h="309276">
                    <a:moveTo>
                      <a:pt x="8935" y="309277"/>
                    </a:moveTo>
                    <a:cubicBezTo>
                      <a:pt x="4001" y="309277"/>
                      <a:pt x="0" y="305276"/>
                      <a:pt x="0" y="300342"/>
                    </a:cubicBezTo>
                    <a:lnTo>
                      <a:pt x="0" y="8934"/>
                    </a:lnTo>
                    <a:cubicBezTo>
                      <a:pt x="0" y="4000"/>
                      <a:pt x="4001" y="0"/>
                      <a:pt x="8935" y="0"/>
                    </a:cubicBezTo>
                    <a:cubicBezTo>
                      <a:pt x="13869" y="0"/>
                      <a:pt x="17869" y="4000"/>
                      <a:pt x="17869" y="8934"/>
                    </a:cubicBezTo>
                    <a:lnTo>
                      <a:pt x="17869" y="300352"/>
                    </a:lnTo>
                    <a:cubicBezTo>
                      <a:pt x="17869" y="305276"/>
                      <a:pt x="13869" y="309277"/>
                      <a:pt x="8935" y="309277"/>
                    </a:cubicBezTo>
                    <a:close/>
                  </a:path>
                </a:pathLst>
              </a:custGeom>
              <a:solidFill>
                <a:srgbClr val="737373"/>
              </a:solidFill>
              <a:ln w="9525" cap="flat">
                <a:noFill/>
                <a:prstDash val="solid"/>
                <a:miter/>
              </a:ln>
            </p:spPr>
            <p:txBody>
              <a:bodyPr rtlCol="0" anchor="ctr"/>
              <a:lstStyle/>
              <a:p>
                <a:endParaRPr lang="it-IT"/>
              </a:p>
            </p:txBody>
          </p:sp>
        </p:grpSp>
      </p:grpSp>
      <p:pic>
        <p:nvPicPr>
          <p:cNvPr id="173" name="Immagine 172" descr="Immagine che contiene schermata, Carattere, Elementi grafici, design&#10;&#10;Descrizione generata automaticamente">
            <a:extLst>
              <a:ext uri="{FF2B5EF4-FFF2-40B4-BE49-F238E27FC236}">
                <a16:creationId xmlns:a16="http://schemas.microsoft.com/office/drawing/2014/main" id="{3CAC983D-2E91-C1C2-1568-6F0B5B48374A}"/>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tretch>
            <a:fillRect/>
          </a:stretch>
        </p:blipFill>
        <p:spPr>
          <a:xfrm>
            <a:off x="112295" y="6419023"/>
            <a:ext cx="1234823" cy="401564"/>
          </a:xfrm>
          <a:prstGeom prst="rect">
            <a:avLst/>
          </a:prstGeom>
        </p:spPr>
      </p:pic>
    </p:spTree>
    <p:extLst>
      <p:ext uri="{BB962C8B-B14F-4D97-AF65-F5344CB8AC3E}">
        <p14:creationId xmlns:p14="http://schemas.microsoft.com/office/powerpoint/2010/main" val="105580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magine 9" descr="Immagine che contiene verde, pianta, erba, foglia&#10;&#10;Descrizione generata automaticamente">
            <a:extLst>
              <a:ext uri="{FF2B5EF4-FFF2-40B4-BE49-F238E27FC236}">
                <a16:creationId xmlns:a16="http://schemas.microsoft.com/office/drawing/2014/main" id="{5A352375-ACCF-C050-3D39-CD54662F44B9}"/>
              </a:ext>
            </a:extLst>
          </p:cNvPr>
          <p:cNvPicPr>
            <a:picLocks noGrp="1" noRot="1" noChangeAspect="1" noMove="1" noResize="1" noEditPoints="1" noAdjustHandles="1" noChangeArrowheads="1" noChangeShapeType="1" noCrop="1"/>
          </p:cNvPicPr>
          <p:nvPr/>
        </p:nvPicPr>
        <p:blipFill rotWithShape="1">
          <a:blip r:embed="rId2">
            <a:extLst>
              <a:ext uri="{28A0092B-C50C-407E-A947-70E740481C1C}">
                <a14:useLocalDpi xmlns:a14="http://schemas.microsoft.com/office/drawing/2010/main" val="0"/>
              </a:ext>
            </a:extLst>
          </a:blip>
          <a:srcRect l="17562" r="22982"/>
          <a:stretch/>
        </p:blipFill>
        <p:spPr>
          <a:xfrm rot="16200000">
            <a:off x="6519474" y="1185470"/>
            <a:ext cx="6857999" cy="4487058"/>
          </a:xfrm>
          <a:prstGeom prst="rect">
            <a:avLst/>
          </a:prstGeom>
        </p:spPr>
      </p:pic>
      <p:sp>
        <p:nvSpPr>
          <p:cNvPr id="3" name="CasellaDiTesto 2">
            <a:extLst>
              <a:ext uri="{FF2B5EF4-FFF2-40B4-BE49-F238E27FC236}">
                <a16:creationId xmlns:a16="http://schemas.microsoft.com/office/drawing/2014/main" id="{AD0F0EEB-1688-64D7-C92A-08492AC5DF00}"/>
              </a:ext>
            </a:extLst>
          </p:cNvPr>
          <p:cNvSpPr txBox="1"/>
          <p:nvPr/>
        </p:nvSpPr>
        <p:spPr>
          <a:xfrm>
            <a:off x="1234823" y="1905506"/>
            <a:ext cx="6211233" cy="3046988"/>
          </a:xfrm>
          <a:prstGeom prst="rect">
            <a:avLst/>
          </a:prstGeom>
          <a:noFill/>
        </p:spPr>
        <p:txBody>
          <a:bodyPr wrap="square">
            <a:spAutoFit/>
          </a:bodyPr>
          <a:lstStyle/>
          <a:p>
            <a:pPr rtl="0">
              <a:spcBef>
                <a:spcPts val="0"/>
              </a:spcBef>
              <a:spcAft>
                <a:spcPts val="0"/>
              </a:spcAft>
            </a:pPr>
            <a:r>
              <a:rPr lang="it-IT" sz="1600" dirty="0">
                <a:solidFill>
                  <a:schemeClr val="accent1">
                    <a:lumMod val="50000"/>
                  </a:schemeClr>
                </a:solidFill>
                <a:latin typeface="Arial" panose="020B0604020202020204" pitchFamily="34" charset="0"/>
                <a:cs typeface="Arial" panose="020B0604020202020204" pitchFamily="34" charset="0"/>
              </a:rPr>
              <a:t>L’</a:t>
            </a:r>
            <a:r>
              <a:rPr lang="it-IT" sz="1600" dirty="0" err="1">
                <a:solidFill>
                  <a:schemeClr val="accent1">
                    <a:lumMod val="50000"/>
                  </a:schemeClr>
                </a:solidFill>
                <a:latin typeface="Arial" panose="020B0604020202020204" pitchFamily="34" charset="0"/>
                <a:cs typeface="Arial" panose="020B0604020202020204" pitchFamily="34" charset="0"/>
              </a:rPr>
              <a:t>Assessment</a:t>
            </a:r>
            <a:r>
              <a:rPr lang="it-IT" sz="1600" dirty="0">
                <a:solidFill>
                  <a:schemeClr val="accent1">
                    <a:lumMod val="50000"/>
                  </a:schemeClr>
                </a:solidFill>
                <a:latin typeface="Arial" panose="020B0604020202020204" pitchFamily="34" charset="0"/>
                <a:cs typeface="Arial" panose="020B0604020202020204" pitchFamily="34" charset="0"/>
              </a:rPr>
              <a:t> ESG consente di:</a:t>
            </a:r>
            <a:br>
              <a:rPr lang="it-IT" sz="1600" dirty="0">
                <a:solidFill>
                  <a:schemeClr val="accent1">
                    <a:lumMod val="50000"/>
                  </a:schemeClr>
                </a:solidFill>
                <a:latin typeface="Arial" panose="020B0604020202020204" pitchFamily="34" charset="0"/>
                <a:cs typeface="Arial" panose="020B0604020202020204" pitchFamily="34" charset="0"/>
              </a:rPr>
            </a:br>
            <a:endParaRPr lang="it-IT" sz="1600" dirty="0">
              <a:solidFill>
                <a:schemeClr val="accent1">
                  <a:lumMod val="50000"/>
                </a:schemeClr>
              </a:solidFill>
              <a:latin typeface="Arial" panose="020B0604020202020204" pitchFamily="34" charset="0"/>
              <a:cs typeface="Arial" panose="020B0604020202020204" pitchFamily="34" charset="0"/>
            </a:endParaRPr>
          </a:p>
          <a:p>
            <a:pPr marL="285750" indent="-285750" rtl="0" fontAlgn="base">
              <a:spcBef>
                <a:spcPts val="0"/>
              </a:spcBef>
              <a:spcAft>
                <a:spcPts val="0"/>
              </a:spcAft>
              <a:buClr>
                <a:srgbClr val="00B050"/>
              </a:buClr>
              <a:buFont typeface="Wingdings" panose="05000000000000000000" pitchFamily="2" charset="2"/>
              <a:buChar char="§"/>
            </a:pPr>
            <a:r>
              <a:rPr lang="it-IT" sz="1600" i="1" dirty="0">
                <a:solidFill>
                  <a:schemeClr val="accent1">
                    <a:lumMod val="50000"/>
                  </a:schemeClr>
                </a:solidFill>
                <a:latin typeface="Arial" panose="020B0604020202020204" pitchFamily="34" charset="0"/>
                <a:cs typeface="Arial" panose="020B0604020202020204" pitchFamily="34" charset="0"/>
              </a:rPr>
              <a:t>fotografare le performance aziendali rispetto alle dimensioni ambientali, sociali e di governance</a:t>
            </a:r>
          </a:p>
          <a:p>
            <a:pPr marL="285750" indent="-285750" rtl="0" fontAlgn="base">
              <a:spcBef>
                <a:spcPts val="0"/>
              </a:spcBef>
              <a:spcAft>
                <a:spcPts val="0"/>
              </a:spcAft>
              <a:buClr>
                <a:srgbClr val="00B050"/>
              </a:buClr>
              <a:buFont typeface="Wingdings" panose="05000000000000000000" pitchFamily="2" charset="2"/>
              <a:buChar char="§"/>
            </a:pPr>
            <a:r>
              <a:rPr lang="it-IT" sz="1600" i="1" dirty="0">
                <a:solidFill>
                  <a:schemeClr val="accent1">
                    <a:lumMod val="50000"/>
                  </a:schemeClr>
                </a:solidFill>
                <a:latin typeface="Arial" panose="020B0604020202020204" pitchFamily="34" charset="0"/>
                <a:cs typeface="Arial" panose="020B0604020202020204" pitchFamily="34" charset="0"/>
              </a:rPr>
              <a:t>conoscere le best practice dei competitor</a:t>
            </a:r>
          </a:p>
          <a:p>
            <a:pPr marL="285750" indent="-285750" rtl="0" fontAlgn="base">
              <a:spcBef>
                <a:spcPts val="0"/>
              </a:spcBef>
              <a:spcAft>
                <a:spcPts val="0"/>
              </a:spcAft>
              <a:buClr>
                <a:srgbClr val="00B050"/>
              </a:buClr>
              <a:buFont typeface="Wingdings" panose="05000000000000000000" pitchFamily="2" charset="2"/>
              <a:buChar char="§"/>
            </a:pPr>
            <a:r>
              <a:rPr lang="it-IT" sz="1600" i="1" dirty="0">
                <a:solidFill>
                  <a:schemeClr val="accent1">
                    <a:lumMod val="50000"/>
                  </a:schemeClr>
                </a:solidFill>
                <a:latin typeface="Arial" panose="020B0604020202020204" pitchFamily="34" charset="0"/>
                <a:cs typeface="Arial" panose="020B0604020202020204" pitchFamily="34" charset="0"/>
              </a:rPr>
              <a:t>analizzare le tematiche ESG rilevanti per il settore</a:t>
            </a:r>
          </a:p>
          <a:p>
            <a:pPr marL="285750" indent="-285750" rtl="0" fontAlgn="base">
              <a:spcBef>
                <a:spcPts val="0"/>
              </a:spcBef>
              <a:spcAft>
                <a:spcPts val="0"/>
              </a:spcAft>
              <a:buClr>
                <a:srgbClr val="00B050"/>
              </a:buClr>
              <a:buFont typeface="Wingdings" panose="05000000000000000000" pitchFamily="2" charset="2"/>
              <a:buChar char="§"/>
            </a:pPr>
            <a:r>
              <a:rPr lang="it-IT" sz="1600" i="1" dirty="0">
                <a:solidFill>
                  <a:schemeClr val="accent1">
                    <a:lumMod val="50000"/>
                  </a:schemeClr>
                </a:solidFill>
                <a:latin typeface="Arial" panose="020B0604020202020204" pitchFamily="34" charset="0"/>
                <a:cs typeface="Arial" panose="020B0604020202020204" pitchFamily="34" charset="0"/>
              </a:rPr>
              <a:t>ottenere un percorso strategico personalizzato</a:t>
            </a:r>
          </a:p>
          <a:p>
            <a:pPr marL="285750" indent="-285750" rtl="0" fontAlgn="base">
              <a:spcBef>
                <a:spcPts val="0"/>
              </a:spcBef>
              <a:spcAft>
                <a:spcPts val="0"/>
              </a:spcAft>
              <a:buClr>
                <a:srgbClr val="00B050"/>
              </a:buClr>
              <a:buFont typeface="Wingdings" panose="05000000000000000000" pitchFamily="2" charset="2"/>
              <a:buChar char="§"/>
            </a:pPr>
            <a:r>
              <a:rPr lang="it-IT" sz="1600" i="1" dirty="0">
                <a:solidFill>
                  <a:schemeClr val="accent1">
                    <a:lumMod val="50000"/>
                  </a:schemeClr>
                </a:solidFill>
                <a:latin typeface="Arial" panose="020B0604020202020204" pitchFamily="34" charset="0"/>
                <a:cs typeface="Arial" panose="020B0604020202020204" pitchFamily="34" charset="0"/>
              </a:rPr>
              <a:t>comprendere gli ambiti di intervento prioritari</a:t>
            </a:r>
          </a:p>
          <a:p>
            <a:pPr rtl="0">
              <a:spcBef>
                <a:spcPts val="0"/>
              </a:spcBef>
              <a:spcAft>
                <a:spcPts val="0"/>
              </a:spcAft>
            </a:pPr>
            <a:br>
              <a:rPr lang="it-IT" sz="1600" dirty="0">
                <a:solidFill>
                  <a:schemeClr val="accent1">
                    <a:lumMod val="50000"/>
                  </a:schemeClr>
                </a:solidFill>
                <a:latin typeface="Arial" panose="020B0604020202020204" pitchFamily="34" charset="0"/>
                <a:cs typeface="Arial" panose="020B0604020202020204" pitchFamily="34" charset="0"/>
              </a:rPr>
            </a:br>
            <a:r>
              <a:rPr lang="it-IT" sz="1600" dirty="0">
                <a:solidFill>
                  <a:schemeClr val="accent1">
                    <a:lumMod val="50000"/>
                  </a:schemeClr>
                </a:solidFill>
                <a:latin typeface="Arial" panose="020B0604020202020204" pitchFamily="34" charset="0"/>
                <a:cs typeface="Arial" panose="020B0604020202020204" pitchFamily="34" charset="0"/>
              </a:rPr>
              <a:t>Questi aspetti condizionano valutazioni, decisioni, azioni e prestazioni di organizzazioni e stakeholder nel breve, medio e lungo termine.</a:t>
            </a:r>
          </a:p>
        </p:txBody>
      </p:sp>
      <p:sp>
        <p:nvSpPr>
          <p:cNvPr id="2" name="Rettangolo 1">
            <a:extLst>
              <a:ext uri="{FF2B5EF4-FFF2-40B4-BE49-F238E27FC236}">
                <a16:creationId xmlns:a16="http://schemas.microsoft.com/office/drawing/2014/main" id="{D19A1E13-84C5-4195-04AF-65B80953EDB1}"/>
              </a:ext>
            </a:extLst>
          </p:cNvPr>
          <p:cNvSpPr/>
          <p:nvPr/>
        </p:nvSpPr>
        <p:spPr>
          <a:xfrm>
            <a:off x="1234823" y="438977"/>
            <a:ext cx="10957177" cy="945321"/>
          </a:xfrm>
          <a:prstGeom prst="rect">
            <a:avLst/>
          </a:prstGeom>
        </p:spPr>
        <p:txBody>
          <a:bodyPr wrap="square">
            <a:noAutofit/>
          </a:bodyPr>
          <a:lstStyle/>
          <a:p>
            <a:pPr marR="0" lvl="0" defTabSz="914400" rtl="0" eaLnBrk="0" fontAlgn="base" latinLnBrk="0" hangingPunct="0">
              <a:lnSpc>
                <a:spcPct val="100000"/>
              </a:lnSpc>
              <a:spcBef>
                <a:spcPct val="0"/>
              </a:spcBef>
              <a:spcAft>
                <a:spcPct val="0"/>
              </a:spcAft>
              <a:buClrTx/>
              <a:buSzTx/>
              <a:tabLst/>
            </a:pPr>
            <a:r>
              <a:rPr lang="it-IT" altLang="it-IT" sz="2000" dirty="0">
                <a:solidFill>
                  <a:schemeClr val="bg1">
                    <a:lumMod val="50000"/>
                  </a:schemeClr>
                </a:solidFill>
                <a:latin typeface="Arial" panose="020B0604020202020204" pitchFamily="34" charset="0"/>
              </a:rPr>
              <a:t>ASSESSMENT ESG</a:t>
            </a:r>
          </a:p>
          <a:p>
            <a:pPr marR="0" lvl="0" defTabSz="914400" rtl="0" eaLnBrk="0" fontAlgn="base" latinLnBrk="0" hangingPunct="0">
              <a:lnSpc>
                <a:spcPct val="100000"/>
              </a:lnSpc>
              <a:spcBef>
                <a:spcPct val="0"/>
              </a:spcBef>
              <a:spcAft>
                <a:spcPct val="0"/>
              </a:spcAft>
              <a:buClrTx/>
              <a:buSzTx/>
              <a:tabLst/>
            </a:pPr>
            <a:r>
              <a:rPr lang="it-IT" altLang="it-IT" sz="2000" b="1" dirty="0">
                <a:solidFill>
                  <a:schemeClr val="accent1">
                    <a:lumMod val="50000"/>
                  </a:schemeClr>
                </a:solidFill>
                <a:latin typeface="Arial" panose="020B0604020202020204" pitchFamily="34" charset="0"/>
              </a:rPr>
              <a:t>A cosa serve</a:t>
            </a:r>
          </a:p>
        </p:txBody>
      </p:sp>
      <p:grpSp>
        <p:nvGrpSpPr>
          <p:cNvPr id="146" name="Gruppo 145">
            <a:extLst>
              <a:ext uri="{FF2B5EF4-FFF2-40B4-BE49-F238E27FC236}">
                <a16:creationId xmlns:a16="http://schemas.microsoft.com/office/drawing/2014/main" id="{BDF2AE2A-8700-CC14-E3D9-40C63AA7ACC1}"/>
              </a:ext>
            </a:extLst>
          </p:cNvPr>
          <p:cNvGrpSpPr/>
          <p:nvPr/>
        </p:nvGrpSpPr>
        <p:grpSpPr>
          <a:xfrm>
            <a:off x="6985416" y="-316258"/>
            <a:ext cx="3043405" cy="7316665"/>
            <a:chOff x="6968244" y="-455198"/>
            <a:chExt cx="3098079" cy="7448107"/>
          </a:xfrm>
        </p:grpSpPr>
        <p:pic>
          <p:nvPicPr>
            <p:cNvPr id="15" name="Immagine 14">
              <a:extLst>
                <a:ext uri="{FF2B5EF4-FFF2-40B4-BE49-F238E27FC236}">
                  <a16:creationId xmlns:a16="http://schemas.microsoft.com/office/drawing/2014/main" id="{1E9CC0E0-0D10-4BCB-9DC2-D9F6BAD25070}"/>
                </a:ext>
              </a:extLst>
            </p:cNvPr>
            <p:cNvPicPr>
              <a:picLocks noChangeAspect="1"/>
            </p:cNvPicPr>
            <p:nvPr/>
          </p:nvPicPr>
          <p:blipFill rotWithShape="1">
            <a:blip r:embed="rId3">
              <a:extLst>
                <a:ext uri="{28A0092B-C50C-407E-A947-70E740481C1C}">
                  <a14:useLocalDpi xmlns:a14="http://schemas.microsoft.com/office/drawing/2010/main" val="0"/>
                </a:ext>
              </a:extLst>
            </a:blip>
            <a:srcRect t="-1" b="71232"/>
            <a:stretch/>
          </p:blipFill>
          <p:spPr>
            <a:xfrm>
              <a:off x="6968244" y="-455198"/>
              <a:ext cx="2229064" cy="4751225"/>
            </a:xfrm>
            <a:prstGeom prst="rect">
              <a:avLst/>
            </a:prstGeom>
          </p:spPr>
        </p:pic>
        <p:pic>
          <p:nvPicPr>
            <p:cNvPr id="144" name="Immagine 143">
              <a:extLst>
                <a:ext uri="{FF2B5EF4-FFF2-40B4-BE49-F238E27FC236}">
                  <a16:creationId xmlns:a16="http://schemas.microsoft.com/office/drawing/2014/main" id="{1A1E10A9-C6CF-952A-6FC6-0D796E64CA36}"/>
                </a:ext>
              </a:extLst>
            </p:cNvPr>
            <p:cNvPicPr>
              <a:picLocks noChangeAspect="1"/>
            </p:cNvPicPr>
            <p:nvPr/>
          </p:nvPicPr>
          <p:blipFill rotWithShape="1">
            <a:blip r:embed="rId3">
              <a:extLst>
                <a:ext uri="{28A0092B-C50C-407E-A947-70E740481C1C}">
                  <a14:useLocalDpi xmlns:a14="http://schemas.microsoft.com/office/drawing/2010/main" val="0"/>
                </a:ext>
              </a:extLst>
            </a:blip>
            <a:srcRect l="-594" t="28451" r="594" b="49657"/>
            <a:stretch/>
          </p:blipFill>
          <p:spPr>
            <a:xfrm>
              <a:off x="7837259" y="3377376"/>
              <a:ext cx="2229064" cy="3615533"/>
            </a:xfrm>
            <a:prstGeom prst="rect">
              <a:avLst/>
            </a:prstGeom>
          </p:spPr>
        </p:pic>
      </p:grpSp>
      <p:pic>
        <p:nvPicPr>
          <p:cNvPr id="211" name="Immagine 210" descr="Immagine che contiene schermata, Carattere, Elementi grafici, design&#10;&#10;Descrizione generata automaticamente">
            <a:extLst>
              <a:ext uri="{FF2B5EF4-FFF2-40B4-BE49-F238E27FC236}">
                <a16:creationId xmlns:a16="http://schemas.microsoft.com/office/drawing/2014/main" id="{9DB905F8-A7A7-4B7D-4C38-47B5A456F4F8}"/>
              </a:ext>
            </a:extLst>
          </p:cNvPr>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tretch>
            <a:fillRect/>
          </a:stretch>
        </p:blipFill>
        <p:spPr>
          <a:xfrm>
            <a:off x="112295" y="6419023"/>
            <a:ext cx="1234823" cy="401564"/>
          </a:xfrm>
          <a:prstGeom prst="rect">
            <a:avLst/>
          </a:prstGeom>
        </p:spPr>
      </p:pic>
    </p:spTree>
    <p:extLst>
      <p:ext uri="{BB962C8B-B14F-4D97-AF65-F5344CB8AC3E}">
        <p14:creationId xmlns:p14="http://schemas.microsoft.com/office/powerpoint/2010/main" val="31513703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a:extLst>
              <a:ext uri="{FF2B5EF4-FFF2-40B4-BE49-F238E27FC236}">
                <a16:creationId xmlns:a16="http://schemas.microsoft.com/office/drawing/2014/main" id="{664CDBEC-1B81-3B4B-B989-EACBCD82ED5F}"/>
              </a:ext>
            </a:extLst>
          </p:cNvPr>
          <p:cNvSpPr/>
          <p:nvPr/>
        </p:nvSpPr>
        <p:spPr>
          <a:xfrm>
            <a:off x="1232176" y="438977"/>
            <a:ext cx="10959824" cy="945321"/>
          </a:xfrm>
          <a:prstGeom prst="rect">
            <a:avLst/>
          </a:prstGeom>
        </p:spPr>
        <p:txBody>
          <a:bodyPr wrap="square">
            <a:noAutofit/>
          </a:bodyPr>
          <a:lstStyle/>
          <a:p>
            <a:pPr marR="0" lvl="0" defTabSz="914400" rtl="0" eaLnBrk="0" fontAlgn="base" latinLnBrk="0" hangingPunct="0">
              <a:lnSpc>
                <a:spcPct val="100000"/>
              </a:lnSpc>
              <a:spcBef>
                <a:spcPct val="0"/>
              </a:spcBef>
              <a:spcAft>
                <a:spcPct val="0"/>
              </a:spcAft>
              <a:buClrTx/>
              <a:buSzTx/>
              <a:tabLst/>
            </a:pPr>
            <a:r>
              <a:rPr lang="it-IT" altLang="it-IT" sz="2000" dirty="0">
                <a:solidFill>
                  <a:schemeClr val="bg1">
                    <a:lumMod val="50000"/>
                  </a:schemeClr>
                </a:solidFill>
                <a:latin typeface="Arial" panose="020B0604020202020204" pitchFamily="34" charset="0"/>
              </a:rPr>
              <a:t>ASSESSMENT ESG</a:t>
            </a:r>
          </a:p>
          <a:p>
            <a:pPr rtl="0">
              <a:spcBef>
                <a:spcPts val="0"/>
              </a:spcBef>
              <a:spcAft>
                <a:spcPts val="0"/>
              </a:spcAft>
            </a:pPr>
            <a:r>
              <a:rPr lang="it-IT" sz="2000" b="1" dirty="0">
                <a:solidFill>
                  <a:schemeClr val="accent1">
                    <a:lumMod val="50000"/>
                  </a:schemeClr>
                </a:solidFill>
                <a:latin typeface="Arial" panose="020B0604020202020204" pitchFamily="34" charset="0"/>
              </a:rPr>
              <a:t>I </a:t>
            </a:r>
            <a:r>
              <a:rPr lang="it-IT" sz="2000" b="1" dirty="0">
                <a:solidFill>
                  <a:srgbClr val="00B050"/>
                </a:solidFill>
                <a:latin typeface="Arial" panose="020B0604020202020204" pitchFamily="34" charset="0"/>
              </a:rPr>
              <a:t>vantaggi</a:t>
            </a:r>
            <a:r>
              <a:rPr lang="it-IT" sz="2000" b="1" dirty="0">
                <a:solidFill>
                  <a:schemeClr val="accent1">
                    <a:lumMod val="50000"/>
                  </a:schemeClr>
                </a:solidFill>
                <a:latin typeface="Arial" panose="020B0604020202020204" pitchFamily="34" charset="0"/>
              </a:rPr>
              <a:t> dell’</a:t>
            </a:r>
            <a:r>
              <a:rPr lang="it-IT" sz="2000" b="1" dirty="0" err="1">
                <a:solidFill>
                  <a:schemeClr val="accent1">
                    <a:lumMod val="50000"/>
                  </a:schemeClr>
                </a:solidFill>
                <a:latin typeface="Arial" panose="020B0604020202020204" pitchFamily="34" charset="0"/>
              </a:rPr>
              <a:t>Assessment</a:t>
            </a:r>
            <a:r>
              <a:rPr lang="it-IT" sz="2000" b="1" dirty="0">
                <a:solidFill>
                  <a:schemeClr val="accent1">
                    <a:lumMod val="50000"/>
                  </a:schemeClr>
                </a:solidFill>
                <a:latin typeface="Arial" panose="020B0604020202020204" pitchFamily="34" charset="0"/>
              </a:rPr>
              <a:t> ESG per la tua azienda</a:t>
            </a:r>
          </a:p>
        </p:txBody>
      </p:sp>
      <p:sp>
        <p:nvSpPr>
          <p:cNvPr id="11" name="Rettangolo con angoli arrotondati 10">
            <a:extLst>
              <a:ext uri="{FF2B5EF4-FFF2-40B4-BE49-F238E27FC236}">
                <a16:creationId xmlns:a16="http://schemas.microsoft.com/office/drawing/2014/main" id="{4F40071E-6118-895F-2236-18807CFFBB46}"/>
              </a:ext>
            </a:extLst>
          </p:cNvPr>
          <p:cNvSpPr/>
          <p:nvPr/>
        </p:nvSpPr>
        <p:spPr>
          <a:xfrm>
            <a:off x="1120757" y="3501363"/>
            <a:ext cx="9950486" cy="720000"/>
          </a:xfrm>
          <a:prstGeom prst="roundRect">
            <a:avLst/>
          </a:prstGeom>
          <a:solidFill>
            <a:srgbClr val="DAE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fontAlgn="base"/>
            <a:r>
              <a:rPr lang="it-IT" sz="1600" dirty="0">
                <a:solidFill>
                  <a:schemeClr val="accent1">
                    <a:lumMod val="50000"/>
                  </a:schemeClr>
                </a:solidFill>
                <a:latin typeface="Arial" panose="020B0604020202020204" pitchFamily="34" charset="0"/>
                <a:cs typeface="Arial" panose="020B0604020202020204" pitchFamily="34" charset="0"/>
              </a:rPr>
              <a:t>accresci l’interesse da parte dei dipendenti</a:t>
            </a:r>
          </a:p>
        </p:txBody>
      </p:sp>
      <p:sp>
        <p:nvSpPr>
          <p:cNvPr id="7" name="Rettangolo con angoli arrotondati 6">
            <a:extLst>
              <a:ext uri="{FF2B5EF4-FFF2-40B4-BE49-F238E27FC236}">
                <a16:creationId xmlns:a16="http://schemas.microsoft.com/office/drawing/2014/main" id="{37E5F523-DE2C-A76B-2AFA-BA2B6A46F677}"/>
              </a:ext>
            </a:extLst>
          </p:cNvPr>
          <p:cNvSpPr/>
          <p:nvPr/>
        </p:nvSpPr>
        <p:spPr>
          <a:xfrm>
            <a:off x="1120757" y="1742047"/>
            <a:ext cx="9950486" cy="720000"/>
          </a:xfrm>
          <a:prstGeom prst="roundRect">
            <a:avLst/>
          </a:prstGeom>
          <a:solidFill>
            <a:srgbClr val="DAE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fontAlgn="base"/>
            <a:r>
              <a:rPr lang="it-IT" sz="1600" dirty="0">
                <a:solidFill>
                  <a:schemeClr val="accent1">
                    <a:lumMod val="50000"/>
                  </a:schemeClr>
                </a:solidFill>
                <a:latin typeface="Arial" panose="020B0604020202020204" pitchFamily="34" charset="0"/>
                <a:cs typeface="Arial" panose="020B0604020202020204" pitchFamily="34" charset="0"/>
              </a:rPr>
              <a:t>costruisci una strategia sostenibile e vincente </a:t>
            </a:r>
          </a:p>
        </p:txBody>
      </p:sp>
      <p:sp>
        <p:nvSpPr>
          <p:cNvPr id="10" name="Rettangolo con angoli arrotondati 9">
            <a:extLst>
              <a:ext uri="{FF2B5EF4-FFF2-40B4-BE49-F238E27FC236}">
                <a16:creationId xmlns:a16="http://schemas.microsoft.com/office/drawing/2014/main" id="{BFFE263E-79C7-8A82-6A1F-E38F0D6C2EA7}"/>
              </a:ext>
            </a:extLst>
          </p:cNvPr>
          <p:cNvSpPr/>
          <p:nvPr/>
        </p:nvSpPr>
        <p:spPr>
          <a:xfrm>
            <a:off x="1120757" y="2646392"/>
            <a:ext cx="9950486" cy="720000"/>
          </a:xfrm>
          <a:prstGeom prst="roundRect">
            <a:avLst/>
          </a:prstGeom>
          <a:solidFill>
            <a:srgbClr val="DAE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fontAlgn="base"/>
            <a:r>
              <a:rPr lang="it-IT" sz="1600" dirty="0">
                <a:solidFill>
                  <a:schemeClr val="accent1">
                    <a:lumMod val="50000"/>
                  </a:schemeClr>
                </a:solidFill>
                <a:latin typeface="Arial" panose="020B0604020202020204" pitchFamily="34" charset="0"/>
                <a:cs typeface="Arial" panose="020B0604020202020204" pitchFamily="34" charset="0"/>
              </a:rPr>
              <a:t>migliori la reputazione e l’affidabilità aziendale</a:t>
            </a:r>
          </a:p>
        </p:txBody>
      </p:sp>
      <p:sp>
        <p:nvSpPr>
          <p:cNvPr id="13" name="Rettangolo con angoli arrotondati 12">
            <a:extLst>
              <a:ext uri="{FF2B5EF4-FFF2-40B4-BE49-F238E27FC236}">
                <a16:creationId xmlns:a16="http://schemas.microsoft.com/office/drawing/2014/main" id="{6ADB1988-AC5F-9161-5D9D-97A055365CE7}"/>
              </a:ext>
            </a:extLst>
          </p:cNvPr>
          <p:cNvSpPr/>
          <p:nvPr/>
        </p:nvSpPr>
        <p:spPr>
          <a:xfrm>
            <a:off x="1120757" y="4356334"/>
            <a:ext cx="9950486" cy="720000"/>
          </a:xfrm>
          <a:prstGeom prst="roundRect">
            <a:avLst/>
          </a:prstGeom>
          <a:solidFill>
            <a:srgbClr val="DAE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fontAlgn="base"/>
            <a:r>
              <a:rPr lang="it-IT" sz="1600" dirty="0">
                <a:solidFill>
                  <a:schemeClr val="accent1">
                    <a:lumMod val="50000"/>
                  </a:schemeClr>
                </a:solidFill>
                <a:latin typeface="Arial" panose="020B0604020202020204" pitchFamily="34" charset="0"/>
                <a:cs typeface="Arial" panose="020B0604020202020204" pitchFamily="34" charset="0"/>
              </a:rPr>
              <a:t>aumenti il coinvolgimento degli stakeholder</a:t>
            </a:r>
          </a:p>
        </p:txBody>
      </p:sp>
      <p:grpSp>
        <p:nvGrpSpPr>
          <p:cNvPr id="35" name="Gruppo 34">
            <a:extLst>
              <a:ext uri="{FF2B5EF4-FFF2-40B4-BE49-F238E27FC236}">
                <a16:creationId xmlns:a16="http://schemas.microsoft.com/office/drawing/2014/main" id="{8A7608CE-4E11-08C8-3FE9-CF44BECD6C97}"/>
              </a:ext>
            </a:extLst>
          </p:cNvPr>
          <p:cNvGrpSpPr/>
          <p:nvPr/>
        </p:nvGrpSpPr>
        <p:grpSpPr>
          <a:xfrm>
            <a:off x="7165298" y="-91035"/>
            <a:ext cx="3043405" cy="7139953"/>
            <a:chOff x="6968244" y="-1048310"/>
            <a:chExt cx="3098079" cy="7268220"/>
          </a:xfrm>
        </p:grpSpPr>
        <p:pic>
          <p:nvPicPr>
            <p:cNvPr id="36" name="Immagine 35">
              <a:extLst>
                <a:ext uri="{FF2B5EF4-FFF2-40B4-BE49-F238E27FC236}">
                  <a16:creationId xmlns:a16="http://schemas.microsoft.com/office/drawing/2014/main" id="{924108C0-2004-C27B-69FE-EED380F23399}"/>
                </a:ext>
              </a:extLst>
            </p:cNvPr>
            <p:cNvPicPr>
              <a:picLocks noChangeAspect="1"/>
            </p:cNvPicPr>
            <p:nvPr/>
          </p:nvPicPr>
          <p:blipFill rotWithShape="1">
            <a:blip r:embed="rId2">
              <a:extLst>
                <a:ext uri="{28A0092B-C50C-407E-A947-70E740481C1C}">
                  <a14:useLocalDpi xmlns:a14="http://schemas.microsoft.com/office/drawing/2010/main" val="0"/>
                </a:ext>
              </a:extLst>
            </a:blip>
            <a:srcRect t="71766" b="485"/>
            <a:stretch/>
          </p:blipFill>
          <p:spPr>
            <a:xfrm>
              <a:off x="6968244" y="1637300"/>
              <a:ext cx="2229064" cy="4582610"/>
            </a:xfrm>
            <a:prstGeom prst="rect">
              <a:avLst/>
            </a:prstGeom>
          </p:spPr>
        </p:pic>
        <p:pic>
          <p:nvPicPr>
            <p:cNvPr id="37" name="Immagine 36">
              <a:extLst>
                <a:ext uri="{FF2B5EF4-FFF2-40B4-BE49-F238E27FC236}">
                  <a16:creationId xmlns:a16="http://schemas.microsoft.com/office/drawing/2014/main" id="{6E3C811D-06FA-19BA-439E-5806128B71C8}"/>
                </a:ext>
              </a:extLst>
            </p:cNvPr>
            <p:cNvPicPr>
              <a:picLocks noChangeAspect="1"/>
            </p:cNvPicPr>
            <p:nvPr/>
          </p:nvPicPr>
          <p:blipFill rotWithShape="1">
            <a:blip r:embed="rId2">
              <a:extLst>
                <a:ext uri="{28A0092B-C50C-407E-A947-70E740481C1C}">
                  <a14:useLocalDpi xmlns:a14="http://schemas.microsoft.com/office/drawing/2010/main" val="0"/>
                </a:ext>
              </a:extLst>
            </a:blip>
            <a:srcRect l="-594" t="50046" r="594" b="27811"/>
            <a:stretch/>
          </p:blipFill>
          <p:spPr>
            <a:xfrm>
              <a:off x="7837259" y="-1048310"/>
              <a:ext cx="2229064" cy="3656934"/>
            </a:xfrm>
            <a:prstGeom prst="rect">
              <a:avLst/>
            </a:prstGeom>
          </p:spPr>
        </p:pic>
      </p:grpSp>
      <p:pic>
        <p:nvPicPr>
          <p:cNvPr id="40" name="Immagine 39" descr="Immagine che contiene schermata, Carattere, Elementi grafici, design&#10;&#10;Descrizione generata automaticamente">
            <a:extLst>
              <a:ext uri="{FF2B5EF4-FFF2-40B4-BE49-F238E27FC236}">
                <a16:creationId xmlns:a16="http://schemas.microsoft.com/office/drawing/2014/main" id="{96157033-B36E-F416-FCCA-8E975C8B08DB}"/>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112295" y="6419023"/>
            <a:ext cx="1234823" cy="401564"/>
          </a:xfrm>
          <a:prstGeom prst="rect">
            <a:avLst/>
          </a:prstGeom>
        </p:spPr>
      </p:pic>
    </p:spTree>
    <p:extLst>
      <p:ext uri="{BB962C8B-B14F-4D97-AF65-F5344CB8AC3E}">
        <p14:creationId xmlns:p14="http://schemas.microsoft.com/office/powerpoint/2010/main" val="17797070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ttangolo con angoli arrotondati 20">
            <a:extLst>
              <a:ext uri="{FF2B5EF4-FFF2-40B4-BE49-F238E27FC236}">
                <a16:creationId xmlns:a16="http://schemas.microsoft.com/office/drawing/2014/main" id="{1D149D64-64AC-2B4B-8AEB-ADF152F5BDD0}"/>
              </a:ext>
            </a:extLst>
          </p:cNvPr>
          <p:cNvSpPr/>
          <p:nvPr/>
        </p:nvSpPr>
        <p:spPr>
          <a:xfrm>
            <a:off x="7979237" y="3594367"/>
            <a:ext cx="3320902" cy="1629513"/>
          </a:xfrm>
          <a:prstGeom prst="roundRect">
            <a:avLst/>
          </a:prstGeom>
          <a:solidFill>
            <a:srgbClr val="DAE3F3"/>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endParaRPr lang="it-IT" sz="1600" dirty="0">
              <a:solidFill>
                <a:schemeClr val="accent1">
                  <a:lumMod val="50000"/>
                </a:schemeClr>
              </a:solidFill>
              <a:latin typeface="Arial" panose="020B0604020202020204" pitchFamily="34" charset="0"/>
              <a:cs typeface="Arial" panose="020B0604020202020204" pitchFamily="34" charset="0"/>
            </a:endParaRPr>
          </a:p>
        </p:txBody>
      </p:sp>
      <p:sp>
        <p:nvSpPr>
          <p:cNvPr id="31" name="Rettangolo con angoli arrotondati 20">
            <a:extLst>
              <a:ext uri="{FF2B5EF4-FFF2-40B4-BE49-F238E27FC236}">
                <a16:creationId xmlns:a16="http://schemas.microsoft.com/office/drawing/2014/main" id="{985F2E73-42D0-E94F-AA41-D99B155DDDD5}"/>
              </a:ext>
            </a:extLst>
          </p:cNvPr>
          <p:cNvSpPr/>
          <p:nvPr/>
        </p:nvSpPr>
        <p:spPr>
          <a:xfrm>
            <a:off x="4463270" y="3556559"/>
            <a:ext cx="3320902" cy="1629513"/>
          </a:xfrm>
          <a:prstGeom prst="roundRect">
            <a:avLst/>
          </a:prstGeom>
          <a:solidFill>
            <a:srgbClr val="DAE3F3"/>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endParaRPr lang="it-IT" sz="1600" dirty="0">
              <a:solidFill>
                <a:schemeClr val="accent1">
                  <a:lumMod val="50000"/>
                </a:schemeClr>
              </a:solidFill>
              <a:latin typeface="Arial" panose="020B0604020202020204" pitchFamily="34" charset="0"/>
              <a:cs typeface="Arial" panose="020B0604020202020204" pitchFamily="34" charset="0"/>
            </a:endParaRPr>
          </a:p>
        </p:txBody>
      </p:sp>
      <p:sp>
        <p:nvSpPr>
          <p:cNvPr id="30" name="Rettangolo con angoli arrotondati 20">
            <a:extLst>
              <a:ext uri="{FF2B5EF4-FFF2-40B4-BE49-F238E27FC236}">
                <a16:creationId xmlns:a16="http://schemas.microsoft.com/office/drawing/2014/main" id="{2305EC8C-AA1A-F040-BDA7-72A526E41B24}"/>
              </a:ext>
            </a:extLst>
          </p:cNvPr>
          <p:cNvSpPr/>
          <p:nvPr/>
        </p:nvSpPr>
        <p:spPr>
          <a:xfrm>
            <a:off x="912129" y="3545013"/>
            <a:ext cx="3320902" cy="1629513"/>
          </a:xfrm>
          <a:prstGeom prst="roundRect">
            <a:avLst/>
          </a:prstGeom>
          <a:solidFill>
            <a:srgbClr val="DAE3F3"/>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endParaRPr lang="it-IT" sz="1600" dirty="0">
              <a:solidFill>
                <a:schemeClr val="accent1">
                  <a:lumMod val="50000"/>
                </a:schemeClr>
              </a:solidFill>
              <a:latin typeface="Arial" panose="020B0604020202020204" pitchFamily="34" charset="0"/>
              <a:cs typeface="Arial" panose="020B0604020202020204" pitchFamily="34" charset="0"/>
            </a:endParaRPr>
          </a:p>
        </p:txBody>
      </p:sp>
      <p:sp>
        <p:nvSpPr>
          <p:cNvPr id="28" name="Rettangolo con angoli arrotondati 20">
            <a:extLst>
              <a:ext uri="{FF2B5EF4-FFF2-40B4-BE49-F238E27FC236}">
                <a16:creationId xmlns:a16="http://schemas.microsoft.com/office/drawing/2014/main" id="{0418536A-0DB6-FB42-987C-D309D7A847A5}"/>
              </a:ext>
            </a:extLst>
          </p:cNvPr>
          <p:cNvSpPr/>
          <p:nvPr/>
        </p:nvSpPr>
        <p:spPr>
          <a:xfrm>
            <a:off x="7953136" y="1665897"/>
            <a:ext cx="3320902" cy="1690677"/>
          </a:xfrm>
          <a:prstGeom prst="roundRect">
            <a:avLst/>
          </a:prstGeom>
          <a:solidFill>
            <a:srgbClr val="DAE3F3"/>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endParaRPr lang="it-IT" sz="1600" dirty="0">
              <a:solidFill>
                <a:schemeClr val="accent1">
                  <a:lumMod val="50000"/>
                </a:schemeClr>
              </a:solidFill>
              <a:latin typeface="Arial" panose="020B0604020202020204" pitchFamily="34" charset="0"/>
              <a:cs typeface="Arial" panose="020B0604020202020204" pitchFamily="34" charset="0"/>
            </a:endParaRPr>
          </a:p>
        </p:txBody>
      </p:sp>
      <p:sp>
        <p:nvSpPr>
          <p:cNvPr id="27" name="Rettangolo con angoli arrotondati 20">
            <a:extLst>
              <a:ext uri="{FF2B5EF4-FFF2-40B4-BE49-F238E27FC236}">
                <a16:creationId xmlns:a16="http://schemas.microsoft.com/office/drawing/2014/main" id="{C2719EFB-38F8-A04A-9188-15C1D087FBE5}"/>
              </a:ext>
            </a:extLst>
          </p:cNvPr>
          <p:cNvSpPr/>
          <p:nvPr/>
        </p:nvSpPr>
        <p:spPr>
          <a:xfrm>
            <a:off x="4435549" y="1665897"/>
            <a:ext cx="3320902" cy="1675258"/>
          </a:xfrm>
          <a:prstGeom prst="roundRect">
            <a:avLst/>
          </a:prstGeom>
          <a:solidFill>
            <a:srgbClr val="DAE3F3"/>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endParaRPr lang="it-IT" sz="1600" dirty="0">
              <a:solidFill>
                <a:schemeClr val="accent1">
                  <a:lumMod val="50000"/>
                </a:schemeClr>
              </a:solidFill>
              <a:latin typeface="Arial" panose="020B0604020202020204" pitchFamily="34" charset="0"/>
              <a:cs typeface="Arial" panose="020B0604020202020204" pitchFamily="34" charset="0"/>
            </a:endParaRPr>
          </a:p>
        </p:txBody>
      </p:sp>
      <p:sp>
        <p:nvSpPr>
          <p:cNvPr id="22" name="Rettangolo con angoli arrotondati 21">
            <a:extLst>
              <a:ext uri="{FF2B5EF4-FFF2-40B4-BE49-F238E27FC236}">
                <a16:creationId xmlns:a16="http://schemas.microsoft.com/office/drawing/2014/main" id="{127D1AC1-4F48-B456-E117-271779DD4ECF}"/>
              </a:ext>
            </a:extLst>
          </p:cNvPr>
          <p:cNvSpPr/>
          <p:nvPr/>
        </p:nvSpPr>
        <p:spPr>
          <a:xfrm>
            <a:off x="7969005" y="3854934"/>
            <a:ext cx="3320902" cy="135934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fontAlgn="base">
              <a:spcBef>
                <a:spcPts val="0"/>
              </a:spcBef>
              <a:spcAft>
                <a:spcPts val="0"/>
              </a:spcAft>
            </a:pPr>
            <a:r>
              <a:rPr lang="it-IT" sz="1400" b="1" dirty="0">
                <a:solidFill>
                  <a:schemeClr val="accent1">
                    <a:lumMod val="50000"/>
                  </a:schemeClr>
                </a:solidFill>
                <a:latin typeface="Arial" panose="020B0604020202020204" pitchFamily="34" charset="0"/>
                <a:cs typeface="Arial" panose="020B0604020202020204" pitchFamily="34" charset="0"/>
              </a:rPr>
              <a:t>Monitoraggio</a:t>
            </a:r>
            <a:r>
              <a:rPr lang="it-IT" sz="1400" dirty="0">
                <a:solidFill>
                  <a:schemeClr val="accent1">
                    <a:lumMod val="50000"/>
                  </a:schemeClr>
                </a:solidFill>
                <a:latin typeface="Arial" panose="020B0604020202020204" pitchFamily="34" charset="0"/>
                <a:cs typeface="Arial" panose="020B0604020202020204" pitchFamily="34" charset="0"/>
              </a:rPr>
              <a:t> delle performance di sostenibilità nel tempo in relazione agli obiettivi prefissati</a:t>
            </a:r>
          </a:p>
        </p:txBody>
      </p:sp>
      <p:sp>
        <p:nvSpPr>
          <p:cNvPr id="21" name="Rettangolo con angoli arrotondati 20">
            <a:extLst>
              <a:ext uri="{FF2B5EF4-FFF2-40B4-BE49-F238E27FC236}">
                <a16:creationId xmlns:a16="http://schemas.microsoft.com/office/drawing/2014/main" id="{1C8B2642-18F6-E983-45A2-CF483F63881A}"/>
              </a:ext>
            </a:extLst>
          </p:cNvPr>
          <p:cNvSpPr/>
          <p:nvPr/>
        </p:nvSpPr>
        <p:spPr>
          <a:xfrm>
            <a:off x="4443002" y="3854934"/>
            <a:ext cx="3320902" cy="135934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fontAlgn="base">
              <a:spcBef>
                <a:spcPts val="0"/>
              </a:spcBef>
              <a:spcAft>
                <a:spcPts val="0"/>
              </a:spcAft>
            </a:pPr>
            <a:r>
              <a:rPr lang="it-IT" sz="1400" b="1" dirty="0">
                <a:solidFill>
                  <a:schemeClr val="accent1">
                    <a:lumMod val="50000"/>
                  </a:schemeClr>
                </a:solidFill>
                <a:latin typeface="Arial" panose="020B0604020202020204" pitchFamily="34" charset="0"/>
                <a:cs typeface="Arial" panose="020B0604020202020204" pitchFamily="34" charset="0"/>
              </a:rPr>
              <a:t>Valorizzazione</a:t>
            </a:r>
            <a:r>
              <a:rPr lang="it-IT" sz="1400" dirty="0">
                <a:solidFill>
                  <a:schemeClr val="accent1">
                    <a:lumMod val="50000"/>
                  </a:schemeClr>
                </a:solidFill>
                <a:latin typeface="Arial" panose="020B0604020202020204" pitchFamily="34" charset="0"/>
                <a:cs typeface="Arial" panose="020B0604020202020204" pitchFamily="34" charset="0"/>
              </a:rPr>
              <a:t> delle performance e best practice ESG adottate</a:t>
            </a:r>
          </a:p>
        </p:txBody>
      </p:sp>
      <p:sp>
        <p:nvSpPr>
          <p:cNvPr id="20" name="Rettangolo con angoli arrotondati 19">
            <a:extLst>
              <a:ext uri="{FF2B5EF4-FFF2-40B4-BE49-F238E27FC236}">
                <a16:creationId xmlns:a16="http://schemas.microsoft.com/office/drawing/2014/main" id="{B7DA2C4B-F913-1C73-7D9E-AA9CB443BE33}"/>
              </a:ext>
            </a:extLst>
          </p:cNvPr>
          <p:cNvSpPr/>
          <p:nvPr/>
        </p:nvSpPr>
        <p:spPr>
          <a:xfrm>
            <a:off x="891861" y="3811191"/>
            <a:ext cx="3320902" cy="135934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fontAlgn="base">
              <a:spcBef>
                <a:spcPts val="0"/>
              </a:spcBef>
              <a:spcAft>
                <a:spcPts val="0"/>
              </a:spcAft>
            </a:pPr>
            <a:r>
              <a:rPr lang="it-IT" sz="1400" b="1" dirty="0">
                <a:solidFill>
                  <a:schemeClr val="accent1">
                    <a:lumMod val="50000"/>
                  </a:schemeClr>
                </a:solidFill>
                <a:latin typeface="Arial" panose="020B0604020202020204" pitchFamily="34" charset="0"/>
                <a:cs typeface="Arial" panose="020B0604020202020204" pitchFamily="34" charset="0"/>
              </a:rPr>
              <a:t>Sviluppo e mantenimento </a:t>
            </a:r>
            <a:r>
              <a:rPr lang="it-IT" sz="1400" dirty="0">
                <a:solidFill>
                  <a:schemeClr val="accent1">
                    <a:lumMod val="50000"/>
                  </a:schemeClr>
                </a:solidFill>
                <a:latin typeface="Arial" panose="020B0604020202020204" pitchFamily="34" charset="0"/>
                <a:cs typeface="Arial" panose="020B0604020202020204" pitchFamily="34" charset="0"/>
              </a:rPr>
              <a:t>di politiche e certificazioni</a:t>
            </a:r>
          </a:p>
        </p:txBody>
      </p:sp>
      <p:sp>
        <p:nvSpPr>
          <p:cNvPr id="19" name="Rettangolo con angoli arrotondati 18">
            <a:extLst>
              <a:ext uri="{FF2B5EF4-FFF2-40B4-BE49-F238E27FC236}">
                <a16:creationId xmlns:a16="http://schemas.microsoft.com/office/drawing/2014/main" id="{F017D5B7-2192-F162-F519-B0FD40840AA9}"/>
              </a:ext>
            </a:extLst>
          </p:cNvPr>
          <p:cNvSpPr/>
          <p:nvPr/>
        </p:nvSpPr>
        <p:spPr>
          <a:xfrm>
            <a:off x="7979237" y="2001329"/>
            <a:ext cx="3320902" cy="135934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fontAlgn="base">
              <a:spcBef>
                <a:spcPts val="0"/>
              </a:spcBef>
              <a:spcAft>
                <a:spcPts val="0"/>
              </a:spcAft>
            </a:pPr>
            <a:r>
              <a:rPr lang="it-IT" sz="1400" b="1" dirty="0">
                <a:solidFill>
                  <a:schemeClr val="accent1">
                    <a:lumMod val="50000"/>
                  </a:schemeClr>
                </a:solidFill>
                <a:latin typeface="Arial" panose="020B0604020202020204" pitchFamily="34" charset="0"/>
                <a:cs typeface="Arial" panose="020B0604020202020204" pitchFamily="34" charset="0"/>
              </a:rPr>
              <a:t>Implementazione</a:t>
            </a:r>
            <a:r>
              <a:rPr lang="it-IT" sz="1400" dirty="0">
                <a:solidFill>
                  <a:schemeClr val="accent1">
                    <a:lumMod val="50000"/>
                  </a:schemeClr>
                </a:solidFill>
                <a:latin typeface="Arial" panose="020B0604020202020204" pitchFamily="34" charset="0"/>
                <a:cs typeface="Arial" panose="020B0604020202020204" pitchFamily="34" charset="0"/>
              </a:rPr>
              <a:t> di azioni di miglioramento per gli ambiti di intervento</a:t>
            </a:r>
          </a:p>
        </p:txBody>
      </p:sp>
      <p:sp>
        <p:nvSpPr>
          <p:cNvPr id="3" name="CasellaDiTesto 2">
            <a:extLst>
              <a:ext uri="{FF2B5EF4-FFF2-40B4-BE49-F238E27FC236}">
                <a16:creationId xmlns:a16="http://schemas.microsoft.com/office/drawing/2014/main" id="{AD0F0EEB-1688-64D7-C92A-08492AC5DF00}"/>
              </a:ext>
            </a:extLst>
          </p:cNvPr>
          <p:cNvSpPr txBox="1"/>
          <p:nvPr/>
        </p:nvSpPr>
        <p:spPr>
          <a:xfrm>
            <a:off x="848832" y="5588026"/>
            <a:ext cx="10451307" cy="830997"/>
          </a:xfrm>
          <a:prstGeom prst="rect">
            <a:avLst/>
          </a:prstGeom>
          <a:noFill/>
        </p:spPr>
        <p:txBody>
          <a:bodyPr wrap="square">
            <a:spAutoFit/>
          </a:bodyPr>
          <a:lstStyle/>
          <a:p>
            <a:r>
              <a:rPr lang="it-IT" sz="1600" dirty="0">
                <a:solidFill>
                  <a:schemeClr val="accent1">
                    <a:lumMod val="50000"/>
                  </a:schemeClr>
                </a:solidFill>
                <a:latin typeface="Arial" panose="020B0604020202020204" pitchFamily="34" charset="0"/>
                <a:cs typeface="Arial" panose="020B0604020202020204" pitchFamily="34" charset="0"/>
              </a:rPr>
              <a:t>L’</a:t>
            </a:r>
            <a:r>
              <a:rPr lang="it-IT" sz="1600" dirty="0" err="1">
                <a:solidFill>
                  <a:schemeClr val="accent1">
                    <a:lumMod val="50000"/>
                  </a:schemeClr>
                </a:solidFill>
                <a:latin typeface="Arial" panose="020B0604020202020204" pitchFamily="34" charset="0"/>
                <a:cs typeface="Arial" panose="020B0604020202020204" pitchFamily="34" charset="0"/>
              </a:rPr>
              <a:t>Assessment</a:t>
            </a:r>
            <a:r>
              <a:rPr lang="it-IT" sz="1600" dirty="0">
                <a:solidFill>
                  <a:schemeClr val="accent1">
                    <a:lumMod val="50000"/>
                  </a:schemeClr>
                </a:solidFill>
                <a:latin typeface="Arial" panose="020B0604020202020204" pitchFamily="34" charset="0"/>
                <a:cs typeface="Arial" panose="020B0604020202020204" pitchFamily="34" charset="0"/>
              </a:rPr>
              <a:t> ESG ti aiuta ad acquisire maggiore consapevolezza sulle performance e sugli impatti generati dalle attività aziendali.</a:t>
            </a:r>
            <a:br>
              <a:rPr lang="it-IT" sz="1600" dirty="0">
                <a:solidFill>
                  <a:schemeClr val="accent1">
                    <a:lumMod val="50000"/>
                  </a:schemeClr>
                </a:solidFill>
                <a:latin typeface="Arial" panose="020B0604020202020204" pitchFamily="34" charset="0"/>
                <a:cs typeface="Arial" panose="020B0604020202020204" pitchFamily="34" charset="0"/>
              </a:rPr>
            </a:br>
            <a:endParaRPr lang="it-IT" sz="1600" dirty="0">
              <a:solidFill>
                <a:schemeClr val="accent1">
                  <a:lumMod val="50000"/>
                </a:schemeClr>
              </a:solidFill>
              <a:latin typeface="Arial" panose="020B0604020202020204" pitchFamily="34" charset="0"/>
              <a:cs typeface="Arial" panose="020B0604020202020204" pitchFamily="34" charset="0"/>
            </a:endParaRPr>
          </a:p>
        </p:txBody>
      </p:sp>
      <p:pic>
        <p:nvPicPr>
          <p:cNvPr id="33" name="Elemento grafico 32" descr="Diploma contorno">
            <a:extLst>
              <a:ext uri="{FF2B5EF4-FFF2-40B4-BE49-F238E27FC236}">
                <a16:creationId xmlns:a16="http://schemas.microsoft.com/office/drawing/2014/main" id="{E9E1D7BB-08C5-3E36-86B1-4B66E470B49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57945" y="3762786"/>
            <a:ext cx="491783" cy="491783"/>
          </a:xfrm>
          <a:prstGeom prst="rect">
            <a:avLst/>
          </a:prstGeom>
        </p:spPr>
      </p:pic>
      <p:pic>
        <p:nvPicPr>
          <p:cNvPr id="38" name="Elemento grafico 37" descr="Appunti contorno">
            <a:extLst>
              <a:ext uri="{FF2B5EF4-FFF2-40B4-BE49-F238E27FC236}">
                <a16:creationId xmlns:a16="http://schemas.microsoft.com/office/drawing/2014/main" id="{0F13C33D-138B-68B3-EF39-E382EEA5CE5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070247" y="3671024"/>
            <a:ext cx="546748" cy="546748"/>
          </a:xfrm>
          <a:prstGeom prst="rect">
            <a:avLst/>
          </a:prstGeom>
        </p:spPr>
      </p:pic>
      <p:grpSp>
        <p:nvGrpSpPr>
          <p:cNvPr id="2" name="Gruppo 1">
            <a:extLst>
              <a:ext uri="{FF2B5EF4-FFF2-40B4-BE49-F238E27FC236}">
                <a16:creationId xmlns:a16="http://schemas.microsoft.com/office/drawing/2014/main" id="{56BE82F7-964F-A040-A10E-37FDC9E867C2}"/>
              </a:ext>
            </a:extLst>
          </p:cNvPr>
          <p:cNvGrpSpPr/>
          <p:nvPr/>
        </p:nvGrpSpPr>
        <p:grpSpPr>
          <a:xfrm>
            <a:off x="4656834" y="3837376"/>
            <a:ext cx="941389" cy="321965"/>
            <a:chOff x="5371212" y="3380244"/>
            <a:chExt cx="1562100" cy="534255"/>
          </a:xfrm>
        </p:grpSpPr>
        <p:sp>
          <p:nvSpPr>
            <p:cNvPr id="34" name="Ovale 33">
              <a:extLst>
                <a:ext uri="{FF2B5EF4-FFF2-40B4-BE49-F238E27FC236}">
                  <a16:creationId xmlns:a16="http://schemas.microsoft.com/office/drawing/2014/main" id="{050F6A95-A96B-507E-9841-20F50AA042FF}"/>
                </a:ext>
              </a:extLst>
            </p:cNvPr>
            <p:cNvSpPr/>
            <p:nvPr/>
          </p:nvSpPr>
          <p:spPr>
            <a:xfrm>
              <a:off x="5371212" y="3380244"/>
              <a:ext cx="520700" cy="520700"/>
            </a:xfrm>
            <a:prstGeom prst="ellipse">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dirty="0">
                  <a:solidFill>
                    <a:schemeClr val="accent1">
                      <a:lumMod val="50000"/>
                    </a:schemeClr>
                  </a:solidFill>
                  <a:latin typeface="Arial" panose="020B0604020202020204" pitchFamily="34" charset="0"/>
                  <a:cs typeface="Arial" panose="020B0604020202020204" pitchFamily="34" charset="0"/>
                </a:rPr>
                <a:t>E</a:t>
              </a:r>
            </a:p>
          </p:txBody>
        </p:sp>
        <p:sp>
          <p:nvSpPr>
            <p:cNvPr id="35" name="Ovale 34">
              <a:extLst>
                <a:ext uri="{FF2B5EF4-FFF2-40B4-BE49-F238E27FC236}">
                  <a16:creationId xmlns:a16="http://schemas.microsoft.com/office/drawing/2014/main" id="{EFFCAABA-E2F1-6B09-FFC5-432C2C72A2E6}"/>
                </a:ext>
              </a:extLst>
            </p:cNvPr>
            <p:cNvSpPr/>
            <p:nvPr/>
          </p:nvSpPr>
          <p:spPr>
            <a:xfrm>
              <a:off x="5891912" y="3385764"/>
              <a:ext cx="520700" cy="520700"/>
            </a:xfrm>
            <a:prstGeom prst="ellipse">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dirty="0">
                  <a:solidFill>
                    <a:schemeClr val="accent1">
                      <a:lumMod val="50000"/>
                    </a:schemeClr>
                  </a:solidFill>
                  <a:latin typeface="Arial" panose="020B0604020202020204" pitchFamily="34" charset="0"/>
                  <a:cs typeface="Arial" panose="020B0604020202020204" pitchFamily="34" charset="0"/>
                </a:rPr>
                <a:t>S</a:t>
              </a:r>
            </a:p>
          </p:txBody>
        </p:sp>
        <p:sp>
          <p:nvSpPr>
            <p:cNvPr id="36" name="Ovale 35">
              <a:extLst>
                <a:ext uri="{FF2B5EF4-FFF2-40B4-BE49-F238E27FC236}">
                  <a16:creationId xmlns:a16="http://schemas.microsoft.com/office/drawing/2014/main" id="{0E414CF9-4B44-88A0-64E7-BF735314681F}"/>
                </a:ext>
              </a:extLst>
            </p:cNvPr>
            <p:cNvSpPr/>
            <p:nvPr/>
          </p:nvSpPr>
          <p:spPr>
            <a:xfrm>
              <a:off x="6412612" y="3393799"/>
              <a:ext cx="520700" cy="520700"/>
            </a:xfrm>
            <a:prstGeom prst="ellipse">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dirty="0">
                  <a:solidFill>
                    <a:schemeClr val="accent1">
                      <a:lumMod val="50000"/>
                    </a:schemeClr>
                  </a:solidFill>
                  <a:latin typeface="Arial" panose="020B0604020202020204" pitchFamily="34" charset="0"/>
                  <a:cs typeface="Arial" panose="020B0604020202020204" pitchFamily="34" charset="0"/>
                </a:rPr>
                <a:t>G</a:t>
              </a:r>
            </a:p>
          </p:txBody>
        </p:sp>
      </p:grpSp>
      <p:pic>
        <p:nvPicPr>
          <p:cNvPr id="40" name="Elemento grafico 39" descr="Segna Pollice su contorno">
            <a:extLst>
              <a:ext uri="{FF2B5EF4-FFF2-40B4-BE49-F238E27FC236}">
                <a16:creationId xmlns:a16="http://schemas.microsoft.com/office/drawing/2014/main" id="{F043396A-74AD-A9A3-9A5D-915D1CBFBD9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202835" y="1787786"/>
            <a:ext cx="572776" cy="572776"/>
          </a:xfrm>
          <a:prstGeom prst="rect">
            <a:avLst/>
          </a:prstGeom>
        </p:spPr>
      </p:pic>
      <p:sp>
        <p:nvSpPr>
          <p:cNvPr id="26" name="Rettangolo con angoli arrotondati 20">
            <a:extLst>
              <a:ext uri="{FF2B5EF4-FFF2-40B4-BE49-F238E27FC236}">
                <a16:creationId xmlns:a16="http://schemas.microsoft.com/office/drawing/2014/main" id="{73068228-BF38-4048-8781-D34310EBDA0A}"/>
              </a:ext>
            </a:extLst>
          </p:cNvPr>
          <p:cNvSpPr/>
          <p:nvPr/>
        </p:nvSpPr>
        <p:spPr>
          <a:xfrm>
            <a:off x="917962" y="1687464"/>
            <a:ext cx="3320902" cy="1648404"/>
          </a:xfrm>
          <a:prstGeom prst="roundRect">
            <a:avLst/>
          </a:prstGeom>
          <a:solidFill>
            <a:srgbClr val="DAE3F3"/>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rtl="0" fontAlgn="base">
              <a:spcBef>
                <a:spcPts val="0"/>
              </a:spcBef>
              <a:spcAft>
                <a:spcPts val="0"/>
              </a:spcAft>
            </a:pPr>
            <a:r>
              <a:rPr lang="it-IT" sz="1400" b="1" dirty="0">
                <a:solidFill>
                  <a:schemeClr val="accent1">
                    <a:lumMod val="50000"/>
                  </a:schemeClr>
                </a:solidFill>
                <a:latin typeface="Arial" panose="020B0604020202020204" pitchFamily="34" charset="0"/>
                <a:cs typeface="Arial" panose="020B0604020202020204" pitchFamily="34" charset="0"/>
              </a:rPr>
              <a:t>Valutazione e misurazione </a:t>
            </a:r>
            <a:r>
              <a:rPr lang="it-IT" sz="1400" dirty="0">
                <a:solidFill>
                  <a:schemeClr val="accent1">
                    <a:lumMod val="50000"/>
                  </a:schemeClr>
                </a:solidFill>
                <a:latin typeface="Arial" panose="020B0604020202020204" pitchFamily="34" charset="0"/>
                <a:cs typeface="Arial" panose="020B0604020202020204" pitchFamily="34" charset="0"/>
              </a:rPr>
              <a:t>del grado di maturità della sostenibilità in azienda e le relative performance ESG rispetto al contesto in cui opera</a:t>
            </a:r>
          </a:p>
        </p:txBody>
      </p:sp>
      <p:pic>
        <p:nvPicPr>
          <p:cNvPr id="25" name="Elemento grafico 24" descr="Righello contorno">
            <a:extLst>
              <a:ext uri="{FF2B5EF4-FFF2-40B4-BE49-F238E27FC236}">
                <a16:creationId xmlns:a16="http://schemas.microsoft.com/office/drawing/2014/main" id="{87EC8879-5EA3-4BA4-24CA-E0F9F09265E9}"/>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234823" y="1758691"/>
            <a:ext cx="508744" cy="508744"/>
          </a:xfrm>
          <a:prstGeom prst="rect">
            <a:avLst/>
          </a:prstGeom>
        </p:spPr>
      </p:pic>
      <p:sp>
        <p:nvSpPr>
          <p:cNvPr id="15" name="Rettangolo con angoli arrotondati 14">
            <a:extLst>
              <a:ext uri="{FF2B5EF4-FFF2-40B4-BE49-F238E27FC236}">
                <a16:creationId xmlns:a16="http://schemas.microsoft.com/office/drawing/2014/main" id="{8B0BCA2B-217A-851D-A4C7-B0D35E863F21}"/>
              </a:ext>
            </a:extLst>
          </p:cNvPr>
          <p:cNvSpPr/>
          <p:nvPr/>
        </p:nvSpPr>
        <p:spPr>
          <a:xfrm>
            <a:off x="4435549" y="1964252"/>
            <a:ext cx="3320902" cy="135934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fontAlgn="base">
              <a:spcBef>
                <a:spcPts val="0"/>
              </a:spcBef>
              <a:spcAft>
                <a:spcPts val="0"/>
              </a:spcAft>
            </a:pPr>
            <a:r>
              <a:rPr lang="it-IT" sz="1400" b="1" dirty="0">
                <a:solidFill>
                  <a:schemeClr val="accent1">
                    <a:lumMod val="50000"/>
                  </a:schemeClr>
                </a:solidFill>
                <a:latin typeface="Arial" panose="020B0604020202020204" pitchFamily="34" charset="0"/>
                <a:cs typeface="Arial" panose="020B0604020202020204" pitchFamily="34" charset="0"/>
              </a:rPr>
              <a:t>Integrazione</a:t>
            </a:r>
            <a:r>
              <a:rPr lang="it-IT" sz="1400" dirty="0">
                <a:solidFill>
                  <a:schemeClr val="accent1">
                    <a:lumMod val="50000"/>
                  </a:schemeClr>
                </a:solidFill>
                <a:latin typeface="Arial" panose="020B0604020202020204" pitchFamily="34" charset="0"/>
                <a:cs typeface="Arial" panose="020B0604020202020204" pitchFamily="34" charset="0"/>
              </a:rPr>
              <a:t> degli obiettivi di sostenibilità nei piani strategici dell’impresa</a:t>
            </a:r>
          </a:p>
        </p:txBody>
      </p:sp>
      <p:pic>
        <p:nvPicPr>
          <p:cNvPr id="29" name="Elemento grafico 28" descr="Domanda e offerta contorno">
            <a:extLst>
              <a:ext uri="{FF2B5EF4-FFF2-40B4-BE49-F238E27FC236}">
                <a16:creationId xmlns:a16="http://schemas.microsoft.com/office/drawing/2014/main" id="{045D5B52-DE53-B556-8B47-0DDC5B6F8EA6}"/>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718571" y="1753322"/>
            <a:ext cx="571634" cy="571634"/>
          </a:xfrm>
          <a:prstGeom prst="rect">
            <a:avLst/>
          </a:prstGeom>
        </p:spPr>
      </p:pic>
      <p:sp>
        <p:nvSpPr>
          <p:cNvPr id="45" name="Rettangolo 44">
            <a:extLst>
              <a:ext uri="{FF2B5EF4-FFF2-40B4-BE49-F238E27FC236}">
                <a16:creationId xmlns:a16="http://schemas.microsoft.com/office/drawing/2014/main" id="{518E0C99-9351-81AB-2956-4CE4144E9D28}"/>
              </a:ext>
            </a:extLst>
          </p:cNvPr>
          <p:cNvSpPr/>
          <p:nvPr/>
        </p:nvSpPr>
        <p:spPr>
          <a:xfrm>
            <a:off x="1234823" y="438977"/>
            <a:ext cx="10957177" cy="945321"/>
          </a:xfrm>
          <a:prstGeom prst="rect">
            <a:avLst/>
          </a:prstGeom>
        </p:spPr>
        <p:txBody>
          <a:bodyPr wrap="square">
            <a:noAutofit/>
          </a:bodyPr>
          <a:lstStyle/>
          <a:p>
            <a:pPr marR="0" lvl="0" defTabSz="914400" rtl="0" eaLnBrk="0" fontAlgn="base" latinLnBrk="0" hangingPunct="0">
              <a:lnSpc>
                <a:spcPct val="100000"/>
              </a:lnSpc>
              <a:spcBef>
                <a:spcPct val="0"/>
              </a:spcBef>
              <a:spcAft>
                <a:spcPct val="0"/>
              </a:spcAft>
              <a:buClrTx/>
              <a:buSzTx/>
              <a:tabLst/>
            </a:pPr>
            <a:r>
              <a:rPr lang="it-IT" altLang="it-IT" sz="2000" dirty="0">
                <a:solidFill>
                  <a:schemeClr val="bg1">
                    <a:lumMod val="50000"/>
                  </a:schemeClr>
                </a:solidFill>
                <a:latin typeface="Arial" panose="020B0604020202020204" pitchFamily="34" charset="0"/>
              </a:rPr>
              <a:t>ASSESSMENT ESG</a:t>
            </a:r>
          </a:p>
          <a:p>
            <a:pPr rtl="0">
              <a:spcBef>
                <a:spcPts val="0"/>
              </a:spcBef>
              <a:spcAft>
                <a:spcPts val="0"/>
              </a:spcAft>
            </a:pPr>
            <a:r>
              <a:rPr lang="it-IT" sz="2000" b="1" dirty="0">
                <a:solidFill>
                  <a:schemeClr val="accent1">
                    <a:lumMod val="50000"/>
                  </a:schemeClr>
                </a:solidFill>
                <a:latin typeface="Arial" panose="020B0604020202020204" pitchFamily="34" charset="0"/>
              </a:rPr>
              <a:t>Le </a:t>
            </a:r>
            <a:r>
              <a:rPr lang="it-IT" sz="2000" b="1" dirty="0">
                <a:solidFill>
                  <a:srgbClr val="00B050"/>
                </a:solidFill>
                <a:latin typeface="Arial" panose="020B0604020202020204" pitchFamily="34" charset="0"/>
              </a:rPr>
              <a:t>fasi</a:t>
            </a:r>
            <a:r>
              <a:rPr lang="it-IT" sz="2000" b="1" dirty="0">
                <a:solidFill>
                  <a:schemeClr val="accent1">
                    <a:lumMod val="50000"/>
                  </a:schemeClr>
                </a:solidFill>
                <a:latin typeface="Arial" panose="020B0604020202020204" pitchFamily="34" charset="0"/>
              </a:rPr>
              <a:t> dell’</a:t>
            </a:r>
            <a:r>
              <a:rPr lang="it-IT" sz="2000" b="1" dirty="0" err="1">
                <a:solidFill>
                  <a:schemeClr val="accent1">
                    <a:lumMod val="50000"/>
                  </a:schemeClr>
                </a:solidFill>
                <a:latin typeface="Arial" panose="020B0604020202020204" pitchFamily="34" charset="0"/>
              </a:rPr>
              <a:t>Assessment</a:t>
            </a:r>
            <a:r>
              <a:rPr lang="it-IT" sz="2000" b="1" dirty="0">
                <a:solidFill>
                  <a:schemeClr val="accent1">
                    <a:lumMod val="50000"/>
                  </a:schemeClr>
                </a:solidFill>
                <a:latin typeface="Arial" panose="020B0604020202020204" pitchFamily="34" charset="0"/>
              </a:rPr>
              <a:t> ESG</a:t>
            </a:r>
          </a:p>
        </p:txBody>
      </p:sp>
      <p:pic>
        <p:nvPicPr>
          <p:cNvPr id="47" name="Immagine 46" descr="Immagine che contiene schermata, Carattere, Elementi grafici, design&#10;&#10;Descrizione generata automaticamente">
            <a:extLst>
              <a:ext uri="{FF2B5EF4-FFF2-40B4-BE49-F238E27FC236}">
                <a16:creationId xmlns:a16="http://schemas.microsoft.com/office/drawing/2014/main" id="{ECA3EDD9-A608-2955-AEBF-47EF995D2193}"/>
              </a:ext>
            </a:extLst>
          </p:cNvPr>
          <p:cNvPicPr>
            <a:picLocks noGrp="1" noRot="1" noChangeAspect="1" noMove="1" noResize="1" noEditPoints="1" noAdjustHandles="1" noChangeArrowheads="1" noChangeShapeType="1" noCrop="1"/>
          </p:cNvPicPr>
          <p:nvPr/>
        </p:nvPicPr>
        <p:blipFill>
          <a:blip r:embed="rId12">
            <a:extLst>
              <a:ext uri="{28A0092B-C50C-407E-A947-70E740481C1C}">
                <a14:useLocalDpi xmlns:a14="http://schemas.microsoft.com/office/drawing/2010/main" val="0"/>
              </a:ext>
            </a:extLst>
          </a:blip>
          <a:stretch>
            <a:fillRect/>
          </a:stretch>
        </p:blipFill>
        <p:spPr>
          <a:xfrm>
            <a:off x="112295" y="6419023"/>
            <a:ext cx="1234823" cy="401564"/>
          </a:xfrm>
          <a:prstGeom prst="rect">
            <a:avLst/>
          </a:prstGeom>
        </p:spPr>
      </p:pic>
    </p:spTree>
    <p:extLst>
      <p:ext uri="{BB962C8B-B14F-4D97-AF65-F5344CB8AC3E}">
        <p14:creationId xmlns:p14="http://schemas.microsoft.com/office/powerpoint/2010/main" val="3637360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AD0F0EEB-1688-64D7-C92A-08492AC5DF00}"/>
              </a:ext>
            </a:extLst>
          </p:cNvPr>
          <p:cNvSpPr txBox="1"/>
          <p:nvPr/>
        </p:nvSpPr>
        <p:spPr>
          <a:xfrm>
            <a:off x="1234822" y="2547979"/>
            <a:ext cx="9762129" cy="584775"/>
          </a:xfrm>
          <a:prstGeom prst="rect">
            <a:avLst/>
          </a:prstGeom>
          <a:noFill/>
        </p:spPr>
        <p:txBody>
          <a:bodyPr wrap="square">
            <a:spAutoFit/>
          </a:bodyPr>
          <a:lstStyle/>
          <a:p>
            <a:pPr algn="ctr" rtl="0">
              <a:spcBef>
                <a:spcPts val="0"/>
              </a:spcBef>
              <a:spcAft>
                <a:spcPts val="0"/>
              </a:spcAft>
            </a:pPr>
            <a:r>
              <a:rPr lang="it-IT" sz="1600" dirty="0">
                <a:solidFill>
                  <a:schemeClr val="accent1">
                    <a:lumMod val="50000"/>
                  </a:schemeClr>
                </a:solidFill>
                <a:latin typeface="Arial" panose="020B0604020202020204" pitchFamily="34" charset="0"/>
                <a:cs typeface="Arial" panose="020B0604020202020204" pitchFamily="34" charset="0"/>
              </a:rPr>
              <a:t>Le tematiche di sostenibilità sono definite mediante un processo </a:t>
            </a:r>
          </a:p>
          <a:p>
            <a:pPr algn="ctr" rtl="0">
              <a:spcBef>
                <a:spcPts val="0"/>
              </a:spcBef>
              <a:spcAft>
                <a:spcPts val="0"/>
              </a:spcAft>
            </a:pPr>
            <a:r>
              <a:rPr lang="it-IT" sz="1600" dirty="0">
                <a:solidFill>
                  <a:schemeClr val="accent1">
                    <a:lumMod val="50000"/>
                  </a:schemeClr>
                </a:solidFill>
                <a:latin typeface="Arial" panose="020B0604020202020204" pitchFamily="34" charset="0"/>
                <a:cs typeface="Arial" panose="020B0604020202020204" pitchFamily="34" charset="0"/>
              </a:rPr>
              <a:t>di identificazione e </a:t>
            </a:r>
            <a:r>
              <a:rPr lang="it-IT" sz="1600" dirty="0" err="1">
                <a:solidFill>
                  <a:schemeClr val="accent1">
                    <a:lumMod val="50000"/>
                  </a:schemeClr>
                </a:solidFill>
                <a:latin typeface="Arial" panose="020B0604020202020204" pitchFamily="34" charset="0"/>
                <a:cs typeface="Arial" panose="020B0604020202020204" pitchFamily="34" charset="0"/>
              </a:rPr>
              <a:t>prioritizzazione</a:t>
            </a:r>
            <a:r>
              <a:rPr lang="it-IT" sz="1600" dirty="0">
                <a:solidFill>
                  <a:schemeClr val="accent1">
                    <a:lumMod val="50000"/>
                  </a:schemeClr>
                </a:solidFill>
                <a:latin typeface="Arial" panose="020B0604020202020204" pitchFamily="34" charset="0"/>
                <a:cs typeface="Arial" panose="020B0604020202020204" pitchFamily="34" charset="0"/>
              </a:rPr>
              <a:t> che comprende:</a:t>
            </a:r>
          </a:p>
        </p:txBody>
      </p:sp>
      <p:sp>
        <p:nvSpPr>
          <p:cNvPr id="4" name="Rettangolo 3">
            <a:extLst>
              <a:ext uri="{FF2B5EF4-FFF2-40B4-BE49-F238E27FC236}">
                <a16:creationId xmlns:a16="http://schemas.microsoft.com/office/drawing/2014/main" id="{664CDBEC-1B81-3B4B-B989-EACBCD82ED5F}"/>
              </a:ext>
            </a:extLst>
          </p:cNvPr>
          <p:cNvSpPr/>
          <p:nvPr/>
        </p:nvSpPr>
        <p:spPr>
          <a:xfrm>
            <a:off x="1234822" y="438977"/>
            <a:ext cx="10957177" cy="945321"/>
          </a:xfrm>
          <a:prstGeom prst="rect">
            <a:avLst/>
          </a:prstGeom>
        </p:spPr>
        <p:txBody>
          <a:bodyPr wrap="square">
            <a:noAutofit/>
          </a:bodyPr>
          <a:lstStyle/>
          <a:p>
            <a:pPr marR="0" lvl="0" defTabSz="914400" rtl="0" eaLnBrk="0" fontAlgn="base" latinLnBrk="0" hangingPunct="0">
              <a:lnSpc>
                <a:spcPct val="100000"/>
              </a:lnSpc>
              <a:spcBef>
                <a:spcPct val="0"/>
              </a:spcBef>
              <a:spcAft>
                <a:spcPct val="0"/>
              </a:spcAft>
              <a:buClrTx/>
              <a:buSzTx/>
              <a:tabLst/>
            </a:pPr>
            <a:r>
              <a:rPr lang="it-IT" altLang="it-IT" sz="2000" dirty="0">
                <a:solidFill>
                  <a:schemeClr val="bg1">
                    <a:lumMod val="50000"/>
                  </a:schemeClr>
                </a:solidFill>
                <a:latin typeface="Arial" panose="020B0604020202020204" pitchFamily="34" charset="0"/>
              </a:rPr>
              <a:t>ASSESSMENT ESG</a:t>
            </a:r>
          </a:p>
          <a:p>
            <a:pPr rtl="0">
              <a:spcBef>
                <a:spcPts val="0"/>
              </a:spcBef>
              <a:spcAft>
                <a:spcPts val="0"/>
              </a:spcAft>
            </a:pPr>
            <a:r>
              <a:rPr lang="it-IT" sz="2000" b="1" dirty="0">
                <a:solidFill>
                  <a:srgbClr val="002060"/>
                </a:solidFill>
                <a:latin typeface="Arial" panose="020B0604020202020204" pitchFamily="34" charset="0"/>
              </a:rPr>
              <a:t>Tematiche rilevanti per settore</a:t>
            </a:r>
          </a:p>
        </p:txBody>
      </p:sp>
      <p:sp>
        <p:nvSpPr>
          <p:cNvPr id="15" name="Rettangolo con angoli arrotondati 14">
            <a:extLst>
              <a:ext uri="{FF2B5EF4-FFF2-40B4-BE49-F238E27FC236}">
                <a16:creationId xmlns:a16="http://schemas.microsoft.com/office/drawing/2014/main" id="{08118AED-784C-DFA0-9E59-B0B0A65C5A6B}"/>
              </a:ext>
            </a:extLst>
          </p:cNvPr>
          <p:cNvSpPr/>
          <p:nvPr/>
        </p:nvSpPr>
        <p:spPr>
          <a:xfrm>
            <a:off x="858501" y="3410339"/>
            <a:ext cx="3320902" cy="1359345"/>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fontAlgn="base">
              <a:spcBef>
                <a:spcPts val="0"/>
              </a:spcBef>
              <a:spcAft>
                <a:spcPts val="0"/>
              </a:spcAft>
            </a:pPr>
            <a:r>
              <a:rPr lang="it-IT" sz="1400" b="1" dirty="0">
                <a:solidFill>
                  <a:schemeClr val="accent1">
                    <a:lumMod val="50000"/>
                  </a:schemeClr>
                </a:solidFill>
                <a:latin typeface="Arial" panose="020B0604020202020204" pitchFamily="34" charset="0"/>
                <a:cs typeface="Arial" panose="020B0604020202020204" pitchFamily="34" charset="0"/>
              </a:rPr>
              <a:t>Analisi del contesto in cui opera la tua azienda: </a:t>
            </a:r>
            <a:r>
              <a:rPr lang="it-IT" sz="1400" i="1" dirty="0">
                <a:solidFill>
                  <a:schemeClr val="accent1">
                    <a:lumMod val="50000"/>
                  </a:schemeClr>
                </a:solidFill>
                <a:latin typeface="Arial" panose="020B0604020202020204" pitchFamily="34" charset="0"/>
                <a:cs typeface="Arial" panose="020B0604020202020204" pitchFamily="34" charset="0"/>
              </a:rPr>
              <a:t>temi emergenti e stato di avanzamento rispetto agli obiettivi prefissati</a:t>
            </a:r>
          </a:p>
        </p:txBody>
      </p:sp>
      <p:sp>
        <p:nvSpPr>
          <p:cNvPr id="19" name="Rettangolo con angoli arrotondati 18">
            <a:extLst>
              <a:ext uri="{FF2B5EF4-FFF2-40B4-BE49-F238E27FC236}">
                <a16:creationId xmlns:a16="http://schemas.microsoft.com/office/drawing/2014/main" id="{2EF6AEE1-3B4B-2AED-56B0-F6FDF94D8FCE}"/>
              </a:ext>
            </a:extLst>
          </p:cNvPr>
          <p:cNvSpPr/>
          <p:nvPr/>
        </p:nvSpPr>
        <p:spPr>
          <a:xfrm>
            <a:off x="4583441" y="3447716"/>
            <a:ext cx="3320902" cy="1359345"/>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fontAlgn="base">
              <a:spcBef>
                <a:spcPts val="0"/>
              </a:spcBef>
              <a:spcAft>
                <a:spcPts val="0"/>
              </a:spcAft>
            </a:pPr>
            <a:r>
              <a:rPr lang="it-IT" sz="1400" b="1" dirty="0">
                <a:solidFill>
                  <a:schemeClr val="accent1">
                    <a:lumMod val="50000"/>
                  </a:schemeClr>
                </a:solidFill>
                <a:latin typeface="Arial" panose="020B0604020202020204" pitchFamily="34" charset="0"/>
                <a:cs typeface="Arial" panose="020B0604020202020204" pitchFamily="34" charset="0"/>
              </a:rPr>
              <a:t>Risultati dell’</a:t>
            </a:r>
            <a:r>
              <a:rPr lang="it-IT" sz="1400" b="1" dirty="0" err="1">
                <a:solidFill>
                  <a:schemeClr val="accent1">
                    <a:lumMod val="50000"/>
                  </a:schemeClr>
                </a:solidFill>
                <a:latin typeface="Arial" panose="020B0604020202020204" pitchFamily="34" charset="0"/>
                <a:cs typeface="Arial" panose="020B0604020202020204" pitchFamily="34" charset="0"/>
              </a:rPr>
              <a:t>Assessment</a:t>
            </a:r>
            <a:r>
              <a:rPr lang="it-IT" sz="1400" b="1" dirty="0">
                <a:solidFill>
                  <a:schemeClr val="accent1">
                    <a:lumMod val="50000"/>
                  </a:schemeClr>
                </a:solidFill>
                <a:latin typeface="Arial" panose="020B0604020202020204" pitchFamily="34" charset="0"/>
                <a:cs typeface="Arial" panose="020B0604020202020204" pitchFamily="34" charset="0"/>
              </a:rPr>
              <a:t>: </a:t>
            </a:r>
            <a:r>
              <a:rPr lang="it-IT" sz="1400" i="1" dirty="0">
                <a:solidFill>
                  <a:schemeClr val="accent1">
                    <a:lumMod val="50000"/>
                  </a:schemeClr>
                </a:solidFill>
                <a:latin typeface="Arial" panose="020B0604020202020204" pitchFamily="34" charset="0"/>
                <a:cs typeface="Arial" panose="020B0604020202020204" pitchFamily="34" charset="0"/>
              </a:rPr>
              <a:t>temi maggiormente interessanti per il business e le scelte strategiche dell’azienda</a:t>
            </a:r>
          </a:p>
        </p:txBody>
      </p:sp>
      <p:sp>
        <p:nvSpPr>
          <p:cNvPr id="20" name="Rettangolo con angoli arrotondati 19">
            <a:extLst>
              <a:ext uri="{FF2B5EF4-FFF2-40B4-BE49-F238E27FC236}">
                <a16:creationId xmlns:a16="http://schemas.microsoft.com/office/drawing/2014/main" id="{D9421236-68E8-D9A4-283A-54366C16A59E}"/>
              </a:ext>
            </a:extLst>
          </p:cNvPr>
          <p:cNvSpPr/>
          <p:nvPr/>
        </p:nvSpPr>
        <p:spPr>
          <a:xfrm>
            <a:off x="8197359" y="3435676"/>
            <a:ext cx="3320902" cy="1359345"/>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fontAlgn="base">
              <a:spcBef>
                <a:spcPts val="0"/>
              </a:spcBef>
              <a:spcAft>
                <a:spcPts val="0"/>
              </a:spcAft>
            </a:pPr>
            <a:r>
              <a:rPr lang="it-IT" sz="1400" b="1" dirty="0">
                <a:solidFill>
                  <a:schemeClr val="accent1">
                    <a:lumMod val="50000"/>
                  </a:schemeClr>
                </a:solidFill>
                <a:latin typeface="Arial" panose="020B0604020202020204" pitchFamily="34" charset="0"/>
                <a:cs typeface="Arial" panose="020B0604020202020204" pitchFamily="34" charset="0"/>
              </a:rPr>
              <a:t>Analisi dei competitor in accordo al Global Reporting </a:t>
            </a:r>
            <a:r>
              <a:rPr lang="it-IT" sz="1400" b="1" dirty="0" err="1">
                <a:solidFill>
                  <a:schemeClr val="accent1">
                    <a:lumMod val="50000"/>
                  </a:schemeClr>
                </a:solidFill>
                <a:latin typeface="Arial" panose="020B0604020202020204" pitchFamily="34" charset="0"/>
                <a:cs typeface="Arial" panose="020B0604020202020204" pitchFamily="34" charset="0"/>
              </a:rPr>
              <a:t>Initiative</a:t>
            </a:r>
            <a:r>
              <a:rPr lang="it-IT" sz="1400" b="1" dirty="0">
                <a:solidFill>
                  <a:schemeClr val="accent1">
                    <a:lumMod val="50000"/>
                  </a:schemeClr>
                </a:solidFill>
                <a:latin typeface="Arial" panose="020B0604020202020204" pitchFamily="34" charset="0"/>
                <a:cs typeface="Arial" panose="020B0604020202020204" pitchFamily="34" charset="0"/>
              </a:rPr>
              <a:t> (GRI): </a:t>
            </a:r>
            <a:r>
              <a:rPr lang="it-IT" sz="1400" i="1" dirty="0">
                <a:solidFill>
                  <a:schemeClr val="accent1">
                    <a:lumMod val="50000"/>
                  </a:schemeClr>
                </a:solidFill>
                <a:latin typeface="Arial" panose="020B0604020202020204" pitchFamily="34" charset="0"/>
                <a:cs typeface="Arial" panose="020B0604020202020204" pitchFamily="34" charset="0"/>
              </a:rPr>
              <a:t>tematiche rilevanti per i principali player nazionali e internazionali che operano nel settore di riferimento </a:t>
            </a:r>
          </a:p>
        </p:txBody>
      </p:sp>
      <p:sp>
        <p:nvSpPr>
          <p:cNvPr id="21" name="Rettangolo con angoli arrotondati 20">
            <a:extLst>
              <a:ext uri="{FF2B5EF4-FFF2-40B4-BE49-F238E27FC236}">
                <a16:creationId xmlns:a16="http://schemas.microsoft.com/office/drawing/2014/main" id="{D4D81E85-8C33-8197-D1AE-FEA96E8AA7C6}"/>
              </a:ext>
            </a:extLst>
          </p:cNvPr>
          <p:cNvSpPr/>
          <p:nvPr/>
        </p:nvSpPr>
        <p:spPr>
          <a:xfrm>
            <a:off x="786522" y="3482894"/>
            <a:ext cx="3320902" cy="1339668"/>
          </a:xfrm>
          <a:prstGeom prst="roundRect">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endParaRPr lang="it-IT" sz="1600" dirty="0">
              <a:solidFill>
                <a:schemeClr val="accent1">
                  <a:lumMod val="50000"/>
                </a:schemeClr>
              </a:solidFill>
              <a:latin typeface="Arial" panose="020B0604020202020204" pitchFamily="34" charset="0"/>
              <a:cs typeface="Arial" panose="020B0604020202020204" pitchFamily="34" charset="0"/>
            </a:endParaRPr>
          </a:p>
        </p:txBody>
      </p:sp>
      <p:sp>
        <p:nvSpPr>
          <p:cNvPr id="22" name="Rettangolo con angoli arrotondati 21">
            <a:extLst>
              <a:ext uri="{FF2B5EF4-FFF2-40B4-BE49-F238E27FC236}">
                <a16:creationId xmlns:a16="http://schemas.microsoft.com/office/drawing/2014/main" id="{C0B675E3-F41E-DB31-2C90-0FE503E82214}"/>
              </a:ext>
            </a:extLst>
          </p:cNvPr>
          <p:cNvSpPr/>
          <p:nvPr/>
        </p:nvSpPr>
        <p:spPr>
          <a:xfrm>
            <a:off x="4527930" y="3517825"/>
            <a:ext cx="3320902" cy="1339668"/>
          </a:xfrm>
          <a:prstGeom prst="roundRect">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endParaRPr lang="it-IT" sz="1600" dirty="0">
              <a:solidFill>
                <a:schemeClr val="accent1">
                  <a:lumMod val="50000"/>
                </a:schemeClr>
              </a:solidFill>
              <a:latin typeface="Arial" panose="020B0604020202020204" pitchFamily="34" charset="0"/>
              <a:cs typeface="Arial" panose="020B0604020202020204" pitchFamily="34" charset="0"/>
            </a:endParaRPr>
          </a:p>
        </p:txBody>
      </p:sp>
      <p:sp>
        <p:nvSpPr>
          <p:cNvPr id="23" name="Rettangolo con angoli arrotondati 22">
            <a:extLst>
              <a:ext uri="{FF2B5EF4-FFF2-40B4-BE49-F238E27FC236}">
                <a16:creationId xmlns:a16="http://schemas.microsoft.com/office/drawing/2014/main" id="{7333B933-E4ED-A163-F2B2-C5D89BB69FED}"/>
              </a:ext>
            </a:extLst>
          </p:cNvPr>
          <p:cNvSpPr/>
          <p:nvPr/>
        </p:nvSpPr>
        <p:spPr>
          <a:xfrm>
            <a:off x="8125380" y="3496559"/>
            <a:ext cx="3320902" cy="1339668"/>
          </a:xfrm>
          <a:prstGeom prst="roundRect">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endParaRPr lang="it-IT" sz="1600" dirty="0">
              <a:solidFill>
                <a:schemeClr val="accent1">
                  <a:lumMod val="50000"/>
                </a:schemeClr>
              </a:solidFill>
              <a:latin typeface="Arial" panose="020B0604020202020204" pitchFamily="34" charset="0"/>
              <a:cs typeface="Arial" panose="020B0604020202020204" pitchFamily="34" charset="0"/>
            </a:endParaRPr>
          </a:p>
        </p:txBody>
      </p:sp>
      <p:pic>
        <p:nvPicPr>
          <p:cNvPr id="13" name="Elemento grafico 12" descr="Post-it contorno">
            <a:extLst>
              <a:ext uri="{FF2B5EF4-FFF2-40B4-BE49-F238E27FC236}">
                <a16:creationId xmlns:a16="http://schemas.microsoft.com/office/drawing/2014/main" id="{E614796D-3181-7CB6-635B-850008AB65C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841055" y="1803674"/>
            <a:ext cx="694652" cy="694652"/>
          </a:xfrm>
          <a:prstGeom prst="rect">
            <a:avLst/>
          </a:prstGeom>
        </p:spPr>
      </p:pic>
      <p:pic>
        <p:nvPicPr>
          <p:cNvPr id="24" name="Immagine 23" descr="Immagine che contiene schermata, Carattere, Elementi grafici, design&#10;&#10;Descrizione generata automaticamente">
            <a:extLst>
              <a:ext uri="{FF2B5EF4-FFF2-40B4-BE49-F238E27FC236}">
                <a16:creationId xmlns:a16="http://schemas.microsoft.com/office/drawing/2014/main" id="{706B57EB-A779-3A5F-697F-C97FACF65A80}"/>
              </a:ext>
            </a:extLst>
          </p:cNvPr>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tretch>
            <a:fillRect/>
          </a:stretch>
        </p:blipFill>
        <p:spPr>
          <a:xfrm>
            <a:off x="112295" y="6419023"/>
            <a:ext cx="1234823" cy="401564"/>
          </a:xfrm>
          <a:prstGeom prst="rect">
            <a:avLst/>
          </a:prstGeom>
        </p:spPr>
      </p:pic>
    </p:spTree>
    <p:extLst>
      <p:ext uri="{BB962C8B-B14F-4D97-AF65-F5344CB8AC3E}">
        <p14:creationId xmlns:p14="http://schemas.microsoft.com/office/powerpoint/2010/main" val="21792161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AD0F0EEB-1688-64D7-C92A-08492AC5DF00}"/>
              </a:ext>
            </a:extLst>
          </p:cNvPr>
          <p:cNvSpPr txBox="1"/>
          <p:nvPr/>
        </p:nvSpPr>
        <p:spPr>
          <a:xfrm>
            <a:off x="1234822" y="1782395"/>
            <a:ext cx="4776718" cy="3571802"/>
          </a:xfrm>
          <a:prstGeom prst="rect">
            <a:avLst/>
          </a:prstGeom>
          <a:noFill/>
        </p:spPr>
        <p:txBody>
          <a:bodyPr wrap="square">
            <a:spAutoFit/>
          </a:bodyPr>
          <a:lstStyle/>
          <a:p>
            <a:pPr rtl="0">
              <a:spcBef>
                <a:spcPts val="0"/>
              </a:spcBef>
              <a:spcAft>
                <a:spcPts val="0"/>
              </a:spcAft>
            </a:pPr>
            <a:r>
              <a:rPr lang="it-IT" sz="1600" dirty="0">
                <a:solidFill>
                  <a:schemeClr val="accent1">
                    <a:lumMod val="50000"/>
                  </a:schemeClr>
                </a:solidFill>
                <a:latin typeface="Arial" panose="020B0604020202020204" pitchFamily="34" charset="0"/>
                <a:cs typeface="Arial" panose="020B0604020202020204" pitchFamily="34" charset="0"/>
              </a:rPr>
              <a:t>Prima di procedere con l’</a:t>
            </a:r>
            <a:r>
              <a:rPr lang="it-IT" sz="1600" dirty="0" err="1">
                <a:solidFill>
                  <a:schemeClr val="accent1">
                    <a:lumMod val="50000"/>
                  </a:schemeClr>
                </a:solidFill>
                <a:latin typeface="Arial" panose="020B0604020202020204" pitchFamily="34" charset="0"/>
                <a:cs typeface="Arial" panose="020B0604020202020204" pitchFamily="34" charset="0"/>
              </a:rPr>
              <a:t>Assessment</a:t>
            </a:r>
            <a:r>
              <a:rPr lang="it-IT" sz="1600" dirty="0">
                <a:solidFill>
                  <a:schemeClr val="accent1">
                    <a:lumMod val="50000"/>
                  </a:schemeClr>
                </a:solidFill>
                <a:latin typeface="Arial" panose="020B0604020202020204" pitchFamily="34" charset="0"/>
                <a:cs typeface="Arial" panose="020B0604020202020204" pitchFamily="34" charset="0"/>
              </a:rPr>
              <a:t> ESG è necessario compilare un profilo cliente inserendo i dati aziendali, i temi ESG rilevanti per il business e i principali stakeholder con cui la tua azienda si interfaccia.</a:t>
            </a:r>
          </a:p>
          <a:p>
            <a:pPr rtl="0">
              <a:spcBef>
                <a:spcPts val="0"/>
              </a:spcBef>
              <a:spcAft>
                <a:spcPts val="0"/>
              </a:spcAft>
            </a:pPr>
            <a:br>
              <a:rPr lang="it-IT" sz="1600" dirty="0">
                <a:solidFill>
                  <a:schemeClr val="accent1">
                    <a:lumMod val="50000"/>
                  </a:schemeClr>
                </a:solidFill>
                <a:latin typeface="Arial" panose="020B0604020202020204" pitchFamily="34" charset="0"/>
                <a:cs typeface="Arial" panose="020B0604020202020204" pitchFamily="34" charset="0"/>
              </a:rPr>
            </a:br>
            <a:r>
              <a:rPr lang="it-IT" sz="1600" dirty="0">
                <a:solidFill>
                  <a:schemeClr val="accent1">
                    <a:lumMod val="50000"/>
                  </a:schemeClr>
                </a:solidFill>
                <a:latin typeface="Arial" panose="020B0604020202020204" pitchFamily="34" charset="0"/>
                <a:cs typeface="Arial" panose="020B0604020202020204" pitchFamily="34" charset="0"/>
              </a:rPr>
              <a:t>L’</a:t>
            </a:r>
            <a:r>
              <a:rPr lang="it-IT" sz="1600" dirty="0" err="1">
                <a:solidFill>
                  <a:schemeClr val="accent1">
                    <a:lumMod val="50000"/>
                  </a:schemeClr>
                </a:solidFill>
                <a:latin typeface="Arial" panose="020B0604020202020204" pitchFamily="34" charset="0"/>
                <a:cs typeface="Arial" panose="020B0604020202020204" pitchFamily="34" charset="0"/>
              </a:rPr>
              <a:t>Assessment</a:t>
            </a:r>
            <a:r>
              <a:rPr lang="it-IT" sz="1600" dirty="0">
                <a:solidFill>
                  <a:schemeClr val="accent1">
                    <a:lumMod val="50000"/>
                  </a:schemeClr>
                </a:solidFill>
                <a:latin typeface="Arial" panose="020B0604020202020204" pitchFamily="34" charset="0"/>
                <a:cs typeface="Arial" panose="020B0604020202020204" pitchFamily="34" charset="0"/>
              </a:rPr>
              <a:t> ESG è suddiviso in tre aree: </a:t>
            </a:r>
            <a:r>
              <a:rPr lang="it-IT" sz="1600" dirty="0" err="1">
                <a:solidFill>
                  <a:schemeClr val="accent1">
                    <a:lumMod val="50000"/>
                  </a:schemeClr>
                </a:solidFill>
                <a:latin typeface="Arial" panose="020B0604020202020204" pitchFamily="34" charset="0"/>
                <a:cs typeface="Arial" panose="020B0604020202020204" pitchFamily="34" charset="0"/>
              </a:rPr>
              <a:t>Environmental</a:t>
            </a:r>
            <a:r>
              <a:rPr lang="it-IT" sz="1600" dirty="0">
                <a:solidFill>
                  <a:schemeClr val="accent1">
                    <a:lumMod val="50000"/>
                  </a:schemeClr>
                </a:solidFill>
                <a:latin typeface="Arial" panose="020B0604020202020204" pitchFamily="34" charset="0"/>
                <a:cs typeface="Arial" panose="020B0604020202020204" pitchFamily="34" charset="0"/>
              </a:rPr>
              <a:t>, Social e Governance; per ognuna di esse sono individuate le tematiche chiave. </a:t>
            </a:r>
            <a:br>
              <a:rPr lang="it-IT" sz="1600" dirty="0">
                <a:solidFill>
                  <a:schemeClr val="accent1">
                    <a:lumMod val="50000"/>
                  </a:schemeClr>
                </a:solidFill>
                <a:latin typeface="Arial" panose="020B0604020202020204" pitchFamily="34" charset="0"/>
                <a:cs typeface="Arial" panose="020B0604020202020204" pitchFamily="34" charset="0"/>
              </a:rPr>
            </a:br>
            <a:r>
              <a:rPr lang="it-IT" sz="1600" dirty="0">
                <a:solidFill>
                  <a:schemeClr val="accent1">
                    <a:lumMod val="50000"/>
                  </a:schemeClr>
                </a:solidFill>
                <a:latin typeface="Arial" panose="020B0604020202020204" pitchFamily="34" charset="0"/>
                <a:cs typeface="Arial" panose="020B0604020202020204" pitchFamily="34" charset="0"/>
              </a:rPr>
              <a:t>Il questionario dell’</a:t>
            </a:r>
            <a:r>
              <a:rPr lang="it-IT" sz="1600" dirty="0" err="1">
                <a:solidFill>
                  <a:schemeClr val="accent1">
                    <a:lumMod val="50000"/>
                  </a:schemeClr>
                </a:solidFill>
                <a:latin typeface="Arial" panose="020B0604020202020204" pitchFamily="34" charset="0"/>
                <a:cs typeface="Arial" panose="020B0604020202020204" pitchFamily="34" charset="0"/>
              </a:rPr>
              <a:t>Assessment</a:t>
            </a:r>
            <a:r>
              <a:rPr lang="it-IT" sz="1600" dirty="0">
                <a:solidFill>
                  <a:schemeClr val="accent1">
                    <a:lumMod val="50000"/>
                  </a:schemeClr>
                </a:solidFill>
                <a:latin typeface="Arial" panose="020B0604020202020204" pitchFamily="34" charset="0"/>
                <a:cs typeface="Arial" panose="020B0604020202020204" pitchFamily="34" charset="0"/>
              </a:rPr>
              <a:t> ESG prevede domande volte a comprendere le modalità di gestione del tema e come viene presidiato in azienda.</a:t>
            </a:r>
            <a:br>
              <a:rPr lang="it-IT" sz="1600" dirty="0">
                <a:solidFill>
                  <a:schemeClr val="accent1">
                    <a:lumMod val="50000"/>
                  </a:schemeClr>
                </a:solidFill>
                <a:latin typeface="Arial" panose="020B0604020202020204" pitchFamily="34" charset="0"/>
                <a:cs typeface="Arial" panose="020B0604020202020204" pitchFamily="34" charset="0"/>
              </a:rPr>
            </a:br>
            <a:endParaRPr lang="it-IT" sz="1600" dirty="0">
              <a:solidFill>
                <a:schemeClr val="accent1">
                  <a:lumMod val="50000"/>
                </a:schemeClr>
              </a:solidFill>
              <a:latin typeface="Arial" panose="020B0604020202020204" pitchFamily="34" charset="0"/>
              <a:cs typeface="Arial" panose="020B0604020202020204" pitchFamily="34" charset="0"/>
            </a:endParaRPr>
          </a:p>
        </p:txBody>
      </p:sp>
      <p:sp>
        <p:nvSpPr>
          <p:cNvPr id="4" name="Rettangolo 3">
            <a:extLst>
              <a:ext uri="{FF2B5EF4-FFF2-40B4-BE49-F238E27FC236}">
                <a16:creationId xmlns:a16="http://schemas.microsoft.com/office/drawing/2014/main" id="{664CDBEC-1B81-3B4B-B989-EACBCD82ED5F}"/>
              </a:ext>
            </a:extLst>
          </p:cNvPr>
          <p:cNvSpPr/>
          <p:nvPr/>
        </p:nvSpPr>
        <p:spPr>
          <a:xfrm>
            <a:off x="1234822" y="438977"/>
            <a:ext cx="10957178" cy="945321"/>
          </a:xfrm>
          <a:prstGeom prst="rect">
            <a:avLst/>
          </a:prstGeom>
        </p:spPr>
        <p:txBody>
          <a:bodyPr wrap="square">
            <a:noAutofit/>
          </a:bodyPr>
          <a:lstStyle/>
          <a:p>
            <a:pPr marR="0" lvl="0" defTabSz="914400" rtl="0" eaLnBrk="0" fontAlgn="base" latinLnBrk="0" hangingPunct="0">
              <a:lnSpc>
                <a:spcPct val="100000"/>
              </a:lnSpc>
              <a:spcBef>
                <a:spcPct val="0"/>
              </a:spcBef>
              <a:spcAft>
                <a:spcPct val="0"/>
              </a:spcAft>
              <a:buClrTx/>
              <a:buSzTx/>
              <a:tabLst/>
            </a:pPr>
            <a:r>
              <a:rPr lang="it-IT" altLang="it-IT" sz="2000" dirty="0">
                <a:solidFill>
                  <a:schemeClr val="bg1">
                    <a:lumMod val="50000"/>
                  </a:schemeClr>
                </a:solidFill>
                <a:latin typeface="Arial" panose="020B0604020202020204" pitchFamily="34" charset="0"/>
              </a:rPr>
              <a:t>ASSESSMENT ESG</a:t>
            </a:r>
          </a:p>
          <a:p>
            <a:pPr rtl="0">
              <a:spcBef>
                <a:spcPts val="0"/>
              </a:spcBef>
              <a:spcAft>
                <a:spcPts val="0"/>
              </a:spcAft>
            </a:pPr>
            <a:r>
              <a:rPr lang="it-IT" sz="2000" b="1" dirty="0">
                <a:solidFill>
                  <a:schemeClr val="accent1">
                    <a:lumMod val="50000"/>
                  </a:schemeClr>
                </a:solidFill>
                <a:latin typeface="Arial" panose="020B0604020202020204" pitchFamily="34" charset="0"/>
              </a:rPr>
              <a:t>il questionario</a:t>
            </a:r>
          </a:p>
        </p:txBody>
      </p:sp>
      <p:pic>
        <p:nvPicPr>
          <p:cNvPr id="10" name="Immagine 9" descr="Immagine che contiene testo, schermata, Sito Web, Pagina Web&#10;&#10;Descrizione generata automaticamente">
            <a:extLst>
              <a:ext uri="{FF2B5EF4-FFF2-40B4-BE49-F238E27FC236}">
                <a16:creationId xmlns:a16="http://schemas.microsoft.com/office/drawing/2014/main" id="{4457CCDC-1BDE-1EA8-2D29-C20625EC48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0485" y="1987806"/>
            <a:ext cx="4267121" cy="2775923"/>
          </a:xfrm>
          <a:prstGeom prst="rect">
            <a:avLst/>
          </a:prstGeom>
        </p:spPr>
      </p:pic>
      <p:sp>
        <p:nvSpPr>
          <p:cNvPr id="11" name="Rettangolo 10">
            <a:extLst>
              <a:ext uri="{FF2B5EF4-FFF2-40B4-BE49-F238E27FC236}">
                <a16:creationId xmlns:a16="http://schemas.microsoft.com/office/drawing/2014/main" id="{D62F0301-59BD-1497-7578-DE9F1566970C}"/>
              </a:ext>
            </a:extLst>
          </p:cNvPr>
          <p:cNvSpPr/>
          <p:nvPr/>
        </p:nvSpPr>
        <p:spPr>
          <a:xfrm flipV="1">
            <a:off x="6990485" y="1799796"/>
            <a:ext cx="4267121" cy="3133133"/>
          </a:xfrm>
          <a:prstGeom prst="rect">
            <a:avLst/>
          </a:prstGeom>
          <a:no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13" name="Elemento grafico 12" descr="Freccia linea: curva oraria contorno">
            <a:extLst>
              <a:ext uri="{FF2B5EF4-FFF2-40B4-BE49-F238E27FC236}">
                <a16:creationId xmlns:a16="http://schemas.microsoft.com/office/drawing/2014/main" id="{DAAF1F12-ABC2-9ADE-E851-75E3C79FD07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6200000" flipV="1">
            <a:off x="5887863" y="3050705"/>
            <a:ext cx="914400" cy="914400"/>
          </a:xfrm>
          <a:prstGeom prst="rect">
            <a:avLst/>
          </a:prstGeom>
        </p:spPr>
      </p:pic>
      <p:pic>
        <p:nvPicPr>
          <p:cNvPr id="2" name="Immagine 1" descr="Immagine che contiene schermata, Carattere, Elementi grafici, design&#10;&#10;Descrizione generata automaticamente">
            <a:extLst>
              <a:ext uri="{FF2B5EF4-FFF2-40B4-BE49-F238E27FC236}">
                <a16:creationId xmlns:a16="http://schemas.microsoft.com/office/drawing/2014/main" id="{3103289E-01C4-A532-3971-245ED0D620BD}"/>
              </a:ext>
            </a:extLst>
          </p:cNvPr>
          <p:cNvPicPr>
            <a:picLocks noGrp="1" noRot="1" noChangeAspec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tretch>
            <a:fillRect/>
          </a:stretch>
        </p:blipFill>
        <p:spPr>
          <a:xfrm>
            <a:off x="112295" y="6419023"/>
            <a:ext cx="1234823" cy="401564"/>
          </a:xfrm>
          <a:prstGeom prst="rect">
            <a:avLst/>
          </a:prstGeom>
        </p:spPr>
      </p:pic>
    </p:spTree>
    <p:extLst>
      <p:ext uri="{BB962C8B-B14F-4D97-AF65-F5344CB8AC3E}">
        <p14:creationId xmlns:p14="http://schemas.microsoft.com/office/powerpoint/2010/main" val="33951450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uppo 5">
            <a:extLst>
              <a:ext uri="{FF2B5EF4-FFF2-40B4-BE49-F238E27FC236}">
                <a16:creationId xmlns:a16="http://schemas.microsoft.com/office/drawing/2014/main" id="{190B9C76-51AD-5A63-D046-0A658B638C28}"/>
              </a:ext>
            </a:extLst>
          </p:cNvPr>
          <p:cNvGrpSpPr/>
          <p:nvPr/>
        </p:nvGrpSpPr>
        <p:grpSpPr>
          <a:xfrm>
            <a:off x="3256156" y="2294813"/>
            <a:ext cx="6151080" cy="3719824"/>
            <a:chOff x="3256156" y="2294813"/>
            <a:chExt cx="6151080" cy="3719824"/>
          </a:xfrm>
        </p:grpSpPr>
        <p:pic>
          <p:nvPicPr>
            <p:cNvPr id="2050" name="Picture 2">
              <a:extLst>
                <a:ext uri="{FF2B5EF4-FFF2-40B4-BE49-F238E27FC236}">
                  <a16:creationId xmlns:a16="http://schemas.microsoft.com/office/drawing/2014/main" id="{6C1777C0-1F76-C42A-CB23-EA14EC069C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56156" y="2294813"/>
              <a:ext cx="6151080" cy="3719824"/>
            </a:xfrm>
            <a:prstGeom prst="rect">
              <a:avLst/>
            </a:prstGeom>
            <a:noFill/>
            <a:extLst>
              <a:ext uri="{909E8E84-426E-40DD-AFC4-6F175D3DCCD1}">
                <a14:hiddenFill xmlns:a14="http://schemas.microsoft.com/office/drawing/2010/main">
                  <a:solidFill>
                    <a:srgbClr val="FFFFFF"/>
                  </a:solidFill>
                </a14:hiddenFill>
              </a:ext>
            </a:extLst>
          </p:spPr>
        </p:pic>
        <p:sp>
          <p:nvSpPr>
            <p:cNvPr id="5" name="Rettangolo 4">
              <a:extLst>
                <a:ext uri="{FF2B5EF4-FFF2-40B4-BE49-F238E27FC236}">
                  <a16:creationId xmlns:a16="http://schemas.microsoft.com/office/drawing/2014/main" id="{C1637C3C-E8F0-2878-D16F-61C2BA174A7F}"/>
                </a:ext>
              </a:extLst>
            </p:cNvPr>
            <p:cNvSpPr/>
            <p:nvPr/>
          </p:nvSpPr>
          <p:spPr>
            <a:xfrm>
              <a:off x="7727324" y="2535957"/>
              <a:ext cx="1609859" cy="251138"/>
            </a:xfrm>
            <a:prstGeom prst="rect">
              <a:avLst/>
            </a:prstGeom>
            <a:solidFill>
              <a:srgbClr val="F5F5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dirty="0"/>
            </a:p>
          </p:txBody>
        </p:sp>
      </p:grpSp>
      <p:sp>
        <p:nvSpPr>
          <p:cNvPr id="3" name="CasellaDiTesto 2">
            <a:extLst>
              <a:ext uri="{FF2B5EF4-FFF2-40B4-BE49-F238E27FC236}">
                <a16:creationId xmlns:a16="http://schemas.microsoft.com/office/drawing/2014/main" id="{AD0F0EEB-1688-64D7-C92A-08492AC5DF00}"/>
              </a:ext>
            </a:extLst>
          </p:cNvPr>
          <p:cNvSpPr txBox="1"/>
          <p:nvPr/>
        </p:nvSpPr>
        <p:spPr>
          <a:xfrm>
            <a:off x="1349115" y="1384298"/>
            <a:ext cx="9647836" cy="830997"/>
          </a:xfrm>
          <a:prstGeom prst="rect">
            <a:avLst/>
          </a:prstGeom>
          <a:noFill/>
        </p:spPr>
        <p:txBody>
          <a:bodyPr wrap="square">
            <a:spAutoFit/>
          </a:bodyPr>
          <a:lstStyle/>
          <a:p>
            <a:pPr rtl="0">
              <a:spcBef>
                <a:spcPts val="0"/>
              </a:spcBef>
              <a:spcAft>
                <a:spcPts val="0"/>
              </a:spcAft>
            </a:pPr>
            <a:r>
              <a:rPr lang="it-IT" sz="1600" dirty="0">
                <a:solidFill>
                  <a:schemeClr val="accent1">
                    <a:lumMod val="50000"/>
                  </a:schemeClr>
                </a:solidFill>
                <a:latin typeface="Arial" panose="020B0604020202020204" pitchFamily="34" charset="0"/>
                <a:cs typeface="Arial" panose="020B0604020202020204" pitchFamily="34" charset="0"/>
              </a:rPr>
              <a:t>Al termine del questionario, l’</a:t>
            </a:r>
            <a:r>
              <a:rPr lang="it-IT" sz="1600" dirty="0" err="1">
                <a:solidFill>
                  <a:schemeClr val="accent1">
                    <a:lumMod val="50000"/>
                  </a:schemeClr>
                </a:solidFill>
                <a:latin typeface="Arial" panose="020B0604020202020204" pitchFamily="34" charset="0"/>
                <a:cs typeface="Arial" panose="020B0604020202020204" pitchFamily="34" charset="0"/>
              </a:rPr>
              <a:t>Assessment</a:t>
            </a:r>
            <a:r>
              <a:rPr lang="it-IT" sz="1600" dirty="0">
                <a:solidFill>
                  <a:schemeClr val="accent1">
                    <a:lumMod val="50000"/>
                  </a:schemeClr>
                </a:solidFill>
                <a:latin typeface="Arial" panose="020B0604020202020204" pitchFamily="34" charset="0"/>
                <a:cs typeface="Arial" panose="020B0604020202020204" pitchFamily="34" charset="0"/>
              </a:rPr>
              <a:t> ESG è validato dal nostro team; una volta completata la validazione, in piattaforma è visibile la dashboard con le performance ESG ottenute. </a:t>
            </a:r>
            <a:br>
              <a:rPr lang="it-IT" sz="1600" dirty="0">
                <a:solidFill>
                  <a:schemeClr val="accent1">
                    <a:lumMod val="50000"/>
                  </a:schemeClr>
                </a:solidFill>
                <a:latin typeface="Arial" panose="020B0604020202020204" pitchFamily="34" charset="0"/>
                <a:cs typeface="Arial" panose="020B0604020202020204" pitchFamily="34" charset="0"/>
              </a:rPr>
            </a:br>
            <a:endParaRPr lang="it-IT" sz="1600" dirty="0">
              <a:solidFill>
                <a:schemeClr val="accent1">
                  <a:lumMod val="50000"/>
                </a:schemeClr>
              </a:solidFill>
              <a:latin typeface="Arial" panose="020B0604020202020204" pitchFamily="34" charset="0"/>
              <a:cs typeface="Arial" panose="020B0604020202020204" pitchFamily="34" charset="0"/>
            </a:endParaRPr>
          </a:p>
        </p:txBody>
      </p:sp>
      <p:sp>
        <p:nvSpPr>
          <p:cNvPr id="4" name="Rettangolo 3">
            <a:extLst>
              <a:ext uri="{FF2B5EF4-FFF2-40B4-BE49-F238E27FC236}">
                <a16:creationId xmlns:a16="http://schemas.microsoft.com/office/drawing/2014/main" id="{664CDBEC-1B81-3B4B-B989-EACBCD82ED5F}"/>
              </a:ext>
            </a:extLst>
          </p:cNvPr>
          <p:cNvSpPr/>
          <p:nvPr/>
        </p:nvSpPr>
        <p:spPr>
          <a:xfrm>
            <a:off x="1234822" y="438977"/>
            <a:ext cx="10957177" cy="945321"/>
          </a:xfrm>
          <a:prstGeom prst="rect">
            <a:avLst/>
          </a:prstGeom>
        </p:spPr>
        <p:txBody>
          <a:bodyPr wrap="square">
            <a:noAutofit/>
          </a:bodyPr>
          <a:lstStyle/>
          <a:p>
            <a:pPr marR="0" lvl="0" defTabSz="914400" rtl="0" eaLnBrk="0" fontAlgn="base" latinLnBrk="0" hangingPunct="0">
              <a:lnSpc>
                <a:spcPct val="100000"/>
              </a:lnSpc>
              <a:spcBef>
                <a:spcPct val="0"/>
              </a:spcBef>
              <a:spcAft>
                <a:spcPct val="0"/>
              </a:spcAft>
              <a:buClrTx/>
              <a:buSzTx/>
              <a:tabLst/>
            </a:pPr>
            <a:r>
              <a:rPr lang="it-IT" altLang="it-IT" sz="2000" dirty="0">
                <a:solidFill>
                  <a:schemeClr val="bg1">
                    <a:lumMod val="50000"/>
                  </a:schemeClr>
                </a:solidFill>
                <a:latin typeface="Arial" panose="020B0604020202020204" pitchFamily="34" charset="0"/>
              </a:rPr>
              <a:t>ASSESSMENT ESG</a:t>
            </a:r>
          </a:p>
          <a:p>
            <a:pPr rtl="0">
              <a:spcBef>
                <a:spcPts val="0"/>
              </a:spcBef>
              <a:spcAft>
                <a:spcPts val="0"/>
              </a:spcAft>
            </a:pPr>
            <a:r>
              <a:rPr lang="it-IT" sz="2000" b="1" dirty="0">
                <a:solidFill>
                  <a:schemeClr val="accent1">
                    <a:lumMod val="50000"/>
                  </a:schemeClr>
                </a:solidFill>
                <a:latin typeface="Arial" panose="020B0604020202020204" pitchFamily="34" charset="0"/>
              </a:rPr>
              <a:t>dashboard punteggi</a:t>
            </a:r>
          </a:p>
        </p:txBody>
      </p:sp>
      <p:sp>
        <p:nvSpPr>
          <p:cNvPr id="10" name="Rettangolo 9">
            <a:extLst>
              <a:ext uri="{FF2B5EF4-FFF2-40B4-BE49-F238E27FC236}">
                <a16:creationId xmlns:a16="http://schemas.microsoft.com/office/drawing/2014/main" id="{C0F6891C-E909-FC4E-8368-EA97D4D81B4C}"/>
              </a:ext>
            </a:extLst>
          </p:cNvPr>
          <p:cNvSpPr/>
          <p:nvPr/>
        </p:nvSpPr>
        <p:spPr>
          <a:xfrm flipV="1">
            <a:off x="7447547" y="2215292"/>
            <a:ext cx="2048992" cy="945315"/>
          </a:xfrm>
          <a:prstGeom prst="rect">
            <a:avLst/>
          </a:prstGeom>
          <a:no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19" name="Elemento grafico 18" descr="Freccia linea: curva oraria contorno">
            <a:extLst>
              <a:ext uri="{FF2B5EF4-FFF2-40B4-BE49-F238E27FC236}">
                <a16:creationId xmlns:a16="http://schemas.microsoft.com/office/drawing/2014/main" id="{9541B2B3-F6AC-09D3-A136-AA944A66E9E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6200000" flipV="1">
            <a:off x="2080536" y="2173594"/>
            <a:ext cx="914400" cy="914400"/>
          </a:xfrm>
          <a:prstGeom prst="rect">
            <a:avLst/>
          </a:prstGeom>
        </p:spPr>
      </p:pic>
      <p:pic>
        <p:nvPicPr>
          <p:cNvPr id="2" name="Immagine 1" descr="Immagine che contiene schermata, Carattere, Elementi grafici, design&#10;&#10;Descrizione generata automaticamente">
            <a:extLst>
              <a:ext uri="{FF2B5EF4-FFF2-40B4-BE49-F238E27FC236}">
                <a16:creationId xmlns:a16="http://schemas.microsoft.com/office/drawing/2014/main" id="{356ADE7A-62EC-0ABB-80D9-210BC215BEB4}"/>
              </a:ext>
            </a:extLst>
          </p:cNvPr>
          <p:cNvPicPr>
            <a:picLocks noGrp="1" noRot="1" noChangeAspec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tretch>
            <a:fillRect/>
          </a:stretch>
        </p:blipFill>
        <p:spPr>
          <a:xfrm>
            <a:off x="112295" y="6419023"/>
            <a:ext cx="1234823" cy="401564"/>
          </a:xfrm>
          <a:prstGeom prst="rect">
            <a:avLst/>
          </a:prstGeom>
        </p:spPr>
      </p:pic>
    </p:spTree>
    <p:extLst>
      <p:ext uri="{BB962C8B-B14F-4D97-AF65-F5344CB8AC3E}">
        <p14:creationId xmlns:p14="http://schemas.microsoft.com/office/powerpoint/2010/main" val="14796209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uppo 5">
            <a:extLst>
              <a:ext uri="{FF2B5EF4-FFF2-40B4-BE49-F238E27FC236}">
                <a16:creationId xmlns:a16="http://schemas.microsoft.com/office/drawing/2014/main" id="{7E067A0E-3075-062C-B202-741CCA15C260}"/>
              </a:ext>
            </a:extLst>
          </p:cNvPr>
          <p:cNvGrpSpPr/>
          <p:nvPr/>
        </p:nvGrpSpPr>
        <p:grpSpPr>
          <a:xfrm>
            <a:off x="5627836" y="1868170"/>
            <a:ext cx="6151080" cy="3719824"/>
            <a:chOff x="5627836" y="1868170"/>
            <a:chExt cx="6151080" cy="3719824"/>
          </a:xfrm>
        </p:grpSpPr>
        <p:pic>
          <p:nvPicPr>
            <p:cNvPr id="7" name="Picture 2">
              <a:extLst>
                <a:ext uri="{FF2B5EF4-FFF2-40B4-BE49-F238E27FC236}">
                  <a16:creationId xmlns:a16="http://schemas.microsoft.com/office/drawing/2014/main" id="{5D07B008-7FC2-B48B-6948-F6175BA50A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27836" y="1868170"/>
              <a:ext cx="6151080" cy="3719824"/>
            </a:xfrm>
            <a:prstGeom prst="rect">
              <a:avLst/>
            </a:prstGeom>
            <a:noFill/>
            <a:extLst>
              <a:ext uri="{909E8E84-426E-40DD-AFC4-6F175D3DCCD1}">
                <a14:hiddenFill xmlns:a14="http://schemas.microsoft.com/office/drawing/2010/main">
                  <a:solidFill>
                    <a:srgbClr val="FFFFFF"/>
                  </a:solidFill>
                </a14:hiddenFill>
              </a:ext>
            </a:extLst>
          </p:spPr>
        </p:pic>
        <p:sp>
          <p:nvSpPr>
            <p:cNvPr id="5" name="Rettangolo 4">
              <a:extLst>
                <a:ext uri="{FF2B5EF4-FFF2-40B4-BE49-F238E27FC236}">
                  <a16:creationId xmlns:a16="http://schemas.microsoft.com/office/drawing/2014/main" id="{5CD12C64-69B1-4891-EAB2-2487970505ED}"/>
                </a:ext>
              </a:extLst>
            </p:cNvPr>
            <p:cNvSpPr/>
            <p:nvPr/>
          </p:nvSpPr>
          <p:spPr>
            <a:xfrm>
              <a:off x="9990464" y="2099916"/>
              <a:ext cx="1609859" cy="251138"/>
            </a:xfrm>
            <a:prstGeom prst="rect">
              <a:avLst/>
            </a:prstGeom>
            <a:solidFill>
              <a:srgbClr val="F5F5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dirty="0"/>
            </a:p>
          </p:txBody>
        </p:sp>
      </p:grpSp>
      <p:sp>
        <p:nvSpPr>
          <p:cNvPr id="3" name="CasellaDiTesto 2">
            <a:extLst>
              <a:ext uri="{FF2B5EF4-FFF2-40B4-BE49-F238E27FC236}">
                <a16:creationId xmlns:a16="http://schemas.microsoft.com/office/drawing/2014/main" id="{AD0F0EEB-1688-64D7-C92A-08492AC5DF00}"/>
              </a:ext>
            </a:extLst>
          </p:cNvPr>
          <p:cNvSpPr txBox="1"/>
          <p:nvPr/>
        </p:nvSpPr>
        <p:spPr>
          <a:xfrm>
            <a:off x="1148767" y="1782394"/>
            <a:ext cx="3496105" cy="3293209"/>
          </a:xfrm>
          <a:prstGeom prst="rect">
            <a:avLst/>
          </a:prstGeom>
          <a:noFill/>
        </p:spPr>
        <p:txBody>
          <a:bodyPr wrap="square">
            <a:spAutoFit/>
          </a:bodyPr>
          <a:lstStyle/>
          <a:p>
            <a:pPr rtl="0">
              <a:spcBef>
                <a:spcPts val="0"/>
              </a:spcBef>
              <a:spcAft>
                <a:spcPts val="0"/>
              </a:spcAft>
            </a:pPr>
            <a:r>
              <a:rPr lang="it-IT" sz="1600" dirty="0">
                <a:solidFill>
                  <a:schemeClr val="accent1">
                    <a:lumMod val="50000"/>
                  </a:schemeClr>
                </a:solidFill>
                <a:latin typeface="Arial" panose="020B0604020202020204" pitchFamily="34" charset="0"/>
                <a:cs typeface="Arial" panose="020B0604020202020204" pitchFamily="34" charset="0"/>
              </a:rPr>
              <a:t>L’</a:t>
            </a:r>
            <a:r>
              <a:rPr lang="it-IT" sz="1600" dirty="0" err="1">
                <a:solidFill>
                  <a:schemeClr val="accent1">
                    <a:lumMod val="50000"/>
                  </a:schemeClr>
                </a:solidFill>
                <a:latin typeface="Arial" panose="020B0604020202020204" pitchFamily="34" charset="0"/>
                <a:cs typeface="Arial" panose="020B0604020202020204" pitchFamily="34" charset="0"/>
              </a:rPr>
              <a:t>Assessment</a:t>
            </a:r>
            <a:r>
              <a:rPr lang="it-IT" sz="1600" dirty="0">
                <a:solidFill>
                  <a:schemeClr val="accent1">
                    <a:lumMod val="50000"/>
                  </a:schemeClr>
                </a:solidFill>
                <a:latin typeface="Arial" panose="020B0604020202020204" pitchFamily="34" charset="0"/>
                <a:cs typeface="Arial" panose="020B0604020202020204" pitchFamily="34" charset="0"/>
              </a:rPr>
              <a:t> ESG restituisce le performance aziendali sotto forma di punteggio, calcolato sulla base delle informazioni fornite nelle diverse sezioni del tool.</a:t>
            </a:r>
            <a:br>
              <a:rPr lang="it-IT" sz="1600" dirty="0">
                <a:solidFill>
                  <a:schemeClr val="accent1">
                    <a:lumMod val="50000"/>
                  </a:schemeClr>
                </a:solidFill>
                <a:latin typeface="Arial" panose="020B0604020202020204" pitchFamily="34" charset="0"/>
                <a:cs typeface="Arial" panose="020B0604020202020204" pitchFamily="34" charset="0"/>
              </a:rPr>
            </a:br>
            <a:br>
              <a:rPr lang="it-IT" sz="1600" dirty="0">
                <a:solidFill>
                  <a:schemeClr val="accent1">
                    <a:lumMod val="50000"/>
                  </a:schemeClr>
                </a:solidFill>
                <a:latin typeface="Arial" panose="020B0604020202020204" pitchFamily="34" charset="0"/>
                <a:cs typeface="Arial" panose="020B0604020202020204" pitchFamily="34" charset="0"/>
              </a:rPr>
            </a:br>
            <a:r>
              <a:rPr lang="it-IT" sz="1600" dirty="0">
                <a:solidFill>
                  <a:schemeClr val="accent1">
                    <a:lumMod val="50000"/>
                  </a:schemeClr>
                </a:solidFill>
                <a:latin typeface="Arial" panose="020B0604020202020204" pitchFamily="34" charset="0"/>
                <a:cs typeface="Arial" panose="020B0604020202020204" pitchFamily="34" charset="0"/>
              </a:rPr>
              <a:t>Le performance ESG ottenute nelle tre dimensioni </a:t>
            </a:r>
            <a:r>
              <a:rPr lang="it-IT" sz="1600" dirty="0" err="1">
                <a:solidFill>
                  <a:schemeClr val="accent1">
                    <a:lumMod val="50000"/>
                  </a:schemeClr>
                </a:solidFill>
                <a:latin typeface="Arial" panose="020B0604020202020204" pitchFamily="34" charset="0"/>
                <a:cs typeface="Arial" panose="020B0604020202020204" pitchFamily="34" charset="0"/>
              </a:rPr>
              <a:t>Environmental</a:t>
            </a:r>
            <a:r>
              <a:rPr lang="it-IT" sz="1600" dirty="0">
                <a:solidFill>
                  <a:schemeClr val="accent1">
                    <a:lumMod val="50000"/>
                  </a:schemeClr>
                </a:solidFill>
                <a:latin typeface="Arial" panose="020B0604020202020204" pitchFamily="34" charset="0"/>
                <a:cs typeface="Arial" panose="020B0604020202020204" pitchFamily="34" charset="0"/>
              </a:rPr>
              <a:t>, Social e Governance ti consentono di comprendere al meglio come gestire la sostenibilità in azienda.</a:t>
            </a:r>
            <a:br>
              <a:rPr lang="it-IT" sz="1600" dirty="0">
                <a:solidFill>
                  <a:schemeClr val="accent1">
                    <a:lumMod val="50000"/>
                  </a:schemeClr>
                </a:solidFill>
                <a:latin typeface="Arial" panose="020B0604020202020204" pitchFamily="34" charset="0"/>
                <a:cs typeface="Arial" panose="020B0604020202020204" pitchFamily="34" charset="0"/>
              </a:rPr>
            </a:br>
            <a:br>
              <a:rPr lang="it-IT" sz="1600" dirty="0">
                <a:solidFill>
                  <a:schemeClr val="accent1">
                    <a:lumMod val="50000"/>
                  </a:schemeClr>
                </a:solidFill>
                <a:latin typeface="Arial" panose="020B0604020202020204" pitchFamily="34" charset="0"/>
                <a:cs typeface="Arial" panose="020B0604020202020204" pitchFamily="34" charset="0"/>
              </a:rPr>
            </a:br>
            <a:endParaRPr lang="it-IT" sz="1600" dirty="0">
              <a:solidFill>
                <a:schemeClr val="accent1">
                  <a:lumMod val="50000"/>
                </a:schemeClr>
              </a:solidFill>
              <a:latin typeface="Arial" panose="020B0604020202020204" pitchFamily="34" charset="0"/>
              <a:cs typeface="Arial" panose="020B0604020202020204" pitchFamily="34" charset="0"/>
            </a:endParaRPr>
          </a:p>
        </p:txBody>
      </p:sp>
      <p:sp>
        <p:nvSpPr>
          <p:cNvPr id="4" name="Rettangolo 3">
            <a:extLst>
              <a:ext uri="{FF2B5EF4-FFF2-40B4-BE49-F238E27FC236}">
                <a16:creationId xmlns:a16="http://schemas.microsoft.com/office/drawing/2014/main" id="{664CDBEC-1B81-3B4B-B989-EACBCD82ED5F}"/>
              </a:ext>
            </a:extLst>
          </p:cNvPr>
          <p:cNvSpPr/>
          <p:nvPr/>
        </p:nvSpPr>
        <p:spPr>
          <a:xfrm>
            <a:off x="1234822" y="438977"/>
            <a:ext cx="10957178" cy="945321"/>
          </a:xfrm>
          <a:prstGeom prst="rect">
            <a:avLst/>
          </a:prstGeom>
        </p:spPr>
        <p:txBody>
          <a:bodyPr wrap="square">
            <a:noAutofit/>
          </a:bodyPr>
          <a:lstStyle/>
          <a:p>
            <a:pPr marR="0" lvl="0" defTabSz="914400" rtl="0" eaLnBrk="0" fontAlgn="base" latinLnBrk="0" hangingPunct="0">
              <a:lnSpc>
                <a:spcPct val="100000"/>
              </a:lnSpc>
              <a:spcBef>
                <a:spcPct val="0"/>
              </a:spcBef>
              <a:spcAft>
                <a:spcPct val="0"/>
              </a:spcAft>
              <a:buClrTx/>
              <a:buSzTx/>
              <a:tabLst/>
            </a:pPr>
            <a:r>
              <a:rPr lang="it-IT" altLang="it-IT" sz="2000" dirty="0">
                <a:solidFill>
                  <a:schemeClr val="bg1">
                    <a:lumMod val="50000"/>
                  </a:schemeClr>
                </a:solidFill>
                <a:latin typeface="Arial" panose="020B0604020202020204" pitchFamily="34" charset="0"/>
              </a:rPr>
              <a:t>ASSESSMENT ESG</a:t>
            </a:r>
          </a:p>
          <a:p>
            <a:pPr rtl="0">
              <a:spcBef>
                <a:spcPts val="0"/>
              </a:spcBef>
              <a:spcAft>
                <a:spcPts val="0"/>
              </a:spcAft>
            </a:pPr>
            <a:r>
              <a:rPr lang="it-IT" sz="2000" b="1" dirty="0">
                <a:solidFill>
                  <a:schemeClr val="accent1">
                    <a:lumMod val="50000"/>
                  </a:schemeClr>
                </a:solidFill>
                <a:latin typeface="Arial" panose="020B0604020202020204" pitchFamily="34" charset="0"/>
              </a:rPr>
              <a:t>Performance ESG</a:t>
            </a:r>
          </a:p>
        </p:txBody>
      </p:sp>
      <p:sp>
        <p:nvSpPr>
          <p:cNvPr id="10" name="Rettangolo 9">
            <a:extLst>
              <a:ext uri="{FF2B5EF4-FFF2-40B4-BE49-F238E27FC236}">
                <a16:creationId xmlns:a16="http://schemas.microsoft.com/office/drawing/2014/main" id="{BE065386-D55F-F6E6-C91A-589DE72BF7CF}"/>
              </a:ext>
            </a:extLst>
          </p:cNvPr>
          <p:cNvSpPr/>
          <p:nvPr/>
        </p:nvSpPr>
        <p:spPr>
          <a:xfrm flipV="1">
            <a:off x="5467049" y="1782393"/>
            <a:ext cx="2185035" cy="928653"/>
          </a:xfrm>
          <a:prstGeom prst="rect">
            <a:avLst/>
          </a:prstGeom>
          <a:no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11" name="Elemento grafico 10" descr="Freccia linea: curva oraria contorno">
            <a:extLst>
              <a:ext uri="{FF2B5EF4-FFF2-40B4-BE49-F238E27FC236}">
                <a16:creationId xmlns:a16="http://schemas.microsoft.com/office/drawing/2014/main" id="{19C5D2D1-B717-43B6-6982-B2EFF6D44E6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6200000" flipV="1">
            <a:off x="4694083" y="1917380"/>
            <a:ext cx="723755" cy="723755"/>
          </a:xfrm>
          <a:prstGeom prst="rect">
            <a:avLst/>
          </a:prstGeom>
        </p:spPr>
      </p:pic>
      <p:sp>
        <p:nvSpPr>
          <p:cNvPr id="13" name="Rettangolo 12">
            <a:extLst>
              <a:ext uri="{FF2B5EF4-FFF2-40B4-BE49-F238E27FC236}">
                <a16:creationId xmlns:a16="http://schemas.microsoft.com/office/drawing/2014/main" id="{552772D2-288A-8AC3-F0D8-CCF46F7297E1}"/>
              </a:ext>
            </a:extLst>
          </p:cNvPr>
          <p:cNvSpPr/>
          <p:nvPr/>
        </p:nvSpPr>
        <p:spPr>
          <a:xfrm flipV="1">
            <a:off x="5467047" y="3085076"/>
            <a:ext cx="6361079" cy="821282"/>
          </a:xfrm>
          <a:prstGeom prst="rect">
            <a:avLst/>
          </a:prstGeom>
          <a:no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15" name="Elemento grafico 14" descr="Freccia linea: curva oraria contorno">
            <a:extLst>
              <a:ext uri="{FF2B5EF4-FFF2-40B4-BE49-F238E27FC236}">
                <a16:creationId xmlns:a16="http://schemas.microsoft.com/office/drawing/2014/main" id="{684045F6-71CB-F4D8-BCD9-4B6C251B069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6200000" flipV="1">
            <a:off x="4644872" y="3183461"/>
            <a:ext cx="723755" cy="723755"/>
          </a:xfrm>
          <a:prstGeom prst="rect">
            <a:avLst/>
          </a:prstGeom>
        </p:spPr>
      </p:pic>
      <p:pic>
        <p:nvPicPr>
          <p:cNvPr id="2" name="Immagine 1" descr="Immagine che contiene schermata, Carattere, Elementi grafici, design&#10;&#10;Descrizione generata automaticamente">
            <a:extLst>
              <a:ext uri="{FF2B5EF4-FFF2-40B4-BE49-F238E27FC236}">
                <a16:creationId xmlns:a16="http://schemas.microsoft.com/office/drawing/2014/main" id="{324F9F5E-7082-ACA2-3A4F-4EB726A80DE5}"/>
              </a:ext>
            </a:extLst>
          </p:cNvPr>
          <p:cNvPicPr>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tretch>
            <a:fillRect/>
          </a:stretch>
        </p:blipFill>
        <p:spPr>
          <a:xfrm>
            <a:off x="112295" y="6419023"/>
            <a:ext cx="1234823" cy="401564"/>
          </a:xfrm>
          <a:prstGeom prst="rect">
            <a:avLst/>
          </a:prstGeom>
        </p:spPr>
      </p:pic>
    </p:spTree>
    <p:extLst>
      <p:ext uri="{BB962C8B-B14F-4D97-AF65-F5344CB8AC3E}">
        <p14:creationId xmlns:p14="http://schemas.microsoft.com/office/powerpoint/2010/main" val="24309894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ttangolo con angoli arrotondati 12">
            <a:extLst>
              <a:ext uri="{FF2B5EF4-FFF2-40B4-BE49-F238E27FC236}">
                <a16:creationId xmlns:a16="http://schemas.microsoft.com/office/drawing/2014/main" id="{BE3F5024-44D9-66FD-780D-85C82B1A2392}"/>
              </a:ext>
            </a:extLst>
          </p:cNvPr>
          <p:cNvSpPr/>
          <p:nvPr/>
        </p:nvSpPr>
        <p:spPr>
          <a:xfrm>
            <a:off x="1514720" y="4339304"/>
            <a:ext cx="2486670" cy="937176"/>
          </a:xfrm>
          <a:prstGeom prst="round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600" b="1" dirty="0" err="1">
                <a:solidFill>
                  <a:srgbClr val="002060"/>
                </a:solidFill>
                <a:latin typeface="Arial" panose="020B0604020202020204" pitchFamily="34" charset="0"/>
                <a:cs typeface="Arial" panose="020B0604020202020204" pitchFamily="34" charset="0"/>
              </a:rPr>
              <a:t>Environmental</a:t>
            </a:r>
            <a:endParaRPr lang="it-IT" sz="1600" b="1" dirty="0">
              <a:solidFill>
                <a:srgbClr val="002060"/>
              </a:solidFill>
              <a:latin typeface="Arial" panose="020B0604020202020204" pitchFamily="34" charset="0"/>
              <a:cs typeface="Arial" panose="020B0604020202020204" pitchFamily="34" charset="0"/>
            </a:endParaRPr>
          </a:p>
        </p:txBody>
      </p:sp>
      <p:sp>
        <p:nvSpPr>
          <p:cNvPr id="15" name="Rettangolo con angoli arrotondati 14">
            <a:extLst>
              <a:ext uri="{FF2B5EF4-FFF2-40B4-BE49-F238E27FC236}">
                <a16:creationId xmlns:a16="http://schemas.microsoft.com/office/drawing/2014/main" id="{9A1A77D7-E19D-306B-C284-A7894F9DA574}"/>
              </a:ext>
            </a:extLst>
          </p:cNvPr>
          <p:cNvSpPr/>
          <p:nvPr/>
        </p:nvSpPr>
        <p:spPr>
          <a:xfrm>
            <a:off x="4563848" y="4339304"/>
            <a:ext cx="2486670" cy="937176"/>
          </a:xfrm>
          <a:prstGeom prst="round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600" b="1" dirty="0">
                <a:solidFill>
                  <a:srgbClr val="002060"/>
                </a:solidFill>
                <a:latin typeface="Arial" panose="020B0604020202020204" pitchFamily="34" charset="0"/>
                <a:cs typeface="Arial" panose="020B0604020202020204" pitchFamily="34" charset="0"/>
              </a:rPr>
              <a:t>Social</a:t>
            </a:r>
          </a:p>
        </p:txBody>
      </p:sp>
      <p:sp>
        <p:nvSpPr>
          <p:cNvPr id="3" name="CasellaDiTesto 2">
            <a:extLst>
              <a:ext uri="{FF2B5EF4-FFF2-40B4-BE49-F238E27FC236}">
                <a16:creationId xmlns:a16="http://schemas.microsoft.com/office/drawing/2014/main" id="{AD0F0EEB-1688-64D7-C92A-08492AC5DF00}"/>
              </a:ext>
            </a:extLst>
          </p:cNvPr>
          <p:cNvSpPr txBox="1"/>
          <p:nvPr/>
        </p:nvSpPr>
        <p:spPr>
          <a:xfrm>
            <a:off x="1234822" y="1585467"/>
            <a:ext cx="8884466" cy="1569660"/>
          </a:xfrm>
          <a:prstGeom prst="rect">
            <a:avLst/>
          </a:prstGeom>
          <a:noFill/>
        </p:spPr>
        <p:txBody>
          <a:bodyPr wrap="square">
            <a:spAutoFit/>
          </a:bodyPr>
          <a:lstStyle/>
          <a:p>
            <a:r>
              <a:rPr lang="it-IT" sz="1600" dirty="0">
                <a:solidFill>
                  <a:schemeClr val="accent1">
                    <a:lumMod val="50000"/>
                  </a:schemeClr>
                </a:solidFill>
                <a:latin typeface="Arial" panose="020B0604020202020204" pitchFamily="34" charset="0"/>
                <a:cs typeface="Arial" panose="020B0604020202020204" pitchFamily="34" charset="0"/>
              </a:rPr>
              <a:t>Per ognuna delle tre aree (Ambiente, Sociale, Governance) è fornita una comparazione con il mercato, ad esempio certificazioni ottenute dai competitor e best practice implementate.</a:t>
            </a:r>
            <a:br>
              <a:rPr lang="it-IT" sz="1600" dirty="0">
                <a:solidFill>
                  <a:schemeClr val="accent1">
                    <a:lumMod val="50000"/>
                  </a:schemeClr>
                </a:solidFill>
                <a:latin typeface="Arial" panose="020B0604020202020204" pitchFamily="34" charset="0"/>
                <a:cs typeface="Arial" panose="020B0604020202020204" pitchFamily="34" charset="0"/>
              </a:rPr>
            </a:br>
            <a:br>
              <a:rPr lang="it-IT" sz="1600" dirty="0">
                <a:solidFill>
                  <a:schemeClr val="accent1">
                    <a:lumMod val="50000"/>
                  </a:schemeClr>
                </a:solidFill>
                <a:latin typeface="Arial" panose="020B0604020202020204" pitchFamily="34" charset="0"/>
                <a:cs typeface="Arial" panose="020B0604020202020204" pitchFamily="34" charset="0"/>
              </a:rPr>
            </a:br>
            <a:r>
              <a:rPr lang="it-IT" sz="1600" dirty="0">
                <a:solidFill>
                  <a:schemeClr val="accent1">
                    <a:lumMod val="50000"/>
                  </a:schemeClr>
                </a:solidFill>
                <a:latin typeface="Arial" panose="020B0604020202020204" pitchFamily="34" charset="0"/>
                <a:cs typeface="Arial" panose="020B0604020202020204" pitchFamily="34" charset="0"/>
              </a:rPr>
              <a:t>Grazie all’analisi delle tematiche risultate rilevanti e al grado di maturità sostenibile raggiunto in azienda, sono suggeriti gli ambiti di intervento in cui è necessario migliorare le performance ESG, nel breve, medio e lungo periodo.</a:t>
            </a:r>
          </a:p>
        </p:txBody>
      </p:sp>
      <p:sp>
        <p:nvSpPr>
          <p:cNvPr id="4" name="Rettangolo 3">
            <a:extLst>
              <a:ext uri="{FF2B5EF4-FFF2-40B4-BE49-F238E27FC236}">
                <a16:creationId xmlns:a16="http://schemas.microsoft.com/office/drawing/2014/main" id="{664CDBEC-1B81-3B4B-B989-EACBCD82ED5F}"/>
              </a:ext>
            </a:extLst>
          </p:cNvPr>
          <p:cNvSpPr/>
          <p:nvPr/>
        </p:nvSpPr>
        <p:spPr>
          <a:xfrm>
            <a:off x="1234822" y="438977"/>
            <a:ext cx="10957177" cy="945321"/>
          </a:xfrm>
          <a:prstGeom prst="rect">
            <a:avLst/>
          </a:prstGeom>
        </p:spPr>
        <p:txBody>
          <a:bodyPr wrap="square">
            <a:noAutofit/>
          </a:bodyPr>
          <a:lstStyle/>
          <a:p>
            <a:pPr marR="0" lvl="0" defTabSz="914400" rtl="0" eaLnBrk="0" fontAlgn="base" latinLnBrk="0" hangingPunct="0">
              <a:lnSpc>
                <a:spcPct val="100000"/>
              </a:lnSpc>
              <a:spcBef>
                <a:spcPct val="0"/>
              </a:spcBef>
              <a:spcAft>
                <a:spcPct val="0"/>
              </a:spcAft>
              <a:buClrTx/>
              <a:buSzTx/>
              <a:tabLst/>
            </a:pPr>
            <a:r>
              <a:rPr lang="it-IT" altLang="it-IT" sz="2000" dirty="0">
                <a:solidFill>
                  <a:schemeClr val="bg1">
                    <a:lumMod val="50000"/>
                  </a:schemeClr>
                </a:solidFill>
                <a:latin typeface="Arial" panose="020B0604020202020204" pitchFamily="34" charset="0"/>
              </a:rPr>
              <a:t>ASSESSMENT ESG</a:t>
            </a:r>
          </a:p>
          <a:p>
            <a:pPr rtl="0">
              <a:spcBef>
                <a:spcPts val="0"/>
              </a:spcBef>
              <a:spcAft>
                <a:spcPts val="0"/>
              </a:spcAft>
            </a:pPr>
            <a:r>
              <a:rPr lang="it-IT" sz="2000" b="1" dirty="0">
                <a:solidFill>
                  <a:schemeClr val="accent1">
                    <a:lumMod val="50000"/>
                  </a:schemeClr>
                </a:solidFill>
                <a:latin typeface="Arial" panose="020B0604020202020204" pitchFamily="34" charset="0"/>
              </a:rPr>
              <a:t>Analisi delle performance ESG</a:t>
            </a:r>
          </a:p>
        </p:txBody>
      </p:sp>
      <p:sp>
        <p:nvSpPr>
          <p:cNvPr id="19" name="Rettangolo con angoli arrotondati 18">
            <a:extLst>
              <a:ext uri="{FF2B5EF4-FFF2-40B4-BE49-F238E27FC236}">
                <a16:creationId xmlns:a16="http://schemas.microsoft.com/office/drawing/2014/main" id="{6CFE5133-1575-C584-CC03-96EEB529001F}"/>
              </a:ext>
            </a:extLst>
          </p:cNvPr>
          <p:cNvSpPr/>
          <p:nvPr/>
        </p:nvSpPr>
        <p:spPr>
          <a:xfrm>
            <a:off x="7612976" y="4339304"/>
            <a:ext cx="2486670" cy="937176"/>
          </a:xfrm>
          <a:prstGeom prst="round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600" b="1" dirty="0">
                <a:solidFill>
                  <a:srgbClr val="002060"/>
                </a:solidFill>
                <a:latin typeface="Arial" panose="020B0604020202020204" pitchFamily="34" charset="0"/>
                <a:cs typeface="Arial" panose="020B0604020202020204" pitchFamily="34" charset="0"/>
              </a:rPr>
              <a:t>Governance</a:t>
            </a:r>
          </a:p>
        </p:txBody>
      </p:sp>
      <p:pic>
        <p:nvPicPr>
          <p:cNvPr id="32" name="Elemento grafico 31" descr="Lente di ingrandimento contorno">
            <a:extLst>
              <a:ext uri="{FF2B5EF4-FFF2-40B4-BE49-F238E27FC236}">
                <a16:creationId xmlns:a16="http://schemas.microsoft.com/office/drawing/2014/main" id="{68BC7D74-FFA2-46BF-7467-3FDC1B159EB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44258" y="427863"/>
            <a:ext cx="914400" cy="914400"/>
          </a:xfrm>
          <a:prstGeom prst="rect">
            <a:avLst/>
          </a:prstGeom>
        </p:spPr>
      </p:pic>
      <p:pic>
        <p:nvPicPr>
          <p:cNvPr id="2" name="Elemento grafico 20" descr="Mano aperta con pianta contorno">
            <a:extLst>
              <a:ext uri="{FF2B5EF4-FFF2-40B4-BE49-F238E27FC236}">
                <a16:creationId xmlns:a16="http://schemas.microsoft.com/office/drawing/2014/main" id="{C450E975-B06D-B36A-FEA7-062DAFD804C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380353" y="3570626"/>
            <a:ext cx="623202" cy="623202"/>
          </a:xfrm>
          <a:prstGeom prst="rect">
            <a:avLst/>
          </a:prstGeom>
        </p:spPr>
      </p:pic>
      <p:pic>
        <p:nvPicPr>
          <p:cNvPr id="5" name="Elemento grafico 18" descr="Successo di gruppo contorno">
            <a:extLst>
              <a:ext uri="{FF2B5EF4-FFF2-40B4-BE49-F238E27FC236}">
                <a16:creationId xmlns:a16="http://schemas.microsoft.com/office/drawing/2014/main" id="{F500E218-32E5-9324-63F0-FD05F9CF20A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506408" y="3629011"/>
            <a:ext cx="589592" cy="589592"/>
          </a:xfrm>
          <a:prstGeom prst="rect">
            <a:avLst/>
          </a:prstGeom>
        </p:spPr>
      </p:pic>
      <p:pic>
        <p:nvPicPr>
          <p:cNvPr id="6" name="Elemento grafico 5" descr="Tempio greco contorno">
            <a:extLst>
              <a:ext uri="{FF2B5EF4-FFF2-40B4-BE49-F238E27FC236}">
                <a16:creationId xmlns:a16="http://schemas.microsoft.com/office/drawing/2014/main" id="{1F2154BA-FA48-3FDC-DA59-3163BC79637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8650964" y="3638262"/>
            <a:ext cx="580341" cy="580341"/>
          </a:xfrm>
          <a:prstGeom prst="rect">
            <a:avLst/>
          </a:prstGeom>
        </p:spPr>
      </p:pic>
      <p:pic>
        <p:nvPicPr>
          <p:cNvPr id="10" name="Immagine 9" descr="Immagine che contiene schermata, Carattere, Elementi grafici, design&#10;&#10;Descrizione generata automaticamente">
            <a:extLst>
              <a:ext uri="{FF2B5EF4-FFF2-40B4-BE49-F238E27FC236}">
                <a16:creationId xmlns:a16="http://schemas.microsoft.com/office/drawing/2014/main" id="{1BDA9CFC-9A07-2DBE-A7BF-19D1407F5F72}"/>
              </a:ext>
            </a:extLst>
          </p:cNvPr>
          <p:cNvPicPr>
            <a:picLocks noGrp="1" noRot="1" noMove="1" noResize="1" noEditPoints="1" noAdjustHandles="1" noChangeArrowheads="1" noChangeShapeType="1" noCrop="1"/>
          </p:cNvPicPr>
          <p:nvPr/>
        </p:nvPicPr>
        <p:blipFill>
          <a:blip r:embed="rId10">
            <a:extLst>
              <a:ext uri="{28A0092B-C50C-407E-A947-70E740481C1C}">
                <a14:useLocalDpi xmlns:a14="http://schemas.microsoft.com/office/drawing/2010/main" val="0"/>
              </a:ext>
            </a:extLst>
          </a:blip>
          <a:stretch>
            <a:fillRect/>
          </a:stretch>
        </p:blipFill>
        <p:spPr>
          <a:xfrm>
            <a:off x="112295" y="6419023"/>
            <a:ext cx="1234823" cy="401564"/>
          </a:xfrm>
          <a:prstGeom prst="rect">
            <a:avLst/>
          </a:prstGeom>
        </p:spPr>
      </p:pic>
    </p:spTree>
    <p:extLst>
      <p:ext uri="{BB962C8B-B14F-4D97-AF65-F5344CB8AC3E}">
        <p14:creationId xmlns:p14="http://schemas.microsoft.com/office/powerpoint/2010/main" val="3271465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magine 10" descr="Immagine che contiene testo, schermata, Carattere, numero&#10;&#10;Descrizione generata automaticamente">
            <a:extLst>
              <a:ext uri="{FF2B5EF4-FFF2-40B4-BE49-F238E27FC236}">
                <a16:creationId xmlns:a16="http://schemas.microsoft.com/office/drawing/2014/main" id="{9EFD9220-8CAA-0E1C-E780-C6E6BD9AEB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91664" y="1384298"/>
            <a:ext cx="3143133" cy="4446012"/>
          </a:xfrm>
          <a:prstGeom prst="rect">
            <a:avLst/>
          </a:prstGeom>
          <a:effectLst>
            <a:outerShdw blurRad="381000" dist="38100" dir="8100000" algn="tr" rotWithShape="0">
              <a:prstClr val="black">
                <a:alpha val="40000"/>
              </a:prstClr>
            </a:outerShdw>
          </a:effectLst>
        </p:spPr>
      </p:pic>
      <p:sp>
        <p:nvSpPr>
          <p:cNvPr id="3" name="CasellaDiTesto 2">
            <a:extLst>
              <a:ext uri="{FF2B5EF4-FFF2-40B4-BE49-F238E27FC236}">
                <a16:creationId xmlns:a16="http://schemas.microsoft.com/office/drawing/2014/main" id="{AD0F0EEB-1688-64D7-C92A-08492AC5DF00}"/>
              </a:ext>
            </a:extLst>
          </p:cNvPr>
          <p:cNvSpPr txBox="1"/>
          <p:nvPr/>
        </p:nvSpPr>
        <p:spPr>
          <a:xfrm>
            <a:off x="1193547" y="1581927"/>
            <a:ext cx="5853071" cy="584775"/>
          </a:xfrm>
          <a:prstGeom prst="rect">
            <a:avLst/>
          </a:prstGeom>
          <a:noFill/>
        </p:spPr>
        <p:txBody>
          <a:bodyPr wrap="square">
            <a:spAutoFit/>
          </a:bodyPr>
          <a:lstStyle/>
          <a:p>
            <a:pPr rtl="0">
              <a:spcBef>
                <a:spcPts val="0"/>
              </a:spcBef>
              <a:spcAft>
                <a:spcPts val="0"/>
              </a:spcAft>
            </a:pPr>
            <a:r>
              <a:rPr lang="it-IT" sz="1600" dirty="0">
                <a:solidFill>
                  <a:schemeClr val="accent1">
                    <a:lumMod val="50000"/>
                  </a:schemeClr>
                </a:solidFill>
                <a:latin typeface="Arial" panose="020B0604020202020204" pitchFamily="34" charset="0"/>
                <a:cs typeface="Arial" panose="020B0604020202020204" pitchFamily="34" charset="0"/>
              </a:rPr>
              <a:t>Nella dimensione ambientale è considerato l’impatto positivo o negativo che la tua azienda ha sull’ambiente:</a:t>
            </a:r>
          </a:p>
        </p:txBody>
      </p:sp>
      <p:sp>
        <p:nvSpPr>
          <p:cNvPr id="13" name="CasellaDiTesto 12">
            <a:extLst>
              <a:ext uri="{FF2B5EF4-FFF2-40B4-BE49-F238E27FC236}">
                <a16:creationId xmlns:a16="http://schemas.microsoft.com/office/drawing/2014/main" id="{630441CB-AA7B-1B2F-4362-17680F51A0B6}"/>
              </a:ext>
            </a:extLst>
          </p:cNvPr>
          <p:cNvSpPr txBox="1"/>
          <p:nvPr/>
        </p:nvSpPr>
        <p:spPr>
          <a:xfrm>
            <a:off x="1280289" y="6027084"/>
            <a:ext cx="6411375" cy="261610"/>
          </a:xfrm>
          <a:prstGeom prst="rect">
            <a:avLst/>
          </a:prstGeom>
          <a:noFill/>
        </p:spPr>
        <p:txBody>
          <a:bodyPr wrap="square">
            <a:spAutoFit/>
          </a:bodyPr>
          <a:lstStyle/>
          <a:p>
            <a:pPr rtl="0">
              <a:spcBef>
                <a:spcPts val="0"/>
              </a:spcBef>
              <a:spcAft>
                <a:spcPts val="0"/>
              </a:spcAft>
            </a:pPr>
            <a:r>
              <a:rPr lang="it-IT" sz="1100" i="1" dirty="0">
                <a:solidFill>
                  <a:schemeClr val="bg1">
                    <a:lumMod val="50000"/>
                  </a:schemeClr>
                </a:solidFill>
                <a:latin typeface="Arial" panose="020B0604020202020204" pitchFamily="34" charset="0"/>
                <a:cs typeface="Arial" panose="020B0604020202020204" pitchFamily="34" charset="0"/>
              </a:rPr>
              <a:t>*Principali certificazioni ambientali e loro possesso da parte dei competitor.</a:t>
            </a:r>
          </a:p>
        </p:txBody>
      </p:sp>
      <p:sp>
        <p:nvSpPr>
          <p:cNvPr id="20" name="CasellaDiTesto 19">
            <a:extLst>
              <a:ext uri="{FF2B5EF4-FFF2-40B4-BE49-F238E27FC236}">
                <a16:creationId xmlns:a16="http://schemas.microsoft.com/office/drawing/2014/main" id="{59252F2B-FF9F-41C9-3286-17F1BBC11392}"/>
              </a:ext>
            </a:extLst>
          </p:cNvPr>
          <p:cNvSpPr txBox="1"/>
          <p:nvPr/>
        </p:nvSpPr>
        <p:spPr>
          <a:xfrm>
            <a:off x="1193547" y="3965695"/>
            <a:ext cx="5944232" cy="1323439"/>
          </a:xfrm>
          <a:prstGeom prst="rect">
            <a:avLst/>
          </a:prstGeom>
          <a:noFill/>
        </p:spPr>
        <p:txBody>
          <a:bodyPr wrap="square">
            <a:spAutoFit/>
          </a:bodyPr>
          <a:lstStyle/>
          <a:p>
            <a:pPr rtl="0">
              <a:spcBef>
                <a:spcPts val="0"/>
              </a:spcBef>
              <a:spcAft>
                <a:spcPts val="0"/>
              </a:spcAft>
            </a:pPr>
            <a:r>
              <a:rPr lang="it-IT" sz="1600" dirty="0">
                <a:solidFill>
                  <a:schemeClr val="accent1">
                    <a:lumMod val="50000"/>
                  </a:schemeClr>
                </a:solidFill>
                <a:latin typeface="Arial" panose="020B0604020202020204" pitchFamily="34" charset="0"/>
                <a:cs typeface="Arial" panose="020B0604020202020204" pitchFamily="34" charset="0"/>
              </a:rPr>
              <a:t>Le certificazioni conseguite attestano l’impegno nei confronti dell’ambiente.</a:t>
            </a:r>
          </a:p>
          <a:p>
            <a:pPr rtl="0">
              <a:spcBef>
                <a:spcPts val="0"/>
              </a:spcBef>
              <a:spcAft>
                <a:spcPts val="0"/>
              </a:spcAft>
            </a:pPr>
            <a:endParaRPr lang="it-IT" sz="1600" dirty="0">
              <a:solidFill>
                <a:schemeClr val="accent1">
                  <a:lumMod val="50000"/>
                </a:schemeClr>
              </a:solidFill>
              <a:latin typeface="Arial" panose="020B0604020202020204" pitchFamily="34" charset="0"/>
              <a:cs typeface="Arial" panose="020B0604020202020204" pitchFamily="34" charset="0"/>
            </a:endParaRPr>
          </a:p>
          <a:p>
            <a:r>
              <a:rPr lang="it-IT" sz="1600" dirty="0">
                <a:solidFill>
                  <a:schemeClr val="accent1">
                    <a:lumMod val="50000"/>
                  </a:schemeClr>
                </a:solidFill>
                <a:latin typeface="Arial" panose="020B0604020202020204" pitchFamily="34" charset="0"/>
                <a:cs typeface="Arial" panose="020B0604020202020204" pitchFamily="34" charset="0"/>
              </a:rPr>
              <a:t>Ai fini di un potenziale vantaggio competitivo viene suggerito di allinearsi al mercato aderendo alle certificazioni più diffuse.</a:t>
            </a:r>
            <a:endParaRPr lang="it-IT" sz="1600" dirty="0"/>
          </a:p>
        </p:txBody>
      </p:sp>
      <p:sp>
        <p:nvSpPr>
          <p:cNvPr id="25" name="CasellaDiTesto 24">
            <a:extLst>
              <a:ext uri="{FF2B5EF4-FFF2-40B4-BE49-F238E27FC236}">
                <a16:creationId xmlns:a16="http://schemas.microsoft.com/office/drawing/2014/main" id="{6A78F8F9-4123-F590-0979-050028902D4F}"/>
              </a:ext>
            </a:extLst>
          </p:cNvPr>
          <p:cNvSpPr txBox="1"/>
          <p:nvPr/>
        </p:nvSpPr>
        <p:spPr>
          <a:xfrm>
            <a:off x="1310438" y="2438367"/>
            <a:ext cx="2781999" cy="584775"/>
          </a:xfrm>
          <a:prstGeom prst="roundRect">
            <a:avLst>
              <a:gd name="adj" fmla="val 9987"/>
            </a:avLst>
          </a:prstGeom>
          <a:solidFill>
            <a:schemeClr val="bg1"/>
          </a:solidFill>
          <a:ln>
            <a:solidFill>
              <a:schemeClr val="bg1">
                <a:lumMod val="50000"/>
              </a:schemeClr>
            </a:solidFill>
          </a:ln>
        </p:spPr>
        <p:txBody>
          <a:bodyPr wrap="square" anchor="ctr" anchorCtr="0">
            <a:noAutofit/>
          </a:bodyPr>
          <a:lstStyle/>
          <a:p>
            <a:pPr rtl="0" fontAlgn="base">
              <a:spcBef>
                <a:spcPts val="0"/>
              </a:spcBef>
              <a:spcAft>
                <a:spcPts val="0"/>
              </a:spcAft>
            </a:pPr>
            <a:r>
              <a:rPr lang="it-IT" sz="1400" dirty="0">
                <a:solidFill>
                  <a:schemeClr val="bg1">
                    <a:lumMod val="50000"/>
                  </a:schemeClr>
                </a:solidFill>
                <a:latin typeface="Arial" panose="020B0604020202020204" pitchFamily="34" charset="0"/>
                <a:cs typeface="Arial" panose="020B0604020202020204" pitchFamily="34" charset="0"/>
              </a:rPr>
              <a:t>Riduzione dell’impronta ecologica</a:t>
            </a:r>
          </a:p>
        </p:txBody>
      </p:sp>
      <p:sp>
        <p:nvSpPr>
          <p:cNvPr id="31" name="CasellaDiTesto 30">
            <a:extLst>
              <a:ext uri="{FF2B5EF4-FFF2-40B4-BE49-F238E27FC236}">
                <a16:creationId xmlns:a16="http://schemas.microsoft.com/office/drawing/2014/main" id="{E5655C05-04F8-8291-FA13-C39480583632}"/>
              </a:ext>
            </a:extLst>
          </p:cNvPr>
          <p:cNvSpPr txBox="1"/>
          <p:nvPr/>
        </p:nvSpPr>
        <p:spPr>
          <a:xfrm>
            <a:off x="1310438" y="3120915"/>
            <a:ext cx="2781999" cy="584775"/>
          </a:xfrm>
          <a:prstGeom prst="roundRect">
            <a:avLst>
              <a:gd name="adj" fmla="val 9987"/>
            </a:avLst>
          </a:prstGeom>
          <a:solidFill>
            <a:schemeClr val="bg1"/>
          </a:solidFill>
          <a:ln>
            <a:solidFill>
              <a:schemeClr val="bg1">
                <a:lumMod val="50000"/>
              </a:schemeClr>
            </a:solidFill>
          </a:ln>
        </p:spPr>
        <p:txBody>
          <a:bodyPr wrap="square" anchor="ctr" anchorCtr="0">
            <a:noAutofit/>
          </a:bodyPr>
          <a:lstStyle/>
          <a:p>
            <a:pPr rtl="0" fontAlgn="base">
              <a:spcBef>
                <a:spcPts val="0"/>
              </a:spcBef>
              <a:spcAft>
                <a:spcPts val="0"/>
              </a:spcAft>
            </a:pPr>
            <a:r>
              <a:rPr lang="it-IT" sz="1400" dirty="0">
                <a:solidFill>
                  <a:schemeClr val="bg1">
                    <a:lumMod val="50000"/>
                  </a:schemeClr>
                </a:solidFill>
                <a:latin typeface="Arial" panose="020B0604020202020204" pitchFamily="34" charset="0"/>
                <a:cs typeface="Arial" panose="020B0604020202020204" pitchFamily="34" charset="0"/>
              </a:rPr>
              <a:t>Impiego responsabile delle risorse naturali e materiali nocivi</a:t>
            </a:r>
          </a:p>
        </p:txBody>
      </p:sp>
      <p:sp>
        <p:nvSpPr>
          <p:cNvPr id="32" name="CasellaDiTesto 31">
            <a:extLst>
              <a:ext uri="{FF2B5EF4-FFF2-40B4-BE49-F238E27FC236}">
                <a16:creationId xmlns:a16="http://schemas.microsoft.com/office/drawing/2014/main" id="{F4D7C028-514F-D07D-AE28-FAED47DC3563}"/>
              </a:ext>
            </a:extLst>
          </p:cNvPr>
          <p:cNvSpPr txBox="1"/>
          <p:nvPr/>
        </p:nvSpPr>
        <p:spPr>
          <a:xfrm>
            <a:off x="4195250" y="2438367"/>
            <a:ext cx="2781999" cy="584775"/>
          </a:xfrm>
          <a:prstGeom prst="roundRect">
            <a:avLst>
              <a:gd name="adj" fmla="val 9987"/>
            </a:avLst>
          </a:prstGeom>
          <a:solidFill>
            <a:schemeClr val="bg1"/>
          </a:solidFill>
          <a:ln>
            <a:solidFill>
              <a:schemeClr val="bg1">
                <a:lumMod val="50000"/>
              </a:schemeClr>
            </a:solidFill>
          </a:ln>
        </p:spPr>
        <p:txBody>
          <a:bodyPr wrap="square" anchor="ctr" anchorCtr="0">
            <a:noAutofit/>
          </a:bodyPr>
          <a:lstStyle/>
          <a:p>
            <a:pPr rtl="0" fontAlgn="base">
              <a:spcBef>
                <a:spcPts val="0"/>
              </a:spcBef>
              <a:spcAft>
                <a:spcPts val="0"/>
              </a:spcAft>
            </a:pPr>
            <a:r>
              <a:rPr lang="it-IT" sz="1400" dirty="0">
                <a:solidFill>
                  <a:schemeClr val="bg1">
                    <a:lumMod val="50000"/>
                  </a:schemeClr>
                </a:solidFill>
                <a:latin typeface="Arial" panose="020B0604020202020204" pitchFamily="34" charset="0"/>
                <a:cs typeface="Arial" panose="020B0604020202020204" pitchFamily="34" charset="0"/>
              </a:rPr>
              <a:t>Riduzione degli sprechi</a:t>
            </a:r>
          </a:p>
        </p:txBody>
      </p:sp>
      <p:sp>
        <p:nvSpPr>
          <p:cNvPr id="33" name="CasellaDiTesto 32">
            <a:extLst>
              <a:ext uri="{FF2B5EF4-FFF2-40B4-BE49-F238E27FC236}">
                <a16:creationId xmlns:a16="http://schemas.microsoft.com/office/drawing/2014/main" id="{A4E11FEE-B1DE-22A9-1563-FD9316F5D70C}"/>
              </a:ext>
            </a:extLst>
          </p:cNvPr>
          <p:cNvSpPr txBox="1"/>
          <p:nvPr/>
        </p:nvSpPr>
        <p:spPr>
          <a:xfrm>
            <a:off x="4210136" y="3120915"/>
            <a:ext cx="2781999" cy="584775"/>
          </a:xfrm>
          <a:prstGeom prst="roundRect">
            <a:avLst>
              <a:gd name="adj" fmla="val 9987"/>
            </a:avLst>
          </a:prstGeom>
          <a:solidFill>
            <a:schemeClr val="bg1"/>
          </a:solidFill>
          <a:ln>
            <a:solidFill>
              <a:schemeClr val="bg1">
                <a:lumMod val="50000"/>
              </a:schemeClr>
            </a:solidFill>
          </a:ln>
        </p:spPr>
        <p:txBody>
          <a:bodyPr wrap="square" anchor="ctr" anchorCtr="0">
            <a:noAutofit/>
          </a:bodyPr>
          <a:lstStyle/>
          <a:p>
            <a:pPr rtl="0" fontAlgn="base">
              <a:spcBef>
                <a:spcPts val="0"/>
              </a:spcBef>
              <a:spcAft>
                <a:spcPts val="0"/>
              </a:spcAft>
            </a:pPr>
            <a:r>
              <a:rPr lang="it-IT" sz="1400" dirty="0">
                <a:solidFill>
                  <a:schemeClr val="bg1">
                    <a:lumMod val="50000"/>
                  </a:schemeClr>
                </a:solidFill>
                <a:latin typeface="Arial" panose="020B0604020202020204" pitchFamily="34" charset="0"/>
                <a:cs typeface="Arial" panose="020B0604020202020204" pitchFamily="34" charset="0"/>
              </a:rPr>
              <a:t>Rispetto degli ambienti naturali</a:t>
            </a:r>
          </a:p>
        </p:txBody>
      </p:sp>
      <p:sp>
        <p:nvSpPr>
          <p:cNvPr id="35" name="Rettangolo 34">
            <a:extLst>
              <a:ext uri="{FF2B5EF4-FFF2-40B4-BE49-F238E27FC236}">
                <a16:creationId xmlns:a16="http://schemas.microsoft.com/office/drawing/2014/main" id="{40A2C0AB-8F83-C5B1-2CA7-FB3F16AAB0DD}"/>
              </a:ext>
            </a:extLst>
          </p:cNvPr>
          <p:cNvSpPr/>
          <p:nvPr/>
        </p:nvSpPr>
        <p:spPr>
          <a:xfrm>
            <a:off x="1234822" y="438977"/>
            <a:ext cx="10957177" cy="945321"/>
          </a:xfrm>
          <a:prstGeom prst="rect">
            <a:avLst/>
          </a:prstGeom>
        </p:spPr>
        <p:txBody>
          <a:bodyPr wrap="square">
            <a:noAutofit/>
          </a:bodyPr>
          <a:lstStyle/>
          <a:p>
            <a:pPr marR="0" lvl="0" defTabSz="914400" rtl="0" eaLnBrk="0" fontAlgn="base" latinLnBrk="0" hangingPunct="0">
              <a:lnSpc>
                <a:spcPct val="100000"/>
              </a:lnSpc>
              <a:spcBef>
                <a:spcPct val="0"/>
              </a:spcBef>
              <a:spcAft>
                <a:spcPct val="0"/>
              </a:spcAft>
              <a:buClrTx/>
              <a:buSzTx/>
              <a:tabLst/>
            </a:pPr>
            <a:r>
              <a:rPr lang="it-IT" altLang="it-IT" sz="2000" dirty="0">
                <a:solidFill>
                  <a:schemeClr val="bg1">
                    <a:lumMod val="50000"/>
                  </a:schemeClr>
                </a:solidFill>
                <a:latin typeface="Arial" panose="020B0604020202020204" pitchFamily="34" charset="0"/>
              </a:rPr>
              <a:t>ASSESSMENT ESG</a:t>
            </a:r>
          </a:p>
          <a:p>
            <a:pPr rtl="0">
              <a:spcBef>
                <a:spcPts val="0"/>
              </a:spcBef>
              <a:spcAft>
                <a:spcPts val="0"/>
              </a:spcAft>
            </a:pPr>
            <a:r>
              <a:rPr lang="it-IT" sz="2000" b="1" dirty="0">
                <a:solidFill>
                  <a:schemeClr val="accent1">
                    <a:lumMod val="50000"/>
                  </a:schemeClr>
                </a:solidFill>
                <a:latin typeface="Arial" panose="020B0604020202020204" pitchFamily="34" charset="0"/>
              </a:rPr>
              <a:t>Dimensione ambientale</a:t>
            </a:r>
          </a:p>
        </p:txBody>
      </p:sp>
      <p:pic>
        <p:nvPicPr>
          <p:cNvPr id="36" name="Elemento grafico 20" descr="Mano aperta con pianta contorno">
            <a:extLst>
              <a:ext uri="{FF2B5EF4-FFF2-40B4-BE49-F238E27FC236}">
                <a16:creationId xmlns:a16="http://schemas.microsoft.com/office/drawing/2014/main" id="{3D7187E0-BB07-ACA9-38A8-9D212AD3293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89857" y="517115"/>
            <a:ext cx="623202" cy="623202"/>
          </a:xfrm>
          <a:prstGeom prst="rect">
            <a:avLst/>
          </a:prstGeom>
        </p:spPr>
      </p:pic>
      <p:pic>
        <p:nvPicPr>
          <p:cNvPr id="38" name="Immagine 37" descr="Immagine che contiene schermata, Carattere, Elementi grafici, design&#10;&#10;Descrizione generata automaticamente">
            <a:extLst>
              <a:ext uri="{FF2B5EF4-FFF2-40B4-BE49-F238E27FC236}">
                <a16:creationId xmlns:a16="http://schemas.microsoft.com/office/drawing/2014/main" id="{669CC6A7-C375-B70C-609E-7E871C5B8BE0}"/>
              </a:ext>
            </a:extLst>
          </p:cNvPr>
          <p:cNvPicPr>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tretch>
            <a:fillRect/>
          </a:stretch>
        </p:blipFill>
        <p:spPr>
          <a:xfrm>
            <a:off x="112295" y="6419023"/>
            <a:ext cx="1234823" cy="401564"/>
          </a:xfrm>
          <a:prstGeom prst="rect">
            <a:avLst/>
          </a:prstGeom>
        </p:spPr>
      </p:pic>
    </p:spTree>
    <p:extLst>
      <p:ext uri="{BB962C8B-B14F-4D97-AF65-F5344CB8AC3E}">
        <p14:creationId xmlns:p14="http://schemas.microsoft.com/office/powerpoint/2010/main" val="33819043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AD0F0EEB-1688-64D7-C92A-08492AC5DF00}"/>
              </a:ext>
            </a:extLst>
          </p:cNvPr>
          <p:cNvSpPr txBox="1"/>
          <p:nvPr/>
        </p:nvSpPr>
        <p:spPr>
          <a:xfrm>
            <a:off x="1234822" y="1689551"/>
            <a:ext cx="4442078" cy="1077218"/>
          </a:xfrm>
          <a:prstGeom prst="rect">
            <a:avLst/>
          </a:prstGeom>
          <a:noFill/>
        </p:spPr>
        <p:txBody>
          <a:bodyPr wrap="square">
            <a:spAutoFit/>
          </a:bodyPr>
          <a:lstStyle/>
          <a:p>
            <a:pPr rtl="0">
              <a:spcBef>
                <a:spcPts val="0"/>
              </a:spcBef>
              <a:spcAft>
                <a:spcPts val="0"/>
              </a:spcAft>
            </a:pPr>
            <a:r>
              <a:rPr lang="it-IT" sz="1600" b="1" dirty="0">
                <a:solidFill>
                  <a:schemeClr val="accent1">
                    <a:lumMod val="50000"/>
                  </a:schemeClr>
                </a:solidFill>
                <a:latin typeface="Arial" panose="020B0604020202020204" pitchFamily="34" charset="0"/>
                <a:cs typeface="Arial" panose="020B0604020202020204" pitchFamily="34" charset="0"/>
              </a:rPr>
              <a:t>Suggerimento dall’</a:t>
            </a:r>
            <a:r>
              <a:rPr lang="it-IT" sz="1600" b="1" dirty="0" err="1">
                <a:solidFill>
                  <a:schemeClr val="accent1">
                    <a:lumMod val="50000"/>
                  </a:schemeClr>
                </a:solidFill>
                <a:latin typeface="Arial" panose="020B0604020202020204" pitchFamily="34" charset="0"/>
                <a:cs typeface="Arial" panose="020B0604020202020204" pitchFamily="34" charset="0"/>
              </a:rPr>
              <a:t>Assessment</a:t>
            </a:r>
            <a:r>
              <a:rPr lang="it-IT" sz="1600" b="1" dirty="0">
                <a:solidFill>
                  <a:schemeClr val="accent1">
                    <a:lumMod val="50000"/>
                  </a:schemeClr>
                </a:solidFill>
                <a:latin typeface="Arial" panose="020B0604020202020204" pitchFamily="34" charset="0"/>
                <a:cs typeface="Arial" panose="020B0604020202020204" pitchFamily="34" charset="0"/>
              </a:rPr>
              <a:t> ESG: </a:t>
            </a:r>
            <a:r>
              <a:rPr lang="it-IT" sz="1600" dirty="0">
                <a:solidFill>
                  <a:schemeClr val="accent1">
                    <a:lumMod val="50000"/>
                  </a:schemeClr>
                </a:solidFill>
                <a:latin typeface="Arial" panose="020B0604020202020204" pitchFamily="34" charset="0"/>
                <a:cs typeface="Arial" panose="020B0604020202020204" pitchFamily="34" charset="0"/>
              </a:rPr>
              <a:t>intraprendere iniziative e attività di carattere volontario così da conseguire benefici in ambito ambientale.</a:t>
            </a:r>
          </a:p>
        </p:txBody>
      </p:sp>
      <p:sp>
        <p:nvSpPr>
          <p:cNvPr id="4" name="Rettangolo 3">
            <a:extLst>
              <a:ext uri="{FF2B5EF4-FFF2-40B4-BE49-F238E27FC236}">
                <a16:creationId xmlns:a16="http://schemas.microsoft.com/office/drawing/2014/main" id="{664CDBEC-1B81-3B4B-B989-EACBCD82ED5F}"/>
              </a:ext>
            </a:extLst>
          </p:cNvPr>
          <p:cNvSpPr/>
          <p:nvPr/>
        </p:nvSpPr>
        <p:spPr>
          <a:xfrm>
            <a:off x="1234822" y="438977"/>
            <a:ext cx="10957177" cy="945321"/>
          </a:xfrm>
          <a:prstGeom prst="rect">
            <a:avLst/>
          </a:prstGeom>
        </p:spPr>
        <p:txBody>
          <a:bodyPr wrap="square">
            <a:noAutofit/>
          </a:bodyPr>
          <a:lstStyle/>
          <a:p>
            <a:pPr marR="0" lvl="0" defTabSz="914400" rtl="0" eaLnBrk="0" fontAlgn="base" latinLnBrk="0" hangingPunct="0">
              <a:lnSpc>
                <a:spcPct val="100000"/>
              </a:lnSpc>
              <a:spcBef>
                <a:spcPct val="0"/>
              </a:spcBef>
              <a:spcAft>
                <a:spcPct val="0"/>
              </a:spcAft>
              <a:buClrTx/>
              <a:buSzTx/>
              <a:tabLst/>
            </a:pPr>
            <a:r>
              <a:rPr lang="it-IT" altLang="it-IT" sz="2000" dirty="0">
                <a:solidFill>
                  <a:schemeClr val="bg1">
                    <a:lumMod val="50000"/>
                  </a:schemeClr>
                </a:solidFill>
                <a:latin typeface="Arial" panose="020B0604020202020204" pitchFamily="34" charset="0"/>
              </a:rPr>
              <a:t>ASSESSMENT ESG</a:t>
            </a:r>
          </a:p>
          <a:p>
            <a:pPr rtl="0">
              <a:spcBef>
                <a:spcPts val="0"/>
              </a:spcBef>
              <a:spcAft>
                <a:spcPts val="0"/>
              </a:spcAft>
            </a:pPr>
            <a:r>
              <a:rPr lang="it-IT" sz="2000" b="1" dirty="0">
                <a:solidFill>
                  <a:schemeClr val="accent1">
                    <a:lumMod val="50000"/>
                  </a:schemeClr>
                </a:solidFill>
                <a:latin typeface="Arial" panose="020B0604020202020204" pitchFamily="34" charset="0"/>
              </a:rPr>
              <a:t>Best practice in ambito ambientale</a:t>
            </a:r>
          </a:p>
        </p:txBody>
      </p:sp>
      <p:pic>
        <p:nvPicPr>
          <p:cNvPr id="7" name="Elemento grafico 20" descr="Mano aperta con pianta contorno">
            <a:extLst>
              <a:ext uri="{FF2B5EF4-FFF2-40B4-BE49-F238E27FC236}">
                <a16:creationId xmlns:a16="http://schemas.microsoft.com/office/drawing/2014/main" id="{2FA00708-2B4A-8AA5-8860-4D130EEF7FD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89857" y="517115"/>
            <a:ext cx="623202" cy="623202"/>
          </a:xfrm>
          <a:prstGeom prst="rect">
            <a:avLst/>
          </a:prstGeom>
        </p:spPr>
      </p:pic>
      <p:sp>
        <p:nvSpPr>
          <p:cNvPr id="10" name="CasellaDiTesto 9">
            <a:extLst>
              <a:ext uri="{FF2B5EF4-FFF2-40B4-BE49-F238E27FC236}">
                <a16:creationId xmlns:a16="http://schemas.microsoft.com/office/drawing/2014/main" id="{9248AA41-E4BC-B1F1-839A-3F7E986EBC90}"/>
              </a:ext>
            </a:extLst>
          </p:cNvPr>
          <p:cNvSpPr txBox="1"/>
          <p:nvPr/>
        </p:nvSpPr>
        <p:spPr>
          <a:xfrm>
            <a:off x="1234822" y="5845484"/>
            <a:ext cx="5890483" cy="261610"/>
          </a:xfrm>
          <a:prstGeom prst="rect">
            <a:avLst/>
          </a:prstGeom>
          <a:noFill/>
        </p:spPr>
        <p:txBody>
          <a:bodyPr wrap="square">
            <a:spAutoFit/>
          </a:bodyPr>
          <a:lstStyle/>
          <a:p>
            <a:r>
              <a:rPr lang="it-IT" sz="1100" i="1" dirty="0">
                <a:solidFill>
                  <a:schemeClr val="bg1">
                    <a:lumMod val="50000"/>
                  </a:schemeClr>
                </a:solidFill>
                <a:latin typeface="Arial" panose="020B0604020202020204" pitchFamily="34" charset="0"/>
                <a:cs typeface="Arial" panose="020B0604020202020204" pitchFamily="34" charset="0"/>
              </a:rPr>
              <a:t>*Buone pratiche implementate dai competitor in ambito sociale.</a:t>
            </a:r>
          </a:p>
        </p:txBody>
      </p:sp>
      <p:pic>
        <p:nvPicPr>
          <p:cNvPr id="21" name="Immagine 20" descr="Immagine che contiene testo, schermata, Carattere, numero&#10;&#10;Descrizione generata automaticamente">
            <a:extLst>
              <a:ext uri="{FF2B5EF4-FFF2-40B4-BE49-F238E27FC236}">
                <a16:creationId xmlns:a16="http://schemas.microsoft.com/office/drawing/2014/main" id="{D80E9A87-ECA4-CFC1-8B47-CEC991CB33BB}"/>
              </a:ext>
            </a:extLst>
          </p:cNvPr>
          <p:cNvPicPr>
            <a:picLocks noChangeAspect="1"/>
          </p:cNvPicPr>
          <p:nvPr/>
        </p:nvPicPr>
        <p:blipFill rotWithShape="1">
          <a:blip r:embed="rId4">
            <a:extLst>
              <a:ext uri="{28A0092B-C50C-407E-A947-70E740481C1C}">
                <a14:useLocalDpi xmlns:a14="http://schemas.microsoft.com/office/drawing/2010/main" val="0"/>
              </a:ext>
            </a:extLst>
          </a:blip>
          <a:srcRect b="46823"/>
          <a:stretch/>
        </p:blipFill>
        <p:spPr>
          <a:xfrm>
            <a:off x="6515100" y="1689551"/>
            <a:ext cx="4848302" cy="3646913"/>
          </a:xfrm>
          <a:prstGeom prst="rect">
            <a:avLst/>
          </a:prstGeom>
          <a:effectLst>
            <a:outerShdw blurRad="381000" dist="38100" dir="8100000" algn="tr" rotWithShape="0">
              <a:prstClr val="black">
                <a:alpha val="40000"/>
              </a:prstClr>
            </a:outerShdw>
          </a:effectLst>
        </p:spPr>
      </p:pic>
      <p:pic>
        <p:nvPicPr>
          <p:cNvPr id="22" name="Immagine 21" descr="Immagine che contiene schermata, Carattere, Elementi grafici, design&#10;&#10;Descrizione generata automaticamente">
            <a:extLst>
              <a:ext uri="{FF2B5EF4-FFF2-40B4-BE49-F238E27FC236}">
                <a16:creationId xmlns:a16="http://schemas.microsoft.com/office/drawing/2014/main" id="{B3EF4CE4-6BA6-A956-6CFB-A003878E0B46}"/>
              </a:ext>
            </a:extLst>
          </p:cNvPr>
          <p:cNvPicPr>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tretch>
            <a:fillRect/>
          </a:stretch>
        </p:blipFill>
        <p:spPr>
          <a:xfrm>
            <a:off x="112295" y="6419023"/>
            <a:ext cx="1234823" cy="401564"/>
          </a:xfrm>
          <a:prstGeom prst="rect">
            <a:avLst/>
          </a:prstGeom>
        </p:spPr>
      </p:pic>
    </p:spTree>
    <p:extLst>
      <p:ext uri="{BB962C8B-B14F-4D97-AF65-F5344CB8AC3E}">
        <p14:creationId xmlns:p14="http://schemas.microsoft.com/office/powerpoint/2010/main" val="21195079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Immagine 20" descr="Immagine che contiene testo, schermata, Carattere, design&#10;&#10;Descrizione generata automaticamente">
            <a:extLst>
              <a:ext uri="{FF2B5EF4-FFF2-40B4-BE49-F238E27FC236}">
                <a16:creationId xmlns:a16="http://schemas.microsoft.com/office/drawing/2014/main" id="{0C4FD5FF-84C4-A27F-84F0-ABF6457762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91664" y="1384298"/>
            <a:ext cx="3143133" cy="4446012"/>
          </a:xfrm>
          <a:prstGeom prst="rect">
            <a:avLst/>
          </a:prstGeom>
          <a:effectLst>
            <a:outerShdw blurRad="381000" dist="38100" dir="8100000" algn="tr" rotWithShape="0">
              <a:prstClr val="black">
                <a:alpha val="40000"/>
              </a:prstClr>
            </a:outerShdw>
          </a:effectLst>
        </p:spPr>
      </p:pic>
      <p:sp>
        <p:nvSpPr>
          <p:cNvPr id="3" name="CasellaDiTesto 2">
            <a:extLst>
              <a:ext uri="{FF2B5EF4-FFF2-40B4-BE49-F238E27FC236}">
                <a16:creationId xmlns:a16="http://schemas.microsoft.com/office/drawing/2014/main" id="{AD0F0EEB-1688-64D7-C92A-08492AC5DF00}"/>
              </a:ext>
            </a:extLst>
          </p:cNvPr>
          <p:cNvSpPr txBox="1"/>
          <p:nvPr/>
        </p:nvSpPr>
        <p:spPr>
          <a:xfrm>
            <a:off x="1234822" y="1752725"/>
            <a:ext cx="4828215" cy="1569660"/>
          </a:xfrm>
          <a:prstGeom prst="rect">
            <a:avLst/>
          </a:prstGeom>
          <a:noFill/>
        </p:spPr>
        <p:txBody>
          <a:bodyPr wrap="square">
            <a:spAutoFit/>
          </a:bodyPr>
          <a:lstStyle/>
          <a:p>
            <a:pPr rtl="0">
              <a:spcBef>
                <a:spcPts val="0"/>
              </a:spcBef>
              <a:spcAft>
                <a:spcPts val="0"/>
              </a:spcAft>
            </a:pPr>
            <a:r>
              <a:rPr lang="it-IT" sz="1600" dirty="0">
                <a:solidFill>
                  <a:schemeClr val="accent1">
                    <a:lumMod val="50000"/>
                  </a:schemeClr>
                </a:solidFill>
                <a:latin typeface="Arial" panose="020B0604020202020204" pitchFamily="34" charset="0"/>
                <a:cs typeface="Arial" panose="020B0604020202020204" pitchFamily="34" charset="0"/>
              </a:rPr>
              <a:t>Sulla base di come è gestito il tema ambientale in azienda, tenendo conto del settore di appartenenza e degli standard di riferimento, sono suggerite azioni di miglioramento e relative priorità di intervento. </a:t>
            </a:r>
          </a:p>
          <a:p>
            <a:pPr rtl="0">
              <a:spcBef>
                <a:spcPts val="0"/>
              </a:spcBef>
              <a:spcAft>
                <a:spcPts val="0"/>
              </a:spcAft>
            </a:pPr>
            <a:r>
              <a:rPr lang="it-IT" sz="1600" b="1" dirty="0">
                <a:solidFill>
                  <a:schemeClr val="accent1">
                    <a:lumMod val="50000"/>
                  </a:schemeClr>
                </a:solidFill>
                <a:latin typeface="Arial" panose="020B0604020202020204" pitchFamily="34" charset="0"/>
                <a:cs typeface="Arial" panose="020B0604020202020204" pitchFamily="34" charset="0"/>
              </a:rPr>
              <a:t>Ogni azione è collegata a specifici </a:t>
            </a:r>
            <a:r>
              <a:rPr lang="it-IT" sz="1600" b="1" dirty="0" err="1">
                <a:solidFill>
                  <a:schemeClr val="accent1">
                    <a:lumMod val="50000"/>
                  </a:schemeClr>
                </a:solidFill>
                <a:latin typeface="Arial" panose="020B0604020202020204" pitchFamily="34" charset="0"/>
                <a:cs typeface="Arial" panose="020B0604020202020204" pitchFamily="34" charset="0"/>
              </a:rPr>
              <a:t>SDGs</a:t>
            </a:r>
            <a:r>
              <a:rPr lang="it-IT" sz="1600" b="1" dirty="0">
                <a:solidFill>
                  <a:schemeClr val="accent1">
                    <a:lumMod val="50000"/>
                  </a:schemeClr>
                </a:solidFill>
                <a:latin typeface="Arial" panose="020B0604020202020204" pitchFamily="34" charset="0"/>
                <a:cs typeface="Arial" panose="020B0604020202020204" pitchFamily="34" charset="0"/>
              </a:rPr>
              <a:t>.</a:t>
            </a:r>
          </a:p>
        </p:txBody>
      </p:sp>
      <p:pic>
        <p:nvPicPr>
          <p:cNvPr id="6" name="Elemento grafico 20" descr="Mano aperta con pianta contorno">
            <a:extLst>
              <a:ext uri="{FF2B5EF4-FFF2-40B4-BE49-F238E27FC236}">
                <a16:creationId xmlns:a16="http://schemas.microsoft.com/office/drawing/2014/main" id="{E12B3202-13C8-7898-8FCE-B06E97BD816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89857" y="517115"/>
            <a:ext cx="623202" cy="623202"/>
          </a:xfrm>
          <a:prstGeom prst="rect">
            <a:avLst/>
          </a:prstGeom>
        </p:spPr>
      </p:pic>
      <p:sp>
        <p:nvSpPr>
          <p:cNvPr id="7" name="Rettangolo 6">
            <a:extLst>
              <a:ext uri="{FF2B5EF4-FFF2-40B4-BE49-F238E27FC236}">
                <a16:creationId xmlns:a16="http://schemas.microsoft.com/office/drawing/2014/main" id="{035A7C0E-FE72-2265-A329-E6EA9FE5F8D0}"/>
              </a:ext>
            </a:extLst>
          </p:cNvPr>
          <p:cNvSpPr/>
          <p:nvPr/>
        </p:nvSpPr>
        <p:spPr>
          <a:xfrm>
            <a:off x="1234822" y="438977"/>
            <a:ext cx="10957177" cy="945321"/>
          </a:xfrm>
          <a:prstGeom prst="rect">
            <a:avLst/>
          </a:prstGeom>
        </p:spPr>
        <p:txBody>
          <a:bodyPr wrap="square">
            <a:noAutofit/>
          </a:bodyPr>
          <a:lstStyle/>
          <a:p>
            <a:pPr marR="0" lvl="0" defTabSz="914400" rtl="0" eaLnBrk="0" fontAlgn="base" latinLnBrk="0" hangingPunct="0">
              <a:lnSpc>
                <a:spcPct val="100000"/>
              </a:lnSpc>
              <a:spcBef>
                <a:spcPct val="0"/>
              </a:spcBef>
              <a:spcAft>
                <a:spcPct val="0"/>
              </a:spcAft>
              <a:buClrTx/>
              <a:buSzTx/>
              <a:tabLst/>
            </a:pPr>
            <a:r>
              <a:rPr lang="it-IT" altLang="it-IT" sz="2000" dirty="0">
                <a:solidFill>
                  <a:schemeClr val="bg1">
                    <a:lumMod val="50000"/>
                  </a:schemeClr>
                </a:solidFill>
                <a:latin typeface="Arial" panose="020B0604020202020204" pitchFamily="34" charset="0"/>
              </a:rPr>
              <a:t>ASSESSMENT ESG</a:t>
            </a:r>
          </a:p>
          <a:p>
            <a:pPr rtl="0">
              <a:spcBef>
                <a:spcPts val="0"/>
              </a:spcBef>
              <a:spcAft>
                <a:spcPts val="0"/>
              </a:spcAft>
            </a:pPr>
            <a:r>
              <a:rPr lang="it-IT" sz="2000" b="1" dirty="0">
                <a:solidFill>
                  <a:schemeClr val="accent1">
                    <a:lumMod val="50000"/>
                  </a:schemeClr>
                </a:solidFill>
                <a:latin typeface="Arial" panose="020B0604020202020204" pitchFamily="34" charset="0"/>
              </a:rPr>
              <a:t>Area ambientale: azioni di miglioramento e </a:t>
            </a:r>
            <a:r>
              <a:rPr lang="it-IT" sz="2000" b="1" dirty="0" err="1">
                <a:solidFill>
                  <a:schemeClr val="accent1">
                    <a:lumMod val="50000"/>
                  </a:schemeClr>
                </a:solidFill>
                <a:latin typeface="Arial" panose="020B0604020202020204" pitchFamily="34" charset="0"/>
              </a:rPr>
              <a:t>SDGs</a:t>
            </a:r>
            <a:endParaRPr lang="it-IT" sz="2000" b="1" dirty="0">
              <a:solidFill>
                <a:schemeClr val="accent1">
                  <a:lumMod val="50000"/>
                </a:schemeClr>
              </a:solidFill>
              <a:latin typeface="Arial" panose="020B0604020202020204" pitchFamily="34" charset="0"/>
            </a:endParaRPr>
          </a:p>
        </p:txBody>
      </p:sp>
      <p:pic>
        <p:nvPicPr>
          <p:cNvPr id="13" name="Immagine 12" descr="Immagine che contiene schermata, Carattere, Elementi grafici, design&#10;&#10;Descrizione generata automaticamente">
            <a:extLst>
              <a:ext uri="{FF2B5EF4-FFF2-40B4-BE49-F238E27FC236}">
                <a16:creationId xmlns:a16="http://schemas.microsoft.com/office/drawing/2014/main" id="{A099F0C1-96E8-A4D5-66E1-5D5ED05BCE95}"/>
              </a:ext>
            </a:extLst>
          </p:cNvPr>
          <p:cNvPicPr>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tretch>
            <a:fillRect/>
          </a:stretch>
        </p:blipFill>
        <p:spPr>
          <a:xfrm>
            <a:off x="112295" y="6419023"/>
            <a:ext cx="1234823" cy="401564"/>
          </a:xfrm>
          <a:prstGeom prst="rect">
            <a:avLst/>
          </a:prstGeom>
        </p:spPr>
      </p:pic>
    </p:spTree>
    <p:extLst>
      <p:ext uri="{BB962C8B-B14F-4D97-AF65-F5344CB8AC3E}">
        <p14:creationId xmlns:p14="http://schemas.microsoft.com/office/powerpoint/2010/main" val="20525933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Immagine 26" descr="Immagine che contiene testo, schermata, Carattere, documento&#10;&#10;Descrizione generata automaticamente">
            <a:extLst>
              <a:ext uri="{FF2B5EF4-FFF2-40B4-BE49-F238E27FC236}">
                <a16:creationId xmlns:a16="http://schemas.microsoft.com/office/drawing/2014/main" id="{22202F52-8825-85B0-ED7E-21F4B7FF12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35669" y="1360874"/>
            <a:ext cx="3143133" cy="4446013"/>
          </a:xfrm>
          <a:prstGeom prst="rect">
            <a:avLst/>
          </a:prstGeom>
          <a:effectLst>
            <a:outerShdw blurRad="50800" dist="38100" dir="8100000" algn="tr" rotWithShape="0">
              <a:prstClr val="black">
                <a:alpha val="40000"/>
              </a:prstClr>
            </a:outerShdw>
          </a:effectLst>
        </p:spPr>
      </p:pic>
      <p:pic>
        <p:nvPicPr>
          <p:cNvPr id="7" name="Elemento grafico 18" descr="Successo di gruppo contorno">
            <a:extLst>
              <a:ext uri="{FF2B5EF4-FFF2-40B4-BE49-F238E27FC236}">
                <a16:creationId xmlns:a16="http://schemas.microsoft.com/office/drawing/2014/main" id="{082BEE17-068D-CEB4-D573-F900CAAE47D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06662" y="520126"/>
            <a:ext cx="589592" cy="589592"/>
          </a:xfrm>
          <a:prstGeom prst="rect">
            <a:avLst/>
          </a:prstGeom>
        </p:spPr>
      </p:pic>
      <p:sp>
        <p:nvSpPr>
          <p:cNvPr id="15" name="Rettangolo 14">
            <a:extLst>
              <a:ext uri="{FF2B5EF4-FFF2-40B4-BE49-F238E27FC236}">
                <a16:creationId xmlns:a16="http://schemas.microsoft.com/office/drawing/2014/main" id="{BBA4ABD3-6A83-D0CD-232D-6DBB133537BA}"/>
              </a:ext>
            </a:extLst>
          </p:cNvPr>
          <p:cNvSpPr/>
          <p:nvPr/>
        </p:nvSpPr>
        <p:spPr>
          <a:xfrm>
            <a:off x="1234822" y="438977"/>
            <a:ext cx="10957177" cy="945321"/>
          </a:xfrm>
          <a:prstGeom prst="rect">
            <a:avLst/>
          </a:prstGeom>
        </p:spPr>
        <p:txBody>
          <a:bodyPr wrap="square">
            <a:noAutofit/>
          </a:bodyPr>
          <a:lstStyle/>
          <a:p>
            <a:pPr marR="0" lvl="0" defTabSz="914400" rtl="0" eaLnBrk="0" fontAlgn="base" latinLnBrk="0" hangingPunct="0">
              <a:lnSpc>
                <a:spcPct val="100000"/>
              </a:lnSpc>
              <a:spcBef>
                <a:spcPct val="0"/>
              </a:spcBef>
              <a:spcAft>
                <a:spcPct val="0"/>
              </a:spcAft>
              <a:buClrTx/>
              <a:buSzTx/>
              <a:tabLst/>
            </a:pPr>
            <a:r>
              <a:rPr lang="it-IT" altLang="it-IT" sz="2000" dirty="0">
                <a:solidFill>
                  <a:schemeClr val="bg1">
                    <a:lumMod val="50000"/>
                  </a:schemeClr>
                </a:solidFill>
                <a:latin typeface="Arial" panose="020B0604020202020204" pitchFamily="34" charset="0"/>
              </a:rPr>
              <a:t>ASSESSMENT ESG</a:t>
            </a:r>
          </a:p>
          <a:p>
            <a:pPr rtl="0">
              <a:spcBef>
                <a:spcPts val="0"/>
              </a:spcBef>
              <a:spcAft>
                <a:spcPts val="0"/>
              </a:spcAft>
            </a:pPr>
            <a:r>
              <a:rPr lang="it-IT" sz="2000" b="1" dirty="0">
                <a:solidFill>
                  <a:schemeClr val="accent1">
                    <a:lumMod val="50000"/>
                  </a:schemeClr>
                </a:solidFill>
                <a:latin typeface="Arial" panose="020B0604020202020204" pitchFamily="34" charset="0"/>
              </a:rPr>
              <a:t>Dimensione sociale</a:t>
            </a:r>
          </a:p>
        </p:txBody>
      </p:sp>
      <p:sp>
        <p:nvSpPr>
          <p:cNvPr id="23" name="CasellaDiTesto 22">
            <a:extLst>
              <a:ext uri="{FF2B5EF4-FFF2-40B4-BE49-F238E27FC236}">
                <a16:creationId xmlns:a16="http://schemas.microsoft.com/office/drawing/2014/main" id="{B403E2BF-85A7-36AD-9259-A8FF17578EF1}"/>
              </a:ext>
            </a:extLst>
          </p:cNvPr>
          <p:cNvSpPr txBox="1"/>
          <p:nvPr/>
        </p:nvSpPr>
        <p:spPr>
          <a:xfrm>
            <a:off x="1234822" y="1710067"/>
            <a:ext cx="6211233" cy="3293209"/>
          </a:xfrm>
          <a:prstGeom prst="rect">
            <a:avLst/>
          </a:prstGeom>
          <a:noFill/>
        </p:spPr>
        <p:txBody>
          <a:bodyPr wrap="square">
            <a:spAutoFit/>
          </a:bodyPr>
          <a:lstStyle/>
          <a:p>
            <a:r>
              <a:rPr lang="it-IT" sz="1600" dirty="0">
                <a:solidFill>
                  <a:schemeClr val="accent1">
                    <a:lumMod val="50000"/>
                  </a:schemeClr>
                </a:solidFill>
                <a:latin typeface="Arial" panose="020B0604020202020204" pitchFamily="34" charset="0"/>
                <a:cs typeface="Arial" panose="020B0604020202020204" pitchFamily="34" charset="0"/>
              </a:rPr>
              <a:t>La dimensione sociale considera la responsabilità della tua azienda nei confronti delle persone interne ed esterne. </a:t>
            </a:r>
            <a:br>
              <a:rPr lang="it-IT" sz="1600" dirty="0">
                <a:solidFill>
                  <a:schemeClr val="accent1">
                    <a:lumMod val="50000"/>
                  </a:schemeClr>
                </a:solidFill>
                <a:latin typeface="Arial" panose="020B0604020202020204" pitchFamily="34" charset="0"/>
                <a:cs typeface="Arial" panose="020B0604020202020204" pitchFamily="34" charset="0"/>
              </a:rPr>
            </a:br>
            <a:r>
              <a:rPr lang="it-IT" sz="1600" dirty="0">
                <a:solidFill>
                  <a:schemeClr val="accent1">
                    <a:lumMod val="50000"/>
                  </a:schemeClr>
                </a:solidFill>
                <a:latin typeface="Arial" panose="020B0604020202020204" pitchFamily="34" charset="0"/>
                <a:cs typeface="Arial" panose="020B0604020202020204" pitchFamily="34" charset="0"/>
              </a:rPr>
              <a:t>Sono valutati temi come la gestione degli stakeholder, i dipendenti, i clienti, i fornitori, le comunità e il territorio in cui la tua azienda opera.</a:t>
            </a:r>
            <a:br>
              <a:rPr lang="it-IT" sz="1600" dirty="0">
                <a:solidFill>
                  <a:schemeClr val="accent1">
                    <a:lumMod val="50000"/>
                  </a:schemeClr>
                </a:solidFill>
                <a:latin typeface="Arial" panose="020B0604020202020204" pitchFamily="34" charset="0"/>
                <a:cs typeface="Arial" panose="020B0604020202020204" pitchFamily="34" charset="0"/>
              </a:rPr>
            </a:br>
            <a:br>
              <a:rPr lang="it-IT" sz="1600" dirty="0">
                <a:solidFill>
                  <a:schemeClr val="accent1">
                    <a:lumMod val="50000"/>
                  </a:schemeClr>
                </a:solidFill>
                <a:latin typeface="Arial" panose="020B0604020202020204" pitchFamily="34" charset="0"/>
                <a:cs typeface="Arial" panose="020B0604020202020204" pitchFamily="34" charset="0"/>
              </a:rPr>
            </a:br>
            <a:r>
              <a:rPr lang="it-IT" sz="1600" dirty="0">
                <a:solidFill>
                  <a:schemeClr val="accent1">
                    <a:lumMod val="50000"/>
                  </a:schemeClr>
                </a:solidFill>
                <a:latin typeface="Arial" panose="020B0604020202020204" pitchFamily="34" charset="0"/>
                <a:cs typeface="Arial" panose="020B0604020202020204" pitchFamily="34" charset="0"/>
              </a:rPr>
              <a:t>Le certificazioni conseguite attestano l’impegno dell’azienda verso una gestione corretta e rispettosa dei propri stakeholder.</a:t>
            </a:r>
          </a:p>
          <a:p>
            <a:br>
              <a:rPr lang="it-IT" sz="1600" dirty="0">
                <a:solidFill>
                  <a:schemeClr val="accent1">
                    <a:lumMod val="50000"/>
                  </a:schemeClr>
                </a:solidFill>
                <a:latin typeface="Arial" panose="020B0604020202020204" pitchFamily="34" charset="0"/>
                <a:cs typeface="Arial" panose="020B0604020202020204" pitchFamily="34" charset="0"/>
              </a:rPr>
            </a:br>
            <a:r>
              <a:rPr lang="it-IT" sz="1600" dirty="0">
                <a:solidFill>
                  <a:schemeClr val="accent1">
                    <a:lumMod val="50000"/>
                  </a:schemeClr>
                </a:solidFill>
                <a:latin typeface="Arial" panose="020B0604020202020204" pitchFamily="34" charset="0"/>
                <a:cs typeface="Arial" panose="020B0604020202020204" pitchFamily="34" charset="0"/>
              </a:rPr>
              <a:t>Ai fini di un potenziale vantaggio competitivo viene suggerito di allinearsi al mercato aderendo alle certificazioni più diffuse.</a:t>
            </a:r>
          </a:p>
          <a:p>
            <a:br>
              <a:rPr lang="it-IT" sz="1600" dirty="0">
                <a:solidFill>
                  <a:schemeClr val="accent1">
                    <a:lumMod val="50000"/>
                  </a:schemeClr>
                </a:solidFill>
                <a:latin typeface="Arial" panose="020B0604020202020204" pitchFamily="34" charset="0"/>
                <a:cs typeface="Arial" panose="020B0604020202020204" pitchFamily="34" charset="0"/>
              </a:rPr>
            </a:br>
            <a:endParaRPr lang="it-IT" sz="1600" dirty="0">
              <a:solidFill>
                <a:schemeClr val="accent1">
                  <a:lumMod val="50000"/>
                </a:schemeClr>
              </a:solidFill>
              <a:latin typeface="Arial" panose="020B0604020202020204" pitchFamily="34" charset="0"/>
              <a:cs typeface="Arial" panose="020B0604020202020204" pitchFamily="34" charset="0"/>
            </a:endParaRPr>
          </a:p>
        </p:txBody>
      </p:sp>
      <p:sp>
        <p:nvSpPr>
          <p:cNvPr id="24" name="CasellaDiTesto 23">
            <a:extLst>
              <a:ext uri="{FF2B5EF4-FFF2-40B4-BE49-F238E27FC236}">
                <a16:creationId xmlns:a16="http://schemas.microsoft.com/office/drawing/2014/main" id="{67FF8D2D-FEA4-5D5D-9BE0-BE3B77A936EC}"/>
              </a:ext>
            </a:extLst>
          </p:cNvPr>
          <p:cNvSpPr txBox="1"/>
          <p:nvPr/>
        </p:nvSpPr>
        <p:spPr>
          <a:xfrm>
            <a:off x="1280289" y="5420315"/>
            <a:ext cx="6411375" cy="261610"/>
          </a:xfrm>
          <a:prstGeom prst="rect">
            <a:avLst/>
          </a:prstGeom>
          <a:noFill/>
        </p:spPr>
        <p:txBody>
          <a:bodyPr wrap="square">
            <a:spAutoFit/>
          </a:bodyPr>
          <a:lstStyle/>
          <a:p>
            <a:r>
              <a:rPr lang="it-IT" sz="1100" i="1" dirty="0">
                <a:solidFill>
                  <a:schemeClr val="bg1">
                    <a:lumMod val="50000"/>
                  </a:schemeClr>
                </a:solidFill>
                <a:latin typeface="Arial" panose="020B0604020202020204" pitchFamily="34" charset="0"/>
                <a:cs typeface="Arial" panose="020B0604020202020204" pitchFamily="34" charset="0"/>
              </a:rPr>
              <a:t>*Principali certificazioni sociali e loro possesso da parte dei competitor.</a:t>
            </a:r>
          </a:p>
        </p:txBody>
      </p:sp>
      <p:pic>
        <p:nvPicPr>
          <p:cNvPr id="28" name="Immagine 27" descr="Immagine che contiene schermata, Carattere, Elementi grafici, design&#10;&#10;Descrizione generata automaticamente">
            <a:extLst>
              <a:ext uri="{FF2B5EF4-FFF2-40B4-BE49-F238E27FC236}">
                <a16:creationId xmlns:a16="http://schemas.microsoft.com/office/drawing/2014/main" id="{16150997-2409-95BB-BCF4-46B5DDB358F9}"/>
              </a:ext>
            </a:extLst>
          </p:cNvPr>
          <p:cNvPicPr>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tretch>
            <a:fillRect/>
          </a:stretch>
        </p:blipFill>
        <p:spPr>
          <a:xfrm>
            <a:off x="112295" y="6419023"/>
            <a:ext cx="1234823" cy="401564"/>
          </a:xfrm>
          <a:prstGeom prst="rect">
            <a:avLst/>
          </a:prstGeom>
        </p:spPr>
      </p:pic>
    </p:spTree>
    <p:extLst>
      <p:ext uri="{BB962C8B-B14F-4D97-AF65-F5344CB8AC3E}">
        <p14:creationId xmlns:p14="http://schemas.microsoft.com/office/powerpoint/2010/main" val="42053882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AD0F0EEB-1688-64D7-C92A-08492AC5DF00}"/>
              </a:ext>
            </a:extLst>
          </p:cNvPr>
          <p:cNvSpPr txBox="1"/>
          <p:nvPr/>
        </p:nvSpPr>
        <p:spPr>
          <a:xfrm>
            <a:off x="1234822" y="1610378"/>
            <a:ext cx="4533966" cy="1374869"/>
          </a:xfrm>
          <a:prstGeom prst="rect">
            <a:avLst/>
          </a:prstGeom>
          <a:noFill/>
        </p:spPr>
        <p:txBody>
          <a:bodyPr wrap="square">
            <a:spAutoFit/>
          </a:bodyPr>
          <a:lstStyle/>
          <a:p>
            <a:r>
              <a:rPr lang="it-IT" sz="1600" b="1" dirty="0">
                <a:solidFill>
                  <a:schemeClr val="accent1">
                    <a:lumMod val="50000"/>
                  </a:schemeClr>
                </a:solidFill>
                <a:latin typeface="Arial" panose="020B0604020202020204" pitchFamily="34" charset="0"/>
                <a:cs typeface="Arial" panose="020B0604020202020204" pitchFamily="34" charset="0"/>
              </a:rPr>
              <a:t>Suggerimento dall’</a:t>
            </a:r>
            <a:r>
              <a:rPr lang="it-IT" sz="1600" b="1" dirty="0" err="1">
                <a:solidFill>
                  <a:schemeClr val="accent1">
                    <a:lumMod val="50000"/>
                  </a:schemeClr>
                </a:solidFill>
                <a:latin typeface="Arial" panose="020B0604020202020204" pitchFamily="34" charset="0"/>
                <a:cs typeface="Arial" panose="020B0604020202020204" pitchFamily="34" charset="0"/>
              </a:rPr>
              <a:t>Assessment</a:t>
            </a:r>
            <a:r>
              <a:rPr lang="it-IT" sz="1600" b="1" dirty="0">
                <a:solidFill>
                  <a:schemeClr val="accent1">
                    <a:lumMod val="50000"/>
                  </a:schemeClr>
                </a:solidFill>
                <a:latin typeface="Arial" panose="020B0604020202020204" pitchFamily="34" charset="0"/>
                <a:cs typeface="Arial" panose="020B0604020202020204" pitchFamily="34" charset="0"/>
              </a:rPr>
              <a:t> ESG: </a:t>
            </a:r>
            <a:r>
              <a:rPr lang="it-IT" sz="1600" dirty="0">
                <a:solidFill>
                  <a:schemeClr val="accent1">
                    <a:lumMod val="50000"/>
                  </a:schemeClr>
                </a:solidFill>
                <a:latin typeface="Arial" panose="020B0604020202020204" pitchFamily="34" charset="0"/>
                <a:cs typeface="Arial" panose="020B0604020202020204" pitchFamily="34" charset="0"/>
              </a:rPr>
              <a:t>intraprendere iniziative e attività di carattere volontario così da conseguire benefici in ambito sociale.</a:t>
            </a:r>
            <a:br>
              <a:rPr lang="it-IT" sz="1600" dirty="0">
                <a:solidFill>
                  <a:schemeClr val="accent1">
                    <a:lumMod val="50000"/>
                  </a:schemeClr>
                </a:solidFill>
                <a:latin typeface="Arial" panose="020B0604020202020204" pitchFamily="34" charset="0"/>
                <a:cs typeface="Arial" panose="020B0604020202020204" pitchFamily="34" charset="0"/>
              </a:rPr>
            </a:br>
            <a:endParaRPr lang="it-IT" sz="1600" dirty="0">
              <a:solidFill>
                <a:schemeClr val="accent1">
                  <a:lumMod val="50000"/>
                </a:schemeClr>
              </a:solidFill>
              <a:latin typeface="Arial" panose="020B0604020202020204" pitchFamily="34" charset="0"/>
              <a:cs typeface="Arial" panose="020B0604020202020204" pitchFamily="34" charset="0"/>
            </a:endParaRPr>
          </a:p>
        </p:txBody>
      </p:sp>
      <p:pic>
        <p:nvPicPr>
          <p:cNvPr id="2" name="Elemento grafico 18" descr="Successo di gruppo contorno">
            <a:extLst>
              <a:ext uri="{FF2B5EF4-FFF2-40B4-BE49-F238E27FC236}">
                <a16:creationId xmlns:a16="http://schemas.microsoft.com/office/drawing/2014/main" id="{A38668F1-5306-E638-84C5-CF36C956D76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06662" y="520126"/>
            <a:ext cx="589592" cy="589592"/>
          </a:xfrm>
          <a:prstGeom prst="rect">
            <a:avLst/>
          </a:prstGeom>
        </p:spPr>
      </p:pic>
      <p:sp>
        <p:nvSpPr>
          <p:cNvPr id="10" name="Rettangolo 9">
            <a:extLst>
              <a:ext uri="{FF2B5EF4-FFF2-40B4-BE49-F238E27FC236}">
                <a16:creationId xmlns:a16="http://schemas.microsoft.com/office/drawing/2014/main" id="{0A344BE4-3270-8912-460A-1CC7ED434FA4}"/>
              </a:ext>
            </a:extLst>
          </p:cNvPr>
          <p:cNvSpPr/>
          <p:nvPr/>
        </p:nvSpPr>
        <p:spPr>
          <a:xfrm>
            <a:off x="1234822" y="438977"/>
            <a:ext cx="10957177" cy="945321"/>
          </a:xfrm>
          <a:prstGeom prst="rect">
            <a:avLst/>
          </a:prstGeom>
        </p:spPr>
        <p:txBody>
          <a:bodyPr wrap="square">
            <a:noAutofit/>
          </a:bodyPr>
          <a:lstStyle/>
          <a:p>
            <a:pPr marR="0" lvl="0" defTabSz="914400" rtl="0" eaLnBrk="0" fontAlgn="base" latinLnBrk="0" hangingPunct="0">
              <a:lnSpc>
                <a:spcPct val="100000"/>
              </a:lnSpc>
              <a:spcBef>
                <a:spcPct val="0"/>
              </a:spcBef>
              <a:spcAft>
                <a:spcPct val="0"/>
              </a:spcAft>
              <a:buClrTx/>
              <a:buSzTx/>
              <a:tabLst/>
            </a:pPr>
            <a:r>
              <a:rPr lang="it-IT" altLang="it-IT" sz="2000" dirty="0">
                <a:solidFill>
                  <a:schemeClr val="bg1">
                    <a:lumMod val="50000"/>
                  </a:schemeClr>
                </a:solidFill>
                <a:latin typeface="Arial" panose="020B0604020202020204" pitchFamily="34" charset="0"/>
              </a:rPr>
              <a:t>ASSESSMENT ESG</a:t>
            </a:r>
          </a:p>
          <a:p>
            <a:pPr rtl="0">
              <a:spcBef>
                <a:spcPts val="0"/>
              </a:spcBef>
              <a:spcAft>
                <a:spcPts val="0"/>
              </a:spcAft>
            </a:pPr>
            <a:r>
              <a:rPr lang="it-IT" sz="2000" b="1" dirty="0">
                <a:solidFill>
                  <a:schemeClr val="accent1">
                    <a:lumMod val="50000"/>
                  </a:schemeClr>
                </a:solidFill>
                <a:latin typeface="Arial" panose="020B0604020202020204" pitchFamily="34" charset="0"/>
              </a:rPr>
              <a:t>Best practice in ambito sociale</a:t>
            </a:r>
          </a:p>
        </p:txBody>
      </p:sp>
      <p:sp>
        <p:nvSpPr>
          <p:cNvPr id="11" name="CasellaDiTesto 10">
            <a:extLst>
              <a:ext uri="{FF2B5EF4-FFF2-40B4-BE49-F238E27FC236}">
                <a16:creationId xmlns:a16="http://schemas.microsoft.com/office/drawing/2014/main" id="{BBC8E714-03AA-BA73-D0FC-010ECA3A7C67}"/>
              </a:ext>
            </a:extLst>
          </p:cNvPr>
          <p:cNvSpPr txBox="1"/>
          <p:nvPr/>
        </p:nvSpPr>
        <p:spPr>
          <a:xfrm>
            <a:off x="1280289" y="5420315"/>
            <a:ext cx="6411375" cy="261610"/>
          </a:xfrm>
          <a:prstGeom prst="rect">
            <a:avLst/>
          </a:prstGeom>
          <a:noFill/>
        </p:spPr>
        <p:txBody>
          <a:bodyPr wrap="square">
            <a:spAutoFit/>
          </a:bodyPr>
          <a:lstStyle/>
          <a:p>
            <a:r>
              <a:rPr lang="it-IT" sz="1100" i="1" dirty="0">
                <a:solidFill>
                  <a:schemeClr val="bg1">
                    <a:lumMod val="50000"/>
                  </a:schemeClr>
                </a:solidFill>
                <a:latin typeface="Arial" panose="020B0604020202020204" pitchFamily="34" charset="0"/>
                <a:cs typeface="Arial" panose="020B0604020202020204" pitchFamily="34" charset="0"/>
              </a:rPr>
              <a:t>*Buone pratiche implementate dai competitor in ambito sociale.</a:t>
            </a:r>
          </a:p>
        </p:txBody>
      </p:sp>
      <p:pic>
        <p:nvPicPr>
          <p:cNvPr id="15" name="Immagine 14" descr="Immagine che contiene testo, schermata, Carattere, documento&#10;&#10;Descrizione generata automaticamente">
            <a:extLst>
              <a:ext uri="{FF2B5EF4-FFF2-40B4-BE49-F238E27FC236}">
                <a16:creationId xmlns:a16="http://schemas.microsoft.com/office/drawing/2014/main" id="{1F6E7BC8-29B1-D4B1-7538-91300EB40EB8}"/>
              </a:ext>
            </a:extLst>
          </p:cNvPr>
          <p:cNvPicPr>
            <a:picLocks noChangeAspect="1"/>
          </p:cNvPicPr>
          <p:nvPr/>
        </p:nvPicPr>
        <p:blipFill rotWithShape="1">
          <a:blip r:embed="rId4">
            <a:extLst>
              <a:ext uri="{28A0092B-C50C-407E-A947-70E740481C1C}">
                <a14:useLocalDpi xmlns:a14="http://schemas.microsoft.com/office/drawing/2010/main" val="0"/>
              </a:ext>
            </a:extLst>
          </a:blip>
          <a:srcRect b="44902"/>
          <a:stretch/>
        </p:blipFill>
        <p:spPr>
          <a:xfrm>
            <a:off x="6515100" y="1689551"/>
            <a:ext cx="4848301" cy="3778624"/>
          </a:xfrm>
          <a:prstGeom prst="rect">
            <a:avLst/>
          </a:prstGeom>
          <a:effectLst>
            <a:outerShdw blurRad="381000" dist="38100" dir="8100000" algn="tr" rotWithShape="0">
              <a:prstClr val="black">
                <a:alpha val="40000"/>
              </a:prstClr>
            </a:outerShdw>
          </a:effectLst>
        </p:spPr>
      </p:pic>
      <p:pic>
        <p:nvPicPr>
          <p:cNvPr id="23" name="Immagine 22" descr="Immagine che contiene schermata, Carattere, Elementi grafici, design&#10;&#10;Descrizione generata automaticamente">
            <a:extLst>
              <a:ext uri="{FF2B5EF4-FFF2-40B4-BE49-F238E27FC236}">
                <a16:creationId xmlns:a16="http://schemas.microsoft.com/office/drawing/2014/main" id="{F2F908AA-A0DD-3D88-A89D-20F3A2F722C7}"/>
              </a:ext>
            </a:extLst>
          </p:cNvPr>
          <p:cNvPicPr>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tretch>
            <a:fillRect/>
          </a:stretch>
        </p:blipFill>
        <p:spPr>
          <a:xfrm>
            <a:off x="112295" y="6419023"/>
            <a:ext cx="1234823" cy="401564"/>
          </a:xfrm>
          <a:prstGeom prst="rect">
            <a:avLst/>
          </a:prstGeom>
        </p:spPr>
      </p:pic>
    </p:spTree>
    <p:extLst>
      <p:ext uri="{BB962C8B-B14F-4D97-AF65-F5344CB8AC3E}">
        <p14:creationId xmlns:p14="http://schemas.microsoft.com/office/powerpoint/2010/main" val="40291596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AD0F0EEB-1688-64D7-C92A-08492AC5DF00}"/>
              </a:ext>
            </a:extLst>
          </p:cNvPr>
          <p:cNvSpPr txBox="1"/>
          <p:nvPr/>
        </p:nvSpPr>
        <p:spPr>
          <a:xfrm>
            <a:off x="1173665" y="1537454"/>
            <a:ext cx="5146454" cy="1569660"/>
          </a:xfrm>
          <a:prstGeom prst="rect">
            <a:avLst/>
          </a:prstGeom>
          <a:noFill/>
        </p:spPr>
        <p:txBody>
          <a:bodyPr wrap="square">
            <a:spAutoFit/>
          </a:bodyPr>
          <a:lstStyle/>
          <a:p>
            <a:r>
              <a:rPr lang="it-IT" sz="1600" dirty="0">
                <a:solidFill>
                  <a:schemeClr val="accent1">
                    <a:lumMod val="50000"/>
                  </a:schemeClr>
                </a:solidFill>
                <a:latin typeface="Arial" panose="020B0604020202020204" pitchFamily="34" charset="0"/>
                <a:cs typeface="Arial" panose="020B0604020202020204" pitchFamily="34" charset="0"/>
              </a:rPr>
              <a:t>Sulla base di come è gestito il tema sociale in azienda, tenendo conto del settore di appartenenza e degli standard di riferimento, sono suggerite azioni di miglioramento e relative priorità di intervento. </a:t>
            </a:r>
          </a:p>
          <a:p>
            <a:r>
              <a:rPr lang="it-IT" sz="1600" b="1" dirty="0">
                <a:solidFill>
                  <a:schemeClr val="accent1">
                    <a:lumMod val="50000"/>
                  </a:schemeClr>
                </a:solidFill>
                <a:latin typeface="Arial" panose="020B0604020202020204" pitchFamily="34" charset="0"/>
                <a:cs typeface="Arial" panose="020B0604020202020204" pitchFamily="34" charset="0"/>
              </a:rPr>
              <a:t>Ogni azione è collegata a specifici </a:t>
            </a:r>
            <a:r>
              <a:rPr lang="it-IT" sz="1600" b="1" dirty="0" err="1">
                <a:solidFill>
                  <a:schemeClr val="accent1">
                    <a:lumMod val="50000"/>
                  </a:schemeClr>
                </a:solidFill>
                <a:latin typeface="Arial" panose="020B0604020202020204" pitchFamily="34" charset="0"/>
                <a:cs typeface="Arial" panose="020B0604020202020204" pitchFamily="34" charset="0"/>
              </a:rPr>
              <a:t>SDGs</a:t>
            </a:r>
            <a:r>
              <a:rPr lang="it-IT" sz="1600" b="1" dirty="0">
                <a:solidFill>
                  <a:schemeClr val="accent1">
                    <a:lumMod val="50000"/>
                  </a:schemeClr>
                </a:solidFill>
                <a:latin typeface="Arial" panose="020B0604020202020204" pitchFamily="34" charset="0"/>
                <a:cs typeface="Arial" panose="020B0604020202020204" pitchFamily="34" charset="0"/>
              </a:rPr>
              <a:t>..</a:t>
            </a:r>
            <a:br>
              <a:rPr lang="it-IT" sz="1600" b="1" dirty="0">
                <a:solidFill>
                  <a:schemeClr val="accent1">
                    <a:lumMod val="50000"/>
                  </a:schemeClr>
                </a:solidFill>
                <a:latin typeface="Arial" panose="020B0604020202020204" pitchFamily="34" charset="0"/>
                <a:cs typeface="Arial" panose="020B0604020202020204" pitchFamily="34" charset="0"/>
              </a:rPr>
            </a:br>
            <a:endParaRPr lang="it-IT" sz="1600" b="1" dirty="0">
              <a:solidFill>
                <a:schemeClr val="accent1">
                  <a:lumMod val="50000"/>
                </a:schemeClr>
              </a:solidFill>
              <a:latin typeface="Arial" panose="020B0604020202020204" pitchFamily="34" charset="0"/>
              <a:cs typeface="Arial" panose="020B0604020202020204" pitchFamily="34" charset="0"/>
            </a:endParaRPr>
          </a:p>
        </p:txBody>
      </p:sp>
      <p:pic>
        <p:nvPicPr>
          <p:cNvPr id="2" name="Elemento grafico 18" descr="Successo di gruppo contorno">
            <a:extLst>
              <a:ext uri="{FF2B5EF4-FFF2-40B4-BE49-F238E27FC236}">
                <a16:creationId xmlns:a16="http://schemas.microsoft.com/office/drawing/2014/main" id="{CA7444F3-7000-34F2-EE06-9F619F2C9B7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06662" y="520126"/>
            <a:ext cx="589592" cy="589592"/>
          </a:xfrm>
          <a:prstGeom prst="rect">
            <a:avLst/>
          </a:prstGeom>
        </p:spPr>
      </p:pic>
      <p:sp>
        <p:nvSpPr>
          <p:cNvPr id="6" name="Rettangolo 5">
            <a:extLst>
              <a:ext uri="{FF2B5EF4-FFF2-40B4-BE49-F238E27FC236}">
                <a16:creationId xmlns:a16="http://schemas.microsoft.com/office/drawing/2014/main" id="{98A4C692-6DE5-6478-5F53-84F25D7E8DCD}"/>
              </a:ext>
            </a:extLst>
          </p:cNvPr>
          <p:cNvSpPr/>
          <p:nvPr/>
        </p:nvSpPr>
        <p:spPr>
          <a:xfrm>
            <a:off x="1234822" y="438977"/>
            <a:ext cx="10957177" cy="945321"/>
          </a:xfrm>
          <a:prstGeom prst="rect">
            <a:avLst/>
          </a:prstGeom>
        </p:spPr>
        <p:txBody>
          <a:bodyPr wrap="square">
            <a:noAutofit/>
          </a:bodyPr>
          <a:lstStyle/>
          <a:p>
            <a:pPr marR="0" lvl="0" defTabSz="914400" rtl="0" eaLnBrk="0" fontAlgn="base" latinLnBrk="0" hangingPunct="0">
              <a:lnSpc>
                <a:spcPct val="100000"/>
              </a:lnSpc>
              <a:spcBef>
                <a:spcPct val="0"/>
              </a:spcBef>
              <a:spcAft>
                <a:spcPct val="0"/>
              </a:spcAft>
              <a:buClrTx/>
              <a:buSzTx/>
              <a:tabLst/>
            </a:pPr>
            <a:r>
              <a:rPr lang="it-IT" altLang="it-IT" sz="2000" dirty="0">
                <a:solidFill>
                  <a:schemeClr val="bg1">
                    <a:lumMod val="50000"/>
                  </a:schemeClr>
                </a:solidFill>
                <a:latin typeface="Arial" panose="020B0604020202020204" pitchFamily="34" charset="0"/>
              </a:rPr>
              <a:t>ASSESSMENT ESG</a:t>
            </a:r>
          </a:p>
          <a:p>
            <a:pPr rtl="0">
              <a:spcBef>
                <a:spcPts val="0"/>
              </a:spcBef>
              <a:spcAft>
                <a:spcPts val="0"/>
              </a:spcAft>
            </a:pPr>
            <a:r>
              <a:rPr lang="it-IT" sz="2000" b="1" dirty="0">
                <a:solidFill>
                  <a:schemeClr val="accent1">
                    <a:lumMod val="50000"/>
                  </a:schemeClr>
                </a:solidFill>
                <a:latin typeface="Arial" panose="020B0604020202020204" pitchFamily="34" charset="0"/>
              </a:rPr>
              <a:t>Area sociale: azioni di miglioramento e </a:t>
            </a:r>
            <a:r>
              <a:rPr lang="it-IT" sz="2000" b="1" dirty="0" err="1">
                <a:solidFill>
                  <a:schemeClr val="accent1">
                    <a:lumMod val="50000"/>
                  </a:schemeClr>
                </a:solidFill>
                <a:latin typeface="Arial" panose="020B0604020202020204" pitchFamily="34" charset="0"/>
              </a:rPr>
              <a:t>SDGs</a:t>
            </a:r>
            <a:endParaRPr lang="it-IT" sz="2000" b="1" dirty="0">
              <a:solidFill>
                <a:schemeClr val="accent1">
                  <a:lumMod val="50000"/>
                </a:schemeClr>
              </a:solidFill>
              <a:latin typeface="Arial" panose="020B0604020202020204" pitchFamily="34" charset="0"/>
            </a:endParaRPr>
          </a:p>
        </p:txBody>
      </p:sp>
      <p:pic>
        <p:nvPicPr>
          <p:cNvPr id="11" name="Immagine 10" descr="Immagine che contiene testo, schermata, Carattere, numero&#10;&#10;Descrizione generata automaticamente">
            <a:extLst>
              <a:ext uri="{FF2B5EF4-FFF2-40B4-BE49-F238E27FC236}">
                <a16:creationId xmlns:a16="http://schemas.microsoft.com/office/drawing/2014/main" id="{A7A9B31D-8C45-4AB4-26EE-2BFB9A87E1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1664" y="1384298"/>
            <a:ext cx="3143133" cy="4446012"/>
          </a:xfrm>
          <a:prstGeom prst="rect">
            <a:avLst/>
          </a:prstGeom>
          <a:effectLst>
            <a:outerShdw blurRad="381000" dist="38100" dir="8100000" algn="tr" rotWithShape="0">
              <a:prstClr val="black">
                <a:alpha val="40000"/>
              </a:prstClr>
            </a:outerShdw>
          </a:effectLst>
        </p:spPr>
      </p:pic>
      <p:pic>
        <p:nvPicPr>
          <p:cNvPr id="15" name="Immagine 14" descr="Immagine che contiene schermata, Carattere, Elementi grafici, design&#10;&#10;Descrizione generata automaticamente">
            <a:extLst>
              <a:ext uri="{FF2B5EF4-FFF2-40B4-BE49-F238E27FC236}">
                <a16:creationId xmlns:a16="http://schemas.microsoft.com/office/drawing/2014/main" id="{2ED06532-7A5E-614F-C43D-6E11FDE50B04}"/>
              </a:ext>
            </a:extLst>
          </p:cNvPr>
          <p:cNvPicPr>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tretch>
            <a:fillRect/>
          </a:stretch>
        </p:blipFill>
        <p:spPr>
          <a:xfrm>
            <a:off x="112295" y="6419023"/>
            <a:ext cx="1234823" cy="401564"/>
          </a:xfrm>
          <a:prstGeom prst="rect">
            <a:avLst/>
          </a:prstGeom>
        </p:spPr>
      </p:pic>
    </p:spTree>
    <p:extLst>
      <p:ext uri="{BB962C8B-B14F-4D97-AF65-F5344CB8AC3E}">
        <p14:creationId xmlns:p14="http://schemas.microsoft.com/office/powerpoint/2010/main" val="32592354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Immagine 20" descr="Immagine che contiene testo, schermata, Carattere, numero&#10;&#10;Descrizione generata automaticamente">
            <a:extLst>
              <a:ext uri="{FF2B5EF4-FFF2-40B4-BE49-F238E27FC236}">
                <a16:creationId xmlns:a16="http://schemas.microsoft.com/office/drawing/2014/main" id="{3E151584-9D37-8D0F-0AFA-B5DB53FADB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35669" y="1384298"/>
            <a:ext cx="3143133" cy="4446012"/>
          </a:xfrm>
          <a:prstGeom prst="rect">
            <a:avLst/>
          </a:prstGeom>
          <a:effectLst>
            <a:outerShdw blurRad="381000" dist="38100" dir="8100000" algn="tr" rotWithShape="0">
              <a:prstClr val="black">
                <a:alpha val="40000"/>
              </a:prstClr>
            </a:outerShdw>
          </a:effectLst>
        </p:spPr>
      </p:pic>
      <p:sp>
        <p:nvSpPr>
          <p:cNvPr id="3" name="CasellaDiTesto 2">
            <a:extLst>
              <a:ext uri="{FF2B5EF4-FFF2-40B4-BE49-F238E27FC236}">
                <a16:creationId xmlns:a16="http://schemas.microsoft.com/office/drawing/2014/main" id="{AD0F0EEB-1688-64D7-C92A-08492AC5DF00}"/>
              </a:ext>
            </a:extLst>
          </p:cNvPr>
          <p:cNvSpPr txBox="1"/>
          <p:nvPr/>
        </p:nvSpPr>
        <p:spPr>
          <a:xfrm>
            <a:off x="1436842" y="1782395"/>
            <a:ext cx="5892676" cy="3539430"/>
          </a:xfrm>
          <a:prstGeom prst="rect">
            <a:avLst/>
          </a:prstGeom>
          <a:noFill/>
        </p:spPr>
        <p:txBody>
          <a:bodyPr wrap="square">
            <a:spAutoFit/>
          </a:bodyPr>
          <a:lstStyle/>
          <a:p>
            <a:pPr rtl="0">
              <a:spcBef>
                <a:spcPts val="0"/>
              </a:spcBef>
              <a:spcAft>
                <a:spcPts val="0"/>
              </a:spcAft>
            </a:pPr>
            <a:r>
              <a:rPr lang="it-IT" sz="1600" dirty="0">
                <a:solidFill>
                  <a:schemeClr val="accent1">
                    <a:lumMod val="50000"/>
                  </a:schemeClr>
                </a:solidFill>
                <a:latin typeface="Arial" panose="020B0604020202020204" pitchFamily="34" charset="0"/>
                <a:cs typeface="Arial" panose="020B0604020202020204" pitchFamily="34" charset="0"/>
              </a:rPr>
              <a:t>Nella dimensione di governance è considerata la capacità di generare ricchezza, assicurando la sostenibilità e lo sviluppo economico d’impresa nel rispetto delle norme e dei principi. </a:t>
            </a:r>
            <a:br>
              <a:rPr lang="it-IT" sz="1600" dirty="0">
                <a:solidFill>
                  <a:schemeClr val="accent1">
                    <a:lumMod val="50000"/>
                  </a:schemeClr>
                </a:solidFill>
                <a:latin typeface="Arial" panose="020B0604020202020204" pitchFamily="34" charset="0"/>
                <a:cs typeface="Arial" panose="020B0604020202020204" pitchFamily="34" charset="0"/>
              </a:rPr>
            </a:br>
            <a:r>
              <a:rPr lang="it-IT" sz="1600" dirty="0">
                <a:solidFill>
                  <a:schemeClr val="accent1">
                    <a:lumMod val="50000"/>
                  </a:schemeClr>
                </a:solidFill>
                <a:latin typeface="Arial" panose="020B0604020202020204" pitchFamily="34" charset="0"/>
                <a:cs typeface="Arial" panose="020B0604020202020204" pitchFamily="34" charset="0"/>
              </a:rPr>
              <a:t>Il profitto è valutato tenendo conto della creazione di valore condiviso, in ottica di innovazione, creazione di ricchezza in senso lato e valutazione degli impatti direttamente generati dall’organizzazione.</a:t>
            </a:r>
          </a:p>
          <a:p>
            <a:br>
              <a:rPr lang="it-IT" sz="1600" dirty="0">
                <a:solidFill>
                  <a:schemeClr val="accent1">
                    <a:lumMod val="50000"/>
                  </a:schemeClr>
                </a:solidFill>
                <a:latin typeface="Arial" panose="020B0604020202020204" pitchFamily="34" charset="0"/>
                <a:cs typeface="Arial" panose="020B0604020202020204" pitchFamily="34" charset="0"/>
              </a:rPr>
            </a:br>
            <a:r>
              <a:rPr lang="it-IT" sz="1600" dirty="0">
                <a:solidFill>
                  <a:schemeClr val="accent1">
                    <a:lumMod val="50000"/>
                  </a:schemeClr>
                </a:solidFill>
                <a:latin typeface="Arial" panose="020B0604020202020204" pitchFamily="34" charset="0"/>
                <a:cs typeface="Arial" panose="020B0604020202020204" pitchFamily="34" charset="0"/>
              </a:rPr>
              <a:t>Le certificazioni conseguite attestano l’impegno nella gestione strategica degli aspetti ESG.</a:t>
            </a:r>
            <a:br>
              <a:rPr lang="it-IT" sz="1600" dirty="0">
                <a:solidFill>
                  <a:schemeClr val="accent1">
                    <a:lumMod val="50000"/>
                  </a:schemeClr>
                </a:solidFill>
                <a:latin typeface="Arial" panose="020B0604020202020204" pitchFamily="34" charset="0"/>
                <a:cs typeface="Arial" panose="020B0604020202020204" pitchFamily="34" charset="0"/>
              </a:rPr>
            </a:br>
            <a:br>
              <a:rPr lang="it-IT" sz="1600" dirty="0">
                <a:solidFill>
                  <a:schemeClr val="accent1">
                    <a:lumMod val="50000"/>
                  </a:schemeClr>
                </a:solidFill>
                <a:latin typeface="Arial" panose="020B0604020202020204" pitchFamily="34" charset="0"/>
                <a:cs typeface="Arial" panose="020B0604020202020204" pitchFamily="34" charset="0"/>
              </a:rPr>
            </a:br>
            <a:endParaRPr lang="it-IT" sz="1600" dirty="0">
              <a:solidFill>
                <a:schemeClr val="accent1">
                  <a:lumMod val="50000"/>
                </a:schemeClr>
              </a:solidFill>
              <a:latin typeface="Arial" panose="020B0604020202020204" pitchFamily="34" charset="0"/>
              <a:cs typeface="Arial" panose="020B0604020202020204" pitchFamily="34" charset="0"/>
            </a:endParaRPr>
          </a:p>
          <a:p>
            <a:br>
              <a:rPr lang="it-IT" sz="1600" dirty="0">
                <a:solidFill>
                  <a:schemeClr val="accent1">
                    <a:lumMod val="50000"/>
                  </a:schemeClr>
                </a:solidFill>
                <a:latin typeface="Arial" panose="020B0604020202020204" pitchFamily="34" charset="0"/>
                <a:cs typeface="Arial" panose="020B0604020202020204" pitchFamily="34" charset="0"/>
              </a:rPr>
            </a:br>
            <a:endParaRPr lang="it-IT" sz="1600" dirty="0">
              <a:solidFill>
                <a:schemeClr val="accent1">
                  <a:lumMod val="50000"/>
                </a:schemeClr>
              </a:solidFill>
              <a:latin typeface="Arial" panose="020B0604020202020204" pitchFamily="34" charset="0"/>
              <a:cs typeface="Arial" panose="020B0604020202020204" pitchFamily="34" charset="0"/>
            </a:endParaRPr>
          </a:p>
        </p:txBody>
      </p:sp>
      <p:sp>
        <p:nvSpPr>
          <p:cNvPr id="6" name="Rettangolo 5">
            <a:extLst>
              <a:ext uri="{FF2B5EF4-FFF2-40B4-BE49-F238E27FC236}">
                <a16:creationId xmlns:a16="http://schemas.microsoft.com/office/drawing/2014/main" id="{D45CE3C9-28E9-8421-40AC-43E700598CF7}"/>
              </a:ext>
            </a:extLst>
          </p:cNvPr>
          <p:cNvSpPr/>
          <p:nvPr/>
        </p:nvSpPr>
        <p:spPr>
          <a:xfrm>
            <a:off x="1234822" y="438977"/>
            <a:ext cx="10957177" cy="945321"/>
          </a:xfrm>
          <a:prstGeom prst="rect">
            <a:avLst/>
          </a:prstGeom>
        </p:spPr>
        <p:txBody>
          <a:bodyPr wrap="square">
            <a:noAutofit/>
          </a:bodyPr>
          <a:lstStyle/>
          <a:p>
            <a:pPr marR="0" lvl="0" defTabSz="914400" rtl="0" eaLnBrk="0" fontAlgn="base" latinLnBrk="0" hangingPunct="0">
              <a:lnSpc>
                <a:spcPct val="100000"/>
              </a:lnSpc>
              <a:spcBef>
                <a:spcPct val="0"/>
              </a:spcBef>
              <a:spcAft>
                <a:spcPct val="0"/>
              </a:spcAft>
              <a:buClrTx/>
              <a:buSzTx/>
              <a:tabLst/>
            </a:pPr>
            <a:r>
              <a:rPr lang="it-IT" altLang="it-IT" sz="2000" dirty="0">
                <a:solidFill>
                  <a:schemeClr val="bg1">
                    <a:lumMod val="50000"/>
                  </a:schemeClr>
                </a:solidFill>
                <a:latin typeface="Arial" panose="020B0604020202020204" pitchFamily="34" charset="0"/>
              </a:rPr>
              <a:t>ASSESSMENT ESG</a:t>
            </a:r>
          </a:p>
          <a:p>
            <a:pPr rtl="0">
              <a:spcBef>
                <a:spcPts val="0"/>
              </a:spcBef>
              <a:spcAft>
                <a:spcPts val="0"/>
              </a:spcAft>
            </a:pPr>
            <a:r>
              <a:rPr lang="it-IT" sz="2000" b="1" dirty="0">
                <a:solidFill>
                  <a:schemeClr val="accent1">
                    <a:lumMod val="50000"/>
                  </a:schemeClr>
                </a:solidFill>
                <a:latin typeface="Arial" panose="020B0604020202020204" pitchFamily="34" charset="0"/>
              </a:rPr>
              <a:t>Dimensione Governance</a:t>
            </a:r>
          </a:p>
        </p:txBody>
      </p:sp>
      <p:pic>
        <p:nvPicPr>
          <p:cNvPr id="10" name="Elemento grafico 18" descr="Tempio greco contorno">
            <a:extLst>
              <a:ext uri="{FF2B5EF4-FFF2-40B4-BE49-F238E27FC236}">
                <a16:creationId xmlns:a16="http://schemas.microsoft.com/office/drawing/2014/main" id="{8E81F7E0-7CA6-A67E-C780-5844817A081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71993" y="543115"/>
            <a:ext cx="519593" cy="519593"/>
          </a:xfrm>
          <a:prstGeom prst="rect">
            <a:avLst/>
          </a:prstGeom>
        </p:spPr>
      </p:pic>
      <p:sp>
        <p:nvSpPr>
          <p:cNvPr id="11" name="CasellaDiTesto 10">
            <a:extLst>
              <a:ext uri="{FF2B5EF4-FFF2-40B4-BE49-F238E27FC236}">
                <a16:creationId xmlns:a16="http://schemas.microsoft.com/office/drawing/2014/main" id="{A531EE97-CC82-DD96-4AC3-7752847D5ECF}"/>
              </a:ext>
            </a:extLst>
          </p:cNvPr>
          <p:cNvSpPr txBox="1"/>
          <p:nvPr/>
        </p:nvSpPr>
        <p:spPr>
          <a:xfrm>
            <a:off x="1280289" y="5420315"/>
            <a:ext cx="6411375" cy="261610"/>
          </a:xfrm>
          <a:prstGeom prst="rect">
            <a:avLst/>
          </a:prstGeom>
          <a:noFill/>
        </p:spPr>
        <p:txBody>
          <a:bodyPr wrap="square">
            <a:spAutoFit/>
          </a:bodyPr>
          <a:lstStyle/>
          <a:p>
            <a:r>
              <a:rPr lang="it-IT" sz="1100" i="1" dirty="0">
                <a:solidFill>
                  <a:schemeClr val="bg1">
                    <a:lumMod val="50000"/>
                  </a:schemeClr>
                </a:solidFill>
                <a:latin typeface="Arial" panose="020B0604020202020204" pitchFamily="34" charset="0"/>
                <a:cs typeface="Arial" panose="020B0604020202020204" pitchFamily="34" charset="0"/>
              </a:rPr>
              <a:t>*Principali certificazioni sociali e loro possesso da parte dei competitor.</a:t>
            </a:r>
          </a:p>
        </p:txBody>
      </p:sp>
      <p:pic>
        <p:nvPicPr>
          <p:cNvPr id="22" name="Immagine 21" descr="Immagine che contiene schermata, Carattere, Elementi grafici, design&#10;&#10;Descrizione generata automaticamente">
            <a:extLst>
              <a:ext uri="{FF2B5EF4-FFF2-40B4-BE49-F238E27FC236}">
                <a16:creationId xmlns:a16="http://schemas.microsoft.com/office/drawing/2014/main" id="{8B7E5B24-3FAC-DE70-6E42-0D140C86C23F}"/>
              </a:ext>
            </a:extLst>
          </p:cNvPr>
          <p:cNvPicPr>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tretch>
            <a:fillRect/>
          </a:stretch>
        </p:blipFill>
        <p:spPr>
          <a:xfrm>
            <a:off x="112295" y="6419023"/>
            <a:ext cx="1234823" cy="401564"/>
          </a:xfrm>
          <a:prstGeom prst="rect">
            <a:avLst/>
          </a:prstGeom>
        </p:spPr>
      </p:pic>
    </p:spTree>
    <p:extLst>
      <p:ext uri="{BB962C8B-B14F-4D97-AF65-F5344CB8AC3E}">
        <p14:creationId xmlns:p14="http://schemas.microsoft.com/office/powerpoint/2010/main" val="32350618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ttangolo con angoli arrotondati 12">
            <a:extLst>
              <a:ext uri="{FF2B5EF4-FFF2-40B4-BE49-F238E27FC236}">
                <a16:creationId xmlns:a16="http://schemas.microsoft.com/office/drawing/2014/main" id="{E93D505B-48BD-53F0-E9C2-75A45004E88B}"/>
              </a:ext>
            </a:extLst>
          </p:cNvPr>
          <p:cNvSpPr/>
          <p:nvPr/>
        </p:nvSpPr>
        <p:spPr>
          <a:xfrm>
            <a:off x="3288254" y="3336470"/>
            <a:ext cx="5615492" cy="2885916"/>
          </a:xfrm>
          <a:prstGeom prst="roundRect">
            <a:avLst>
              <a:gd name="adj" fmla="val 11228"/>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 name="CasellaDiTesto 2">
            <a:extLst>
              <a:ext uri="{FF2B5EF4-FFF2-40B4-BE49-F238E27FC236}">
                <a16:creationId xmlns:a16="http://schemas.microsoft.com/office/drawing/2014/main" id="{AD0F0EEB-1688-64D7-C92A-08492AC5DF00}"/>
              </a:ext>
            </a:extLst>
          </p:cNvPr>
          <p:cNvSpPr txBox="1"/>
          <p:nvPr/>
        </p:nvSpPr>
        <p:spPr>
          <a:xfrm>
            <a:off x="1234822" y="1852475"/>
            <a:ext cx="4861178" cy="1863434"/>
          </a:xfrm>
          <a:prstGeom prst="rect">
            <a:avLst/>
          </a:prstGeom>
          <a:noFill/>
        </p:spPr>
        <p:txBody>
          <a:bodyPr wrap="square">
            <a:spAutoFit/>
          </a:bodyPr>
          <a:lstStyle/>
          <a:p>
            <a:r>
              <a:rPr lang="it-IT" sz="1600" b="1" dirty="0">
                <a:solidFill>
                  <a:schemeClr val="accent1">
                    <a:lumMod val="50000"/>
                  </a:schemeClr>
                </a:solidFill>
                <a:latin typeface="Arial" panose="020B0604020202020204" pitchFamily="34" charset="0"/>
                <a:cs typeface="Arial" panose="020B0604020202020204" pitchFamily="34" charset="0"/>
              </a:rPr>
              <a:t>Suggerimento dall’</a:t>
            </a:r>
            <a:r>
              <a:rPr lang="it-IT" sz="1600" b="1" dirty="0" err="1">
                <a:solidFill>
                  <a:schemeClr val="accent1">
                    <a:lumMod val="50000"/>
                  </a:schemeClr>
                </a:solidFill>
                <a:latin typeface="Arial" panose="020B0604020202020204" pitchFamily="34" charset="0"/>
                <a:cs typeface="Arial" panose="020B0604020202020204" pitchFamily="34" charset="0"/>
              </a:rPr>
              <a:t>Assessment</a:t>
            </a:r>
            <a:r>
              <a:rPr lang="it-IT" sz="1600" b="1" dirty="0">
                <a:solidFill>
                  <a:schemeClr val="accent1">
                    <a:lumMod val="50000"/>
                  </a:schemeClr>
                </a:solidFill>
                <a:latin typeface="Arial" panose="020B0604020202020204" pitchFamily="34" charset="0"/>
                <a:cs typeface="Arial" panose="020B0604020202020204" pitchFamily="34" charset="0"/>
              </a:rPr>
              <a:t> ESG</a:t>
            </a:r>
            <a:r>
              <a:rPr lang="it-IT" sz="1600" dirty="0">
                <a:solidFill>
                  <a:schemeClr val="accent1">
                    <a:lumMod val="50000"/>
                  </a:schemeClr>
                </a:solidFill>
                <a:latin typeface="Arial" panose="020B0604020202020204" pitchFamily="34" charset="0"/>
                <a:cs typeface="Arial" panose="020B0604020202020204" pitchFamily="34" charset="0"/>
              </a:rPr>
              <a:t>: intraprendere iniziative e attività di carattere volontario così da ottenere vantaggi strategici nella gestione della sostenibilità in azienda.</a:t>
            </a:r>
            <a:br>
              <a:rPr lang="it-IT" sz="1600" dirty="0">
                <a:solidFill>
                  <a:schemeClr val="accent1">
                    <a:lumMod val="50000"/>
                  </a:schemeClr>
                </a:solidFill>
                <a:latin typeface="Arial" panose="020B0604020202020204" pitchFamily="34" charset="0"/>
                <a:cs typeface="Arial" panose="020B0604020202020204" pitchFamily="34" charset="0"/>
              </a:rPr>
            </a:br>
            <a:endParaRPr lang="it-IT" sz="1600" dirty="0">
              <a:solidFill>
                <a:schemeClr val="accent1">
                  <a:lumMod val="50000"/>
                </a:schemeClr>
              </a:solidFill>
              <a:latin typeface="Arial" panose="020B0604020202020204" pitchFamily="34" charset="0"/>
              <a:cs typeface="Arial" panose="020B0604020202020204" pitchFamily="34" charset="0"/>
            </a:endParaRPr>
          </a:p>
          <a:p>
            <a:br>
              <a:rPr lang="it-IT" sz="1600" dirty="0">
                <a:solidFill>
                  <a:schemeClr val="accent1">
                    <a:lumMod val="50000"/>
                  </a:schemeClr>
                </a:solidFill>
                <a:latin typeface="Arial" panose="020B0604020202020204" pitchFamily="34" charset="0"/>
                <a:cs typeface="Arial" panose="020B0604020202020204" pitchFamily="34" charset="0"/>
              </a:rPr>
            </a:br>
            <a:endParaRPr lang="it-IT" sz="1600" dirty="0">
              <a:solidFill>
                <a:schemeClr val="accent1">
                  <a:lumMod val="50000"/>
                </a:schemeClr>
              </a:solidFill>
              <a:latin typeface="Arial" panose="020B0604020202020204" pitchFamily="34" charset="0"/>
              <a:cs typeface="Arial" panose="020B0604020202020204" pitchFamily="34" charset="0"/>
            </a:endParaRPr>
          </a:p>
        </p:txBody>
      </p:sp>
      <p:sp>
        <p:nvSpPr>
          <p:cNvPr id="2" name="Rettangolo 1">
            <a:extLst>
              <a:ext uri="{FF2B5EF4-FFF2-40B4-BE49-F238E27FC236}">
                <a16:creationId xmlns:a16="http://schemas.microsoft.com/office/drawing/2014/main" id="{61DB6F7E-8792-9F54-DC49-76FCDFF8C643}"/>
              </a:ext>
            </a:extLst>
          </p:cNvPr>
          <p:cNvSpPr/>
          <p:nvPr/>
        </p:nvSpPr>
        <p:spPr>
          <a:xfrm>
            <a:off x="1234822" y="438977"/>
            <a:ext cx="10957177" cy="945321"/>
          </a:xfrm>
          <a:prstGeom prst="rect">
            <a:avLst/>
          </a:prstGeom>
        </p:spPr>
        <p:txBody>
          <a:bodyPr wrap="square">
            <a:noAutofit/>
          </a:bodyPr>
          <a:lstStyle/>
          <a:p>
            <a:pPr marR="0" lvl="0" defTabSz="914400" rtl="0" eaLnBrk="0" fontAlgn="base" latinLnBrk="0" hangingPunct="0">
              <a:lnSpc>
                <a:spcPct val="100000"/>
              </a:lnSpc>
              <a:spcBef>
                <a:spcPct val="0"/>
              </a:spcBef>
              <a:spcAft>
                <a:spcPct val="0"/>
              </a:spcAft>
              <a:buClrTx/>
              <a:buSzTx/>
              <a:tabLst/>
            </a:pPr>
            <a:r>
              <a:rPr lang="it-IT" altLang="it-IT" sz="2000" dirty="0">
                <a:solidFill>
                  <a:schemeClr val="bg1">
                    <a:lumMod val="50000"/>
                  </a:schemeClr>
                </a:solidFill>
                <a:latin typeface="Arial" panose="020B0604020202020204" pitchFamily="34" charset="0"/>
              </a:rPr>
              <a:t>ASSESSMENT ESG</a:t>
            </a:r>
          </a:p>
          <a:p>
            <a:pPr rtl="0">
              <a:spcBef>
                <a:spcPts val="0"/>
              </a:spcBef>
              <a:spcAft>
                <a:spcPts val="0"/>
              </a:spcAft>
            </a:pPr>
            <a:r>
              <a:rPr lang="it-IT" sz="2000" b="1" dirty="0">
                <a:solidFill>
                  <a:schemeClr val="accent1">
                    <a:lumMod val="50000"/>
                  </a:schemeClr>
                </a:solidFill>
                <a:latin typeface="Arial" panose="020B0604020202020204" pitchFamily="34" charset="0"/>
              </a:rPr>
              <a:t>Best practice di Governance</a:t>
            </a:r>
          </a:p>
        </p:txBody>
      </p:sp>
      <p:pic>
        <p:nvPicPr>
          <p:cNvPr id="6" name="Elemento grafico 18" descr="Tempio greco contorno">
            <a:extLst>
              <a:ext uri="{FF2B5EF4-FFF2-40B4-BE49-F238E27FC236}">
                <a16:creationId xmlns:a16="http://schemas.microsoft.com/office/drawing/2014/main" id="{ED56EFEE-70C0-65B2-CCBC-2BA369D8920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71993" y="543115"/>
            <a:ext cx="519593" cy="519593"/>
          </a:xfrm>
          <a:prstGeom prst="rect">
            <a:avLst/>
          </a:prstGeom>
        </p:spPr>
      </p:pic>
      <p:sp>
        <p:nvSpPr>
          <p:cNvPr id="10" name="CasellaDiTesto 9">
            <a:extLst>
              <a:ext uri="{FF2B5EF4-FFF2-40B4-BE49-F238E27FC236}">
                <a16:creationId xmlns:a16="http://schemas.microsoft.com/office/drawing/2014/main" id="{EC7BFEED-D08F-B5BB-77C9-6EE6E9B9B782}"/>
              </a:ext>
            </a:extLst>
          </p:cNvPr>
          <p:cNvSpPr txBox="1"/>
          <p:nvPr/>
        </p:nvSpPr>
        <p:spPr>
          <a:xfrm>
            <a:off x="1280289" y="5420315"/>
            <a:ext cx="6411375" cy="261610"/>
          </a:xfrm>
          <a:prstGeom prst="rect">
            <a:avLst/>
          </a:prstGeom>
          <a:noFill/>
        </p:spPr>
        <p:txBody>
          <a:bodyPr wrap="square">
            <a:spAutoFit/>
          </a:bodyPr>
          <a:lstStyle/>
          <a:p>
            <a:r>
              <a:rPr lang="it-IT" sz="1100" i="1" dirty="0">
                <a:solidFill>
                  <a:schemeClr val="bg1">
                    <a:lumMod val="50000"/>
                  </a:schemeClr>
                </a:solidFill>
                <a:latin typeface="Arial" panose="020B0604020202020204" pitchFamily="34" charset="0"/>
                <a:cs typeface="Arial" panose="020B0604020202020204" pitchFamily="34" charset="0"/>
              </a:rPr>
              <a:t>*Buone pratiche implementate dai competitor in ambito di governance.</a:t>
            </a:r>
          </a:p>
        </p:txBody>
      </p:sp>
      <p:pic>
        <p:nvPicPr>
          <p:cNvPr id="15" name="Immagine 14" descr="Immagine che contiene testo, schermata, numero, Carattere&#10;&#10;Descrizione generata automaticamente">
            <a:extLst>
              <a:ext uri="{FF2B5EF4-FFF2-40B4-BE49-F238E27FC236}">
                <a16:creationId xmlns:a16="http://schemas.microsoft.com/office/drawing/2014/main" id="{D9B08362-CCA9-CCD4-43AC-6E916EF2DC31}"/>
              </a:ext>
            </a:extLst>
          </p:cNvPr>
          <p:cNvPicPr>
            <a:picLocks noChangeAspect="1"/>
          </p:cNvPicPr>
          <p:nvPr/>
        </p:nvPicPr>
        <p:blipFill rotWithShape="1">
          <a:blip r:embed="rId4">
            <a:extLst>
              <a:ext uri="{28A0092B-C50C-407E-A947-70E740481C1C}">
                <a14:useLocalDpi xmlns:a14="http://schemas.microsoft.com/office/drawing/2010/main" val="0"/>
              </a:ext>
            </a:extLst>
          </a:blip>
          <a:srcRect b="31961"/>
          <a:stretch/>
        </p:blipFill>
        <p:spPr>
          <a:xfrm>
            <a:off x="6479595" y="1121017"/>
            <a:ext cx="4848301" cy="4666104"/>
          </a:xfrm>
          <a:prstGeom prst="rect">
            <a:avLst/>
          </a:prstGeom>
          <a:effectLst>
            <a:outerShdw blurRad="381000" dist="38100" dir="8100000" algn="tr" rotWithShape="0">
              <a:prstClr val="black">
                <a:alpha val="40000"/>
              </a:prstClr>
            </a:outerShdw>
          </a:effectLst>
        </p:spPr>
      </p:pic>
      <p:pic>
        <p:nvPicPr>
          <p:cNvPr id="22" name="Immagine 21" descr="Immagine che contiene schermata, Carattere, Elementi grafici, design&#10;&#10;Descrizione generata automaticamente">
            <a:extLst>
              <a:ext uri="{FF2B5EF4-FFF2-40B4-BE49-F238E27FC236}">
                <a16:creationId xmlns:a16="http://schemas.microsoft.com/office/drawing/2014/main" id="{F9E0CA16-0E65-058F-F70B-B9962C7484C1}"/>
              </a:ext>
            </a:extLst>
          </p:cNvPr>
          <p:cNvPicPr>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tretch>
            <a:fillRect/>
          </a:stretch>
        </p:blipFill>
        <p:spPr>
          <a:xfrm>
            <a:off x="112295" y="6419023"/>
            <a:ext cx="1234823" cy="401564"/>
          </a:xfrm>
          <a:prstGeom prst="rect">
            <a:avLst/>
          </a:prstGeom>
        </p:spPr>
      </p:pic>
    </p:spTree>
    <p:extLst>
      <p:ext uri="{BB962C8B-B14F-4D97-AF65-F5344CB8AC3E}">
        <p14:creationId xmlns:p14="http://schemas.microsoft.com/office/powerpoint/2010/main" val="28019129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AD0F0EEB-1688-64D7-C92A-08492AC5DF00}"/>
              </a:ext>
            </a:extLst>
          </p:cNvPr>
          <p:cNvSpPr txBox="1"/>
          <p:nvPr/>
        </p:nvSpPr>
        <p:spPr>
          <a:xfrm>
            <a:off x="1234822" y="1644558"/>
            <a:ext cx="5296607" cy="1569660"/>
          </a:xfrm>
          <a:prstGeom prst="rect">
            <a:avLst/>
          </a:prstGeom>
          <a:noFill/>
        </p:spPr>
        <p:txBody>
          <a:bodyPr wrap="square">
            <a:spAutoFit/>
          </a:bodyPr>
          <a:lstStyle/>
          <a:p>
            <a:r>
              <a:rPr lang="it-IT" sz="1600" dirty="0">
                <a:solidFill>
                  <a:schemeClr val="accent1">
                    <a:lumMod val="50000"/>
                  </a:schemeClr>
                </a:solidFill>
                <a:latin typeface="Arial" panose="020B0604020202020204" pitchFamily="34" charset="0"/>
                <a:cs typeface="Arial" panose="020B0604020202020204" pitchFamily="34" charset="0"/>
              </a:rPr>
              <a:t>Sulla base di come è gestito il tema di governance in azienda, tenendo conto del settore di appartenenza e degli standard di riferimento, sono suggerite azioni di miglioramento e relative priorità di intervento. </a:t>
            </a:r>
          </a:p>
          <a:p>
            <a:r>
              <a:rPr lang="it-IT" sz="1600" b="1" dirty="0">
                <a:solidFill>
                  <a:schemeClr val="accent1">
                    <a:lumMod val="50000"/>
                  </a:schemeClr>
                </a:solidFill>
                <a:latin typeface="Arial" panose="020B0604020202020204" pitchFamily="34" charset="0"/>
                <a:cs typeface="Arial" panose="020B0604020202020204" pitchFamily="34" charset="0"/>
              </a:rPr>
              <a:t>Ogni azione è collegata a specifici </a:t>
            </a:r>
            <a:r>
              <a:rPr lang="it-IT" sz="1600" b="1" dirty="0" err="1">
                <a:solidFill>
                  <a:schemeClr val="accent1">
                    <a:lumMod val="50000"/>
                  </a:schemeClr>
                </a:solidFill>
                <a:latin typeface="Arial" panose="020B0604020202020204" pitchFamily="34" charset="0"/>
                <a:cs typeface="Arial" panose="020B0604020202020204" pitchFamily="34" charset="0"/>
              </a:rPr>
              <a:t>SDGs</a:t>
            </a:r>
            <a:r>
              <a:rPr lang="it-IT" sz="1600" b="1" dirty="0">
                <a:solidFill>
                  <a:schemeClr val="accent1">
                    <a:lumMod val="50000"/>
                  </a:schemeClr>
                </a:solidFill>
                <a:latin typeface="Arial" panose="020B0604020202020204" pitchFamily="34" charset="0"/>
                <a:cs typeface="Arial" panose="020B0604020202020204" pitchFamily="34" charset="0"/>
              </a:rPr>
              <a:t>.</a:t>
            </a:r>
            <a:br>
              <a:rPr lang="it-IT" sz="1600" b="1" dirty="0">
                <a:solidFill>
                  <a:schemeClr val="accent1">
                    <a:lumMod val="50000"/>
                  </a:schemeClr>
                </a:solidFill>
                <a:latin typeface="Arial" panose="020B0604020202020204" pitchFamily="34" charset="0"/>
                <a:cs typeface="Arial" panose="020B0604020202020204" pitchFamily="34" charset="0"/>
              </a:rPr>
            </a:br>
            <a:endParaRPr lang="it-IT" sz="1600" b="1" dirty="0">
              <a:solidFill>
                <a:schemeClr val="accent1">
                  <a:lumMod val="50000"/>
                </a:schemeClr>
              </a:solidFill>
              <a:latin typeface="Arial" panose="020B0604020202020204" pitchFamily="34" charset="0"/>
              <a:cs typeface="Arial" panose="020B0604020202020204" pitchFamily="34" charset="0"/>
            </a:endParaRPr>
          </a:p>
        </p:txBody>
      </p:sp>
      <p:sp>
        <p:nvSpPr>
          <p:cNvPr id="2" name="Rettangolo 1">
            <a:extLst>
              <a:ext uri="{FF2B5EF4-FFF2-40B4-BE49-F238E27FC236}">
                <a16:creationId xmlns:a16="http://schemas.microsoft.com/office/drawing/2014/main" id="{D6CFEFD6-76DD-3BEF-2B47-0806B234A8C6}"/>
              </a:ext>
            </a:extLst>
          </p:cNvPr>
          <p:cNvSpPr/>
          <p:nvPr/>
        </p:nvSpPr>
        <p:spPr>
          <a:xfrm>
            <a:off x="1234822" y="438977"/>
            <a:ext cx="10957177" cy="945321"/>
          </a:xfrm>
          <a:prstGeom prst="rect">
            <a:avLst/>
          </a:prstGeom>
        </p:spPr>
        <p:txBody>
          <a:bodyPr wrap="square">
            <a:noAutofit/>
          </a:bodyPr>
          <a:lstStyle/>
          <a:p>
            <a:pPr marR="0" lvl="0" defTabSz="914400" rtl="0" eaLnBrk="0" fontAlgn="base" latinLnBrk="0" hangingPunct="0">
              <a:lnSpc>
                <a:spcPct val="100000"/>
              </a:lnSpc>
              <a:spcBef>
                <a:spcPct val="0"/>
              </a:spcBef>
              <a:spcAft>
                <a:spcPct val="0"/>
              </a:spcAft>
              <a:buClrTx/>
              <a:buSzTx/>
              <a:tabLst/>
            </a:pPr>
            <a:r>
              <a:rPr lang="it-IT" altLang="it-IT" sz="2000" dirty="0">
                <a:solidFill>
                  <a:schemeClr val="bg1">
                    <a:lumMod val="50000"/>
                  </a:schemeClr>
                </a:solidFill>
                <a:latin typeface="Arial" panose="020B0604020202020204" pitchFamily="34" charset="0"/>
              </a:rPr>
              <a:t>ASSESSMENT ESG</a:t>
            </a:r>
          </a:p>
          <a:p>
            <a:pPr rtl="0">
              <a:spcBef>
                <a:spcPts val="0"/>
              </a:spcBef>
              <a:spcAft>
                <a:spcPts val="0"/>
              </a:spcAft>
            </a:pPr>
            <a:r>
              <a:rPr lang="it-IT" sz="2000" b="1" dirty="0">
                <a:solidFill>
                  <a:schemeClr val="accent1">
                    <a:lumMod val="50000"/>
                  </a:schemeClr>
                </a:solidFill>
                <a:latin typeface="Arial" panose="020B0604020202020204" pitchFamily="34" charset="0"/>
              </a:rPr>
              <a:t>Area governance: azioni di miglioramento e </a:t>
            </a:r>
            <a:r>
              <a:rPr lang="it-IT" sz="2000" b="1" dirty="0" err="1">
                <a:solidFill>
                  <a:schemeClr val="accent1">
                    <a:lumMod val="50000"/>
                  </a:schemeClr>
                </a:solidFill>
                <a:latin typeface="Arial" panose="020B0604020202020204" pitchFamily="34" charset="0"/>
              </a:rPr>
              <a:t>SDGs</a:t>
            </a:r>
            <a:endParaRPr lang="it-IT" sz="2000" b="1" dirty="0">
              <a:solidFill>
                <a:schemeClr val="accent1">
                  <a:lumMod val="50000"/>
                </a:schemeClr>
              </a:solidFill>
              <a:latin typeface="Arial" panose="020B0604020202020204" pitchFamily="34" charset="0"/>
            </a:endParaRPr>
          </a:p>
        </p:txBody>
      </p:sp>
      <p:pic>
        <p:nvPicPr>
          <p:cNvPr id="6" name="Elemento grafico 18" descr="Tempio greco contorno">
            <a:extLst>
              <a:ext uri="{FF2B5EF4-FFF2-40B4-BE49-F238E27FC236}">
                <a16:creationId xmlns:a16="http://schemas.microsoft.com/office/drawing/2014/main" id="{8062E6CD-B67A-B130-A612-1FAA76380EF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71993" y="543115"/>
            <a:ext cx="519593" cy="519593"/>
          </a:xfrm>
          <a:prstGeom prst="rect">
            <a:avLst/>
          </a:prstGeom>
        </p:spPr>
      </p:pic>
      <p:pic>
        <p:nvPicPr>
          <p:cNvPr id="11" name="Immagine 10" descr="Immagine che contiene testo, schermata, Carattere, numero&#10;&#10;Descrizione generata automaticamente">
            <a:extLst>
              <a:ext uri="{FF2B5EF4-FFF2-40B4-BE49-F238E27FC236}">
                <a16:creationId xmlns:a16="http://schemas.microsoft.com/office/drawing/2014/main" id="{D9F4C6A2-DB99-7C29-404D-0B3A2731D3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1664" y="1384298"/>
            <a:ext cx="3143133" cy="4446012"/>
          </a:xfrm>
          <a:prstGeom prst="rect">
            <a:avLst/>
          </a:prstGeom>
          <a:effectLst>
            <a:outerShdw blurRad="381000" dist="38100" dir="8100000" algn="tr" rotWithShape="0">
              <a:prstClr val="black">
                <a:alpha val="40000"/>
              </a:prstClr>
            </a:outerShdw>
          </a:effectLst>
        </p:spPr>
      </p:pic>
      <p:pic>
        <p:nvPicPr>
          <p:cNvPr id="15" name="Immagine 14" descr="Immagine che contiene schermata, Carattere, Elementi grafici, design&#10;&#10;Descrizione generata automaticamente">
            <a:extLst>
              <a:ext uri="{FF2B5EF4-FFF2-40B4-BE49-F238E27FC236}">
                <a16:creationId xmlns:a16="http://schemas.microsoft.com/office/drawing/2014/main" id="{327A7AD9-6E91-A7A7-72FF-5625041841E6}"/>
              </a:ext>
            </a:extLst>
          </p:cNvPr>
          <p:cNvPicPr>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tretch>
            <a:fillRect/>
          </a:stretch>
        </p:blipFill>
        <p:spPr>
          <a:xfrm>
            <a:off x="112295" y="6419023"/>
            <a:ext cx="1234823" cy="401564"/>
          </a:xfrm>
          <a:prstGeom prst="rect">
            <a:avLst/>
          </a:prstGeom>
        </p:spPr>
      </p:pic>
    </p:spTree>
    <p:extLst>
      <p:ext uri="{BB962C8B-B14F-4D97-AF65-F5344CB8AC3E}">
        <p14:creationId xmlns:p14="http://schemas.microsoft.com/office/powerpoint/2010/main" val="27245315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AD0F0EEB-1688-64D7-C92A-08492AC5DF00}"/>
              </a:ext>
            </a:extLst>
          </p:cNvPr>
          <p:cNvSpPr txBox="1"/>
          <p:nvPr/>
        </p:nvSpPr>
        <p:spPr>
          <a:xfrm>
            <a:off x="1234822" y="1338936"/>
            <a:ext cx="9097599" cy="1323439"/>
          </a:xfrm>
          <a:prstGeom prst="rect">
            <a:avLst/>
          </a:prstGeom>
          <a:noFill/>
        </p:spPr>
        <p:txBody>
          <a:bodyPr wrap="square">
            <a:spAutoFit/>
          </a:bodyPr>
          <a:lstStyle/>
          <a:p>
            <a:r>
              <a:rPr lang="it-IT" sz="1600" dirty="0">
                <a:solidFill>
                  <a:schemeClr val="accent1">
                    <a:lumMod val="50000"/>
                  </a:schemeClr>
                </a:solidFill>
                <a:latin typeface="Arial" panose="020B0604020202020204" pitchFamily="34" charset="0"/>
                <a:cs typeface="Arial" panose="020B0604020202020204" pitchFamily="34" charset="0"/>
              </a:rPr>
              <a:t>Il nostro </a:t>
            </a:r>
            <a:r>
              <a:rPr lang="it-IT" sz="1600" dirty="0" err="1">
                <a:solidFill>
                  <a:schemeClr val="accent1">
                    <a:lumMod val="50000"/>
                  </a:schemeClr>
                </a:solidFill>
                <a:latin typeface="Arial" panose="020B0604020202020204" pitchFamily="34" charset="0"/>
                <a:cs typeface="Arial" panose="020B0604020202020204" pitchFamily="34" charset="0"/>
              </a:rPr>
              <a:t>Assessment</a:t>
            </a:r>
            <a:r>
              <a:rPr lang="it-IT" sz="1600" dirty="0">
                <a:solidFill>
                  <a:schemeClr val="accent1">
                    <a:lumMod val="50000"/>
                  </a:schemeClr>
                </a:solidFill>
                <a:latin typeface="Arial" panose="020B0604020202020204" pitchFamily="34" charset="0"/>
                <a:cs typeface="Arial" panose="020B0604020202020204" pitchFamily="34" charset="0"/>
              </a:rPr>
              <a:t> ESG è chiaro, coerente, certificato; rappresenta un percorso strategico di integrazione della sostenibilità in azienda. Le azioni di miglioramento che metti in campo ti consentono di sviluppare una strategia di sostenibilità efficace in grado di soddisfare le richieste di mercato e gli stakeholder.</a:t>
            </a:r>
            <a:br>
              <a:rPr lang="it-IT" sz="1600" b="1" dirty="0">
                <a:solidFill>
                  <a:schemeClr val="accent1">
                    <a:lumMod val="50000"/>
                  </a:schemeClr>
                </a:solidFill>
                <a:latin typeface="Arial" panose="020B0604020202020204" pitchFamily="34" charset="0"/>
                <a:cs typeface="Arial" panose="020B0604020202020204" pitchFamily="34" charset="0"/>
              </a:rPr>
            </a:br>
            <a:endParaRPr lang="it-IT" sz="1600" b="1" dirty="0">
              <a:solidFill>
                <a:schemeClr val="accent1">
                  <a:lumMod val="50000"/>
                </a:schemeClr>
              </a:solidFill>
              <a:latin typeface="Arial" panose="020B0604020202020204" pitchFamily="34" charset="0"/>
              <a:cs typeface="Arial" panose="020B0604020202020204" pitchFamily="34" charset="0"/>
            </a:endParaRPr>
          </a:p>
        </p:txBody>
      </p:sp>
      <p:grpSp>
        <p:nvGrpSpPr>
          <p:cNvPr id="6" name="Gruppo 5">
            <a:extLst>
              <a:ext uri="{FF2B5EF4-FFF2-40B4-BE49-F238E27FC236}">
                <a16:creationId xmlns:a16="http://schemas.microsoft.com/office/drawing/2014/main" id="{086627BA-E9EE-B671-26B7-D1D134416E9E}"/>
              </a:ext>
            </a:extLst>
          </p:cNvPr>
          <p:cNvGrpSpPr/>
          <p:nvPr/>
        </p:nvGrpSpPr>
        <p:grpSpPr>
          <a:xfrm>
            <a:off x="1657152" y="2682111"/>
            <a:ext cx="8877696" cy="2083845"/>
            <a:chOff x="1958287" y="2856738"/>
            <a:chExt cx="8877696" cy="2083845"/>
          </a:xfrm>
        </p:grpSpPr>
        <p:sp>
          <p:nvSpPr>
            <p:cNvPr id="10" name="Rettangolo con angoli arrotondati 9">
              <a:extLst>
                <a:ext uri="{FF2B5EF4-FFF2-40B4-BE49-F238E27FC236}">
                  <a16:creationId xmlns:a16="http://schemas.microsoft.com/office/drawing/2014/main" id="{46D420D8-CA9D-589F-4823-F03E95E06594}"/>
                </a:ext>
              </a:extLst>
            </p:cNvPr>
            <p:cNvSpPr/>
            <p:nvPr/>
          </p:nvSpPr>
          <p:spPr>
            <a:xfrm>
              <a:off x="1958288" y="2877737"/>
              <a:ext cx="8877695" cy="54782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1" name="Rettangolo con angoli arrotondati 10">
              <a:extLst>
                <a:ext uri="{FF2B5EF4-FFF2-40B4-BE49-F238E27FC236}">
                  <a16:creationId xmlns:a16="http://schemas.microsoft.com/office/drawing/2014/main" id="{93F749C5-F5BB-6527-AEED-F5E2240EE372}"/>
                </a:ext>
              </a:extLst>
            </p:cNvPr>
            <p:cNvSpPr/>
            <p:nvPr/>
          </p:nvSpPr>
          <p:spPr>
            <a:xfrm>
              <a:off x="1958287" y="3634807"/>
              <a:ext cx="8877695" cy="54782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Rettangolo con angoli arrotondati 12">
              <a:extLst>
                <a:ext uri="{FF2B5EF4-FFF2-40B4-BE49-F238E27FC236}">
                  <a16:creationId xmlns:a16="http://schemas.microsoft.com/office/drawing/2014/main" id="{EE00D2A8-8D2D-1834-0035-732569D3F3EB}"/>
                </a:ext>
              </a:extLst>
            </p:cNvPr>
            <p:cNvSpPr/>
            <p:nvPr/>
          </p:nvSpPr>
          <p:spPr>
            <a:xfrm>
              <a:off x="1958287" y="4390376"/>
              <a:ext cx="8877695" cy="54782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Rettangolo con angoli arrotondati 14">
              <a:extLst>
                <a:ext uri="{FF2B5EF4-FFF2-40B4-BE49-F238E27FC236}">
                  <a16:creationId xmlns:a16="http://schemas.microsoft.com/office/drawing/2014/main" id="{94EA0DAD-CDDB-CC55-CFBA-8E8952EBFD78}"/>
                </a:ext>
              </a:extLst>
            </p:cNvPr>
            <p:cNvSpPr/>
            <p:nvPr/>
          </p:nvSpPr>
          <p:spPr>
            <a:xfrm>
              <a:off x="3024690" y="2856738"/>
              <a:ext cx="3300803" cy="53401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t-IT" sz="1200" dirty="0">
                  <a:solidFill>
                    <a:schemeClr val="accent1">
                      <a:lumMod val="50000"/>
                    </a:schemeClr>
                  </a:solidFill>
                  <a:latin typeface="Arial" panose="020B0604020202020204" pitchFamily="34" charset="0"/>
                  <a:cs typeface="Arial" panose="020B0604020202020204" pitchFamily="34" charset="0"/>
                </a:rPr>
                <a:t>Questionario sulle tre aree ESG</a:t>
              </a:r>
            </a:p>
          </p:txBody>
        </p:sp>
        <p:sp>
          <p:nvSpPr>
            <p:cNvPr id="20" name="Rettangolo con angoli arrotondati 19">
              <a:extLst>
                <a:ext uri="{FF2B5EF4-FFF2-40B4-BE49-F238E27FC236}">
                  <a16:creationId xmlns:a16="http://schemas.microsoft.com/office/drawing/2014/main" id="{158675C4-E5FD-56C7-BFD6-786C1FC2D4D9}"/>
                </a:ext>
              </a:extLst>
            </p:cNvPr>
            <p:cNvSpPr/>
            <p:nvPr/>
          </p:nvSpPr>
          <p:spPr>
            <a:xfrm>
              <a:off x="7535178" y="2877737"/>
              <a:ext cx="3300804" cy="53401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t-IT" sz="1200" dirty="0">
                  <a:solidFill>
                    <a:schemeClr val="accent1">
                      <a:lumMod val="50000"/>
                    </a:schemeClr>
                  </a:solidFill>
                  <a:latin typeface="Arial" panose="020B0604020202020204" pitchFamily="34" charset="0"/>
                  <a:cs typeface="Arial" panose="020B0604020202020204" pitchFamily="34" charset="0"/>
                </a:rPr>
                <a:t>Identificazione delle tematiche principali</a:t>
              </a:r>
            </a:p>
          </p:txBody>
        </p:sp>
        <p:sp>
          <p:nvSpPr>
            <p:cNvPr id="21" name="Rettangolo con angoli arrotondati 20">
              <a:extLst>
                <a:ext uri="{FF2B5EF4-FFF2-40B4-BE49-F238E27FC236}">
                  <a16:creationId xmlns:a16="http://schemas.microsoft.com/office/drawing/2014/main" id="{4C8D9FBD-1456-DE78-73B5-421C09E10B50}"/>
                </a:ext>
              </a:extLst>
            </p:cNvPr>
            <p:cNvSpPr/>
            <p:nvPr/>
          </p:nvSpPr>
          <p:spPr>
            <a:xfrm>
              <a:off x="3024691" y="3648617"/>
              <a:ext cx="2569285" cy="53401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t-IT" sz="1200" dirty="0">
                  <a:solidFill>
                    <a:schemeClr val="accent1">
                      <a:lumMod val="50000"/>
                    </a:schemeClr>
                  </a:solidFill>
                  <a:latin typeface="Arial" panose="020B0604020202020204" pitchFamily="34" charset="0"/>
                  <a:cs typeface="Arial" panose="020B0604020202020204" pitchFamily="34" charset="0"/>
                </a:rPr>
                <a:t>Differenziazione delle domande in base al settore di appartenenza</a:t>
              </a:r>
            </a:p>
          </p:txBody>
        </p:sp>
        <p:sp>
          <p:nvSpPr>
            <p:cNvPr id="22" name="Rettangolo con angoli arrotondati 21">
              <a:extLst>
                <a:ext uri="{FF2B5EF4-FFF2-40B4-BE49-F238E27FC236}">
                  <a16:creationId xmlns:a16="http://schemas.microsoft.com/office/drawing/2014/main" id="{97A3127F-5212-25DC-7FF6-57174F7EAF10}"/>
                </a:ext>
              </a:extLst>
            </p:cNvPr>
            <p:cNvSpPr/>
            <p:nvPr/>
          </p:nvSpPr>
          <p:spPr>
            <a:xfrm>
              <a:off x="7535178" y="3655664"/>
              <a:ext cx="3300804" cy="53401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t-IT" sz="1200" dirty="0">
                  <a:solidFill>
                    <a:schemeClr val="accent1">
                      <a:lumMod val="50000"/>
                    </a:schemeClr>
                  </a:solidFill>
                  <a:latin typeface="Arial" panose="020B0604020202020204" pitchFamily="34" charset="0"/>
                  <a:cs typeface="Arial" panose="020B0604020202020204" pitchFamily="34" charset="0"/>
                </a:rPr>
                <a:t>Analisi di 60 sottosettori </a:t>
              </a:r>
            </a:p>
          </p:txBody>
        </p:sp>
        <p:sp>
          <p:nvSpPr>
            <p:cNvPr id="23" name="Rettangolo con angoli arrotondati 22">
              <a:extLst>
                <a:ext uri="{FF2B5EF4-FFF2-40B4-BE49-F238E27FC236}">
                  <a16:creationId xmlns:a16="http://schemas.microsoft.com/office/drawing/2014/main" id="{CA4E238B-14E1-50F6-2E1D-66141F4FDD66}"/>
                </a:ext>
              </a:extLst>
            </p:cNvPr>
            <p:cNvSpPr/>
            <p:nvPr/>
          </p:nvSpPr>
          <p:spPr>
            <a:xfrm>
              <a:off x="3024691" y="4390643"/>
              <a:ext cx="3300803" cy="53401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t-IT" sz="1200" dirty="0">
                  <a:solidFill>
                    <a:schemeClr val="accent1">
                      <a:lumMod val="50000"/>
                    </a:schemeClr>
                  </a:solidFill>
                  <a:latin typeface="Arial" panose="020B0604020202020204" pitchFamily="34" charset="0"/>
                  <a:cs typeface="Arial" panose="020B0604020202020204" pitchFamily="34" charset="0"/>
                </a:rPr>
                <a:t>Valutazione coerente e accurata</a:t>
              </a:r>
            </a:p>
          </p:txBody>
        </p:sp>
        <p:sp>
          <p:nvSpPr>
            <p:cNvPr id="24" name="Rettangolo con angoli arrotondati 23">
              <a:extLst>
                <a:ext uri="{FF2B5EF4-FFF2-40B4-BE49-F238E27FC236}">
                  <a16:creationId xmlns:a16="http://schemas.microsoft.com/office/drawing/2014/main" id="{C7257A6E-6C44-43F0-24A4-DEDB50F93767}"/>
                </a:ext>
              </a:extLst>
            </p:cNvPr>
            <p:cNvSpPr/>
            <p:nvPr/>
          </p:nvSpPr>
          <p:spPr>
            <a:xfrm>
              <a:off x="7535178" y="4397690"/>
              <a:ext cx="2797243" cy="53401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t-IT" sz="1200" dirty="0">
                  <a:solidFill>
                    <a:schemeClr val="accent1">
                      <a:lumMod val="50000"/>
                    </a:schemeClr>
                  </a:solidFill>
                  <a:latin typeface="Arial" panose="020B0604020202020204" pitchFamily="34" charset="0"/>
                  <a:cs typeface="Arial" panose="020B0604020202020204" pitchFamily="34" charset="0"/>
                </a:rPr>
                <a:t>Validazione dell’</a:t>
              </a:r>
              <a:r>
                <a:rPr lang="it-IT" sz="1200" dirty="0" err="1">
                  <a:solidFill>
                    <a:schemeClr val="accent1">
                      <a:lumMod val="50000"/>
                    </a:schemeClr>
                  </a:solidFill>
                  <a:latin typeface="Arial" panose="020B0604020202020204" pitchFamily="34" charset="0"/>
                  <a:cs typeface="Arial" panose="020B0604020202020204" pitchFamily="34" charset="0"/>
                </a:rPr>
                <a:t>Assessment</a:t>
              </a:r>
              <a:r>
                <a:rPr lang="it-IT" sz="1200" dirty="0">
                  <a:solidFill>
                    <a:schemeClr val="accent1">
                      <a:lumMod val="50000"/>
                    </a:schemeClr>
                  </a:solidFill>
                  <a:latin typeface="Arial" panose="020B0604020202020204" pitchFamily="34" charset="0"/>
                  <a:cs typeface="Arial" panose="020B0604020202020204" pitchFamily="34" charset="0"/>
                </a:rPr>
                <a:t> ESG al termine del questionario</a:t>
              </a:r>
            </a:p>
          </p:txBody>
        </p:sp>
        <p:pic>
          <p:nvPicPr>
            <p:cNvPr id="28" name="Immagine 27" descr="Immagine che contiene simbolo, Elementi grafici, schermata, cerchio&#10;&#10;Descrizione generata automaticamente">
              <a:extLst>
                <a:ext uri="{FF2B5EF4-FFF2-40B4-BE49-F238E27FC236}">
                  <a16:creationId xmlns:a16="http://schemas.microsoft.com/office/drawing/2014/main" id="{943E1440-BB90-0EB7-5F59-8B944FF47D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39022" y="4471846"/>
              <a:ext cx="468737" cy="468737"/>
            </a:xfrm>
            <a:prstGeom prst="rect">
              <a:avLst/>
            </a:prstGeom>
          </p:spPr>
        </p:pic>
        <p:pic>
          <p:nvPicPr>
            <p:cNvPr id="30" name="Immagine 29" descr="Immagine che contiene schermata, Carattere, Elementi grafici, simbolo&#10;&#10;Descrizione generata automaticamente">
              <a:extLst>
                <a:ext uri="{FF2B5EF4-FFF2-40B4-BE49-F238E27FC236}">
                  <a16:creationId xmlns:a16="http://schemas.microsoft.com/office/drawing/2014/main" id="{A2D21FE0-E3CA-E19C-67D0-B0DF80F125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0574" y="2898436"/>
              <a:ext cx="468737" cy="468737"/>
            </a:xfrm>
            <a:prstGeom prst="rect">
              <a:avLst/>
            </a:prstGeom>
          </p:spPr>
        </p:pic>
        <p:pic>
          <p:nvPicPr>
            <p:cNvPr id="32" name="Immagine 31" descr="Immagine che contiene Elementi grafici, schermata, Carattere, cerchio&#10;&#10;Descrizione generata automaticamente">
              <a:extLst>
                <a:ext uri="{FF2B5EF4-FFF2-40B4-BE49-F238E27FC236}">
                  <a16:creationId xmlns:a16="http://schemas.microsoft.com/office/drawing/2014/main" id="{2C740F10-AC91-6689-7B61-3353E5FD95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23158" y="2913554"/>
              <a:ext cx="468737" cy="468737"/>
            </a:xfrm>
            <a:prstGeom prst="rect">
              <a:avLst/>
            </a:prstGeom>
          </p:spPr>
        </p:pic>
        <p:pic>
          <p:nvPicPr>
            <p:cNvPr id="34" name="Immagine 33" descr="Immagine che contiene cerchio, Elementi grafici, simbolo, Policromia&#10;&#10;Descrizione generata automaticamente">
              <a:extLst>
                <a:ext uri="{FF2B5EF4-FFF2-40B4-BE49-F238E27FC236}">
                  <a16:creationId xmlns:a16="http://schemas.microsoft.com/office/drawing/2014/main" id="{670F6DA9-C238-3E3E-6F34-5B590F8BA30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70574" y="3688300"/>
              <a:ext cx="468737" cy="468737"/>
            </a:xfrm>
            <a:prstGeom prst="rect">
              <a:avLst/>
            </a:prstGeom>
          </p:spPr>
        </p:pic>
        <p:pic>
          <p:nvPicPr>
            <p:cNvPr id="36" name="Immagine 35" descr="Immagine che contiene Elementi grafici, cerchio, clipart, cartone animato&#10;&#10;Descrizione generata automaticamente">
              <a:extLst>
                <a:ext uri="{FF2B5EF4-FFF2-40B4-BE49-F238E27FC236}">
                  <a16:creationId xmlns:a16="http://schemas.microsoft.com/office/drawing/2014/main" id="{CAF28396-9F2E-CE32-C1B7-EE04A3803AD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23157" y="3696492"/>
              <a:ext cx="468737" cy="468737"/>
            </a:xfrm>
            <a:prstGeom prst="rect">
              <a:avLst/>
            </a:prstGeom>
          </p:spPr>
        </p:pic>
        <p:pic>
          <p:nvPicPr>
            <p:cNvPr id="38" name="Immagine 37" descr="Immagine che contiene Elementi grafici, schermata, Carattere, design&#10;&#10;Descrizione generata automaticamente">
              <a:extLst>
                <a:ext uri="{FF2B5EF4-FFF2-40B4-BE49-F238E27FC236}">
                  <a16:creationId xmlns:a16="http://schemas.microsoft.com/office/drawing/2014/main" id="{0889C723-D683-8C8B-0F48-B1EB140B966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70574" y="4417905"/>
              <a:ext cx="468737" cy="468737"/>
            </a:xfrm>
            <a:prstGeom prst="rect">
              <a:avLst/>
            </a:prstGeom>
          </p:spPr>
        </p:pic>
      </p:grpSp>
      <p:sp>
        <p:nvSpPr>
          <p:cNvPr id="19" name="Rettangolo 18">
            <a:extLst>
              <a:ext uri="{FF2B5EF4-FFF2-40B4-BE49-F238E27FC236}">
                <a16:creationId xmlns:a16="http://schemas.microsoft.com/office/drawing/2014/main" id="{636CE4AD-666B-93EC-13E1-95350F70B2F8}"/>
              </a:ext>
            </a:extLst>
          </p:cNvPr>
          <p:cNvSpPr/>
          <p:nvPr/>
        </p:nvSpPr>
        <p:spPr>
          <a:xfrm>
            <a:off x="1234822" y="438977"/>
            <a:ext cx="10957177" cy="945321"/>
          </a:xfrm>
          <a:prstGeom prst="rect">
            <a:avLst/>
          </a:prstGeom>
        </p:spPr>
        <p:txBody>
          <a:bodyPr wrap="square">
            <a:noAutofit/>
          </a:bodyPr>
          <a:lstStyle/>
          <a:p>
            <a:pPr marR="0" lvl="0" defTabSz="914400" rtl="0" eaLnBrk="0" fontAlgn="base" latinLnBrk="0" hangingPunct="0">
              <a:lnSpc>
                <a:spcPct val="100000"/>
              </a:lnSpc>
              <a:spcBef>
                <a:spcPct val="0"/>
              </a:spcBef>
              <a:spcAft>
                <a:spcPct val="0"/>
              </a:spcAft>
              <a:buClrTx/>
              <a:buSzTx/>
              <a:tabLst/>
            </a:pPr>
            <a:r>
              <a:rPr lang="it-IT" altLang="it-IT" sz="2000" dirty="0">
                <a:solidFill>
                  <a:schemeClr val="bg1">
                    <a:lumMod val="50000"/>
                  </a:schemeClr>
                </a:solidFill>
                <a:latin typeface="Arial" panose="020B0604020202020204" pitchFamily="34" charset="0"/>
              </a:rPr>
              <a:t>ASSESSMENT ESG</a:t>
            </a:r>
          </a:p>
          <a:p>
            <a:pPr rtl="0">
              <a:spcBef>
                <a:spcPts val="0"/>
              </a:spcBef>
              <a:spcAft>
                <a:spcPts val="0"/>
              </a:spcAft>
            </a:pPr>
            <a:r>
              <a:rPr lang="it-IT" sz="2000" b="1" dirty="0">
                <a:solidFill>
                  <a:schemeClr val="accent1">
                    <a:lumMod val="50000"/>
                  </a:schemeClr>
                </a:solidFill>
                <a:latin typeface="Arial" panose="020B0604020202020204" pitchFamily="34" charset="0"/>
              </a:rPr>
              <a:t>Perché scegliere il nostro </a:t>
            </a:r>
            <a:r>
              <a:rPr lang="it-IT" sz="2000" b="1" dirty="0" err="1">
                <a:solidFill>
                  <a:schemeClr val="accent1">
                    <a:lumMod val="50000"/>
                  </a:schemeClr>
                </a:solidFill>
                <a:latin typeface="Arial" panose="020B0604020202020204" pitchFamily="34" charset="0"/>
              </a:rPr>
              <a:t>Assessment</a:t>
            </a:r>
            <a:r>
              <a:rPr lang="it-IT" sz="2000" b="1" dirty="0">
                <a:solidFill>
                  <a:schemeClr val="accent1">
                    <a:lumMod val="50000"/>
                  </a:schemeClr>
                </a:solidFill>
                <a:latin typeface="Arial" panose="020B0604020202020204" pitchFamily="34" charset="0"/>
              </a:rPr>
              <a:t> ESG</a:t>
            </a:r>
          </a:p>
        </p:txBody>
      </p:sp>
      <p:pic>
        <p:nvPicPr>
          <p:cNvPr id="25" name="Immagine 24" descr="Immagine che contiene schermata, Carattere, Elementi grafici, design&#10;&#10;Descrizione generata automaticamente">
            <a:extLst>
              <a:ext uri="{FF2B5EF4-FFF2-40B4-BE49-F238E27FC236}">
                <a16:creationId xmlns:a16="http://schemas.microsoft.com/office/drawing/2014/main" id="{945E27A5-98FC-50F2-300C-D9D6B2F3BA9A}"/>
              </a:ext>
            </a:extLst>
          </p:cNvPr>
          <p:cNvPicPr>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tretch>
            <a:fillRect/>
          </a:stretch>
        </p:blipFill>
        <p:spPr>
          <a:xfrm>
            <a:off x="112295" y="6419023"/>
            <a:ext cx="1234823" cy="401564"/>
          </a:xfrm>
          <a:prstGeom prst="rect">
            <a:avLst/>
          </a:prstGeom>
        </p:spPr>
      </p:pic>
      <p:pic>
        <p:nvPicPr>
          <p:cNvPr id="4" name="Immagine 3" descr="Immagine che contiene logo, Elementi grafici, cerchio, Carattere&#10;&#10;Descrizione generata automaticamente">
            <a:extLst>
              <a:ext uri="{FF2B5EF4-FFF2-40B4-BE49-F238E27FC236}">
                <a16:creationId xmlns:a16="http://schemas.microsoft.com/office/drawing/2014/main" id="{E935B8D6-9788-DD14-35F8-E4A853F920D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77620" y="5317582"/>
            <a:ext cx="1436757" cy="1455914"/>
          </a:xfrm>
          <a:prstGeom prst="rect">
            <a:avLst/>
          </a:prstGeom>
        </p:spPr>
      </p:pic>
      <p:sp>
        <p:nvSpPr>
          <p:cNvPr id="5" name="CasellaDiTesto 4">
            <a:extLst>
              <a:ext uri="{FF2B5EF4-FFF2-40B4-BE49-F238E27FC236}">
                <a16:creationId xmlns:a16="http://schemas.microsoft.com/office/drawing/2014/main" id="{5AA18063-B59E-D13F-60A2-F771B8B0AE1B}"/>
              </a:ext>
            </a:extLst>
          </p:cNvPr>
          <p:cNvSpPr txBox="1"/>
          <p:nvPr/>
        </p:nvSpPr>
        <p:spPr>
          <a:xfrm>
            <a:off x="0" y="5019052"/>
            <a:ext cx="12191999" cy="338554"/>
          </a:xfrm>
          <a:prstGeom prst="rect">
            <a:avLst/>
          </a:prstGeom>
          <a:noFill/>
        </p:spPr>
        <p:txBody>
          <a:bodyPr wrap="square">
            <a:spAutoFit/>
          </a:bodyPr>
          <a:lstStyle/>
          <a:p>
            <a:pPr algn="ctr"/>
            <a:r>
              <a:rPr lang="it-IT" sz="1600" dirty="0">
                <a:solidFill>
                  <a:schemeClr val="accent1">
                    <a:lumMod val="50000"/>
                  </a:schemeClr>
                </a:solidFill>
                <a:latin typeface="Arial" panose="020B0604020202020204" pitchFamily="34" charset="0"/>
                <a:cs typeface="Arial" panose="020B0604020202020204" pitchFamily="34" charset="0"/>
              </a:rPr>
              <a:t>Il nostro tool </a:t>
            </a:r>
            <a:r>
              <a:rPr lang="it-IT" sz="1600" dirty="0" err="1">
                <a:solidFill>
                  <a:schemeClr val="accent1">
                    <a:lumMod val="50000"/>
                  </a:schemeClr>
                </a:solidFill>
                <a:latin typeface="Arial" panose="020B0604020202020204" pitchFamily="34" charset="0"/>
                <a:cs typeface="Arial" panose="020B0604020202020204" pitchFamily="34" charset="0"/>
              </a:rPr>
              <a:t>Assessment</a:t>
            </a:r>
            <a:r>
              <a:rPr lang="it-IT" sz="1600" dirty="0">
                <a:solidFill>
                  <a:schemeClr val="accent1">
                    <a:lumMod val="50000"/>
                  </a:schemeClr>
                </a:solidFill>
                <a:latin typeface="Arial" panose="020B0604020202020204" pitchFamily="34" charset="0"/>
                <a:cs typeface="Arial" panose="020B0604020202020204" pitchFamily="34" charset="0"/>
              </a:rPr>
              <a:t> ESG è </a:t>
            </a:r>
            <a:r>
              <a:rPr lang="it-IT" sz="1600" b="1" dirty="0">
                <a:solidFill>
                  <a:schemeClr val="accent1">
                    <a:lumMod val="50000"/>
                  </a:schemeClr>
                </a:solidFill>
                <a:latin typeface="Arial" panose="020B0604020202020204" pitchFamily="34" charset="0"/>
                <a:cs typeface="Arial" panose="020B0604020202020204" pitchFamily="34" charset="0"/>
              </a:rPr>
              <a:t>certificato GRI</a:t>
            </a:r>
          </a:p>
        </p:txBody>
      </p:sp>
      <p:pic>
        <p:nvPicPr>
          <p:cNvPr id="7" name="Immagine 6" descr="Immagine che contiene testo, Carattere, schermata, logo&#10;&#10;Descrizione generata automaticamente">
            <a:extLst>
              <a:ext uri="{FF2B5EF4-FFF2-40B4-BE49-F238E27FC236}">
                <a16:creationId xmlns:a16="http://schemas.microsoft.com/office/drawing/2014/main" id="{3A71FB14-CDC3-770D-3D6A-01336FE50FA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123889" y="5864771"/>
            <a:ext cx="955815" cy="955815"/>
          </a:xfrm>
          <a:prstGeom prst="rect">
            <a:avLst/>
          </a:prstGeom>
        </p:spPr>
      </p:pic>
    </p:spTree>
    <p:extLst>
      <p:ext uri="{BB962C8B-B14F-4D97-AF65-F5344CB8AC3E}">
        <p14:creationId xmlns:p14="http://schemas.microsoft.com/office/powerpoint/2010/main" val="30013456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ADD06F15-F182-D343-9053-19F785EEBE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pic>
        <p:nvPicPr>
          <p:cNvPr id="5" name="Immagine 4" descr="Immagine che contiene testo&#10;&#10;Descrizione generata automaticamente">
            <a:extLst>
              <a:ext uri="{FF2B5EF4-FFF2-40B4-BE49-F238E27FC236}">
                <a16:creationId xmlns:a16="http://schemas.microsoft.com/office/drawing/2014/main" id="{2A6D40C8-2263-5D95-E193-49AD424D87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37918" y="5738336"/>
            <a:ext cx="2462104" cy="800676"/>
          </a:xfrm>
          <a:prstGeom prst="rect">
            <a:avLst/>
          </a:prstGeom>
        </p:spPr>
      </p:pic>
    </p:spTree>
    <p:extLst>
      <p:ext uri="{BB962C8B-B14F-4D97-AF65-F5344CB8AC3E}">
        <p14:creationId xmlns:p14="http://schemas.microsoft.com/office/powerpoint/2010/main" val="834937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AE5884F4-8BAF-50CF-AD8D-ABC2CF5586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3" name="Immagine 12">
            <a:extLst>
              <a:ext uri="{FF2B5EF4-FFF2-40B4-BE49-F238E27FC236}">
                <a16:creationId xmlns:a16="http://schemas.microsoft.com/office/drawing/2014/main" id="{710C1E1E-0E10-CD40-8409-E5B88FF1B3EF}"/>
              </a:ext>
            </a:extLst>
          </p:cNvPr>
          <p:cNvPicPr>
            <a:picLocks noGrp="1" noRot="1" noChangeAspect="1" noMove="1" noResize="1" noEditPoints="1" noAdjustHandles="1" noChangeArrowheads="1" noChangeShapeType="1" noCrop="1"/>
          </p:cNvPicPr>
          <p:nvPr/>
        </p:nvPicPr>
        <p:blipFill>
          <a:blip r:embed="rId3"/>
          <a:stretch>
            <a:fillRect/>
          </a:stretch>
        </p:blipFill>
        <p:spPr>
          <a:xfrm>
            <a:off x="2272035" y="1038086"/>
            <a:ext cx="2278652" cy="744167"/>
          </a:xfrm>
          <a:prstGeom prst="rect">
            <a:avLst/>
          </a:prstGeom>
        </p:spPr>
      </p:pic>
      <p:sp>
        <p:nvSpPr>
          <p:cNvPr id="15" name="Rettangolo 14">
            <a:extLst>
              <a:ext uri="{FF2B5EF4-FFF2-40B4-BE49-F238E27FC236}">
                <a16:creationId xmlns:a16="http://schemas.microsoft.com/office/drawing/2014/main" id="{02F5CDEF-C858-F94E-890B-4008E47FBE96}"/>
              </a:ext>
            </a:extLst>
          </p:cNvPr>
          <p:cNvSpPr>
            <a:spLocks noGrp="1" noRot="1" noMove="1" noResize="1" noEditPoints="1" noAdjustHandles="1" noChangeArrowheads="1" noChangeShapeType="1"/>
          </p:cNvSpPr>
          <p:nvPr/>
        </p:nvSpPr>
        <p:spPr>
          <a:xfrm>
            <a:off x="2272036" y="2820327"/>
            <a:ext cx="6399704" cy="16095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Bef>
                <a:spcPct val="0"/>
              </a:spcBef>
              <a:spcAft>
                <a:spcPts val="487"/>
              </a:spcAft>
              <a:defRPr/>
            </a:pPr>
            <a:r>
              <a:rPr lang="it-IT" sz="2400" b="1" dirty="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SOSTENIBILITÀ </a:t>
            </a:r>
          </a:p>
          <a:p>
            <a:pPr>
              <a:lnSpc>
                <a:spcPct val="90000"/>
              </a:lnSpc>
              <a:spcBef>
                <a:spcPct val="0"/>
              </a:spcBef>
              <a:spcAft>
                <a:spcPts val="487"/>
              </a:spcAft>
              <a:defRPr/>
            </a:pPr>
            <a:r>
              <a:rPr lang="it-IT" sz="2400" b="1" dirty="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STRATEGICA </a:t>
            </a:r>
          </a:p>
          <a:p>
            <a:pPr>
              <a:lnSpc>
                <a:spcPct val="90000"/>
              </a:lnSpc>
              <a:spcBef>
                <a:spcPct val="0"/>
              </a:spcBef>
              <a:spcAft>
                <a:spcPts val="487"/>
              </a:spcAft>
              <a:defRPr/>
            </a:pPr>
            <a:r>
              <a:rPr lang="it-IT" sz="2400" b="1" dirty="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SOCIALE:</a:t>
            </a:r>
          </a:p>
        </p:txBody>
      </p:sp>
      <p:pic>
        <p:nvPicPr>
          <p:cNvPr id="4" name="Immagine 3">
            <a:extLst>
              <a:ext uri="{FF2B5EF4-FFF2-40B4-BE49-F238E27FC236}">
                <a16:creationId xmlns:a16="http://schemas.microsoft.com/office/drawing/2014/main" id="{77F8B11E-E2BF-4B54-520A-6F3E650897C0}"/>
              </a:ext>
            </a:extLst>
          </p:cNvPr>
          <p:cNvPicPr>
            <a:picLocks noChangeAspect="1"/>
          </p:cNvPicPr>
          <p:nvPr/>
        </p:nvPicPr>
        <p:blipFill rotWithShape="1">
          <a:blip r:embed="rId4">
            <a:extLst>
              <a:ext uri="{28A0092B-C50C-407E-A947-70E740481C1C}">
                <a14:useLocalDpi xmlns:a14="http://schemas.microsoft.com/office/drawing/2010/main" val="0"/>
              </a:ext>
            </a:extLst>
          </a:blip>
          <a:srcRect b="23454"/>
          <a:stretch/>
        </p:blipFill>
        <p:spPr>
          <a:xfrm>
            <a:off x="7238276" y="1608464"/>
            <a:ext cx="4953724" cy="5249538"/>
          </a:xfrm>
          <a:prstGeom prst="rect">
            <a:avLst/>
          </a:prstGeom>
        </p:spPr>
      </p:pic>
      <p:pic>
        <p:nvPicPr>
          <p:cNvPr id="5" name="Immagine 4" descr="Immagine che contiene logo&#10;&#10;Descrizione generata automaticamente">
            <a:extLst>
              <a:ext uri="{FF2B5EF4-FFF2-40B4-BE49-F238E27FC236}">
                <a16:creationId xmlns:a16="http://schemas.microsoft.com/office/drawing/2014/main" id="{1A30C77B-DEE5-63BF-325E-12C48C8355B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43003" y="3607537"/>
            <a:ext cx="5095875" cy="1285876"/>
          </a:xfrm>
          <a:prstGeom prst="rect">
            <a:avLst/>
          </a:prstGeom>
        </p:spPr>
      </p:pic>
    </p:spTree>
    <p:extLst>
      <p:ext uri="{BB962C8B-B14F-4D97-AF65-F5344CB8AC3E}">
        <p14:creationId xmlns:p14="http://schemas.microsoft.com/office/powerpoint/2010/main" val="16893583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9C493945-AE2A-6869-733A-FBD358BCA5F7}"/>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tretch>
            <a:fillRect/>
          </a:stretch>
        </p:blipFill>
        <p:spPr>
          <a:xfrm flipH="1">
            <a:off x="352643" y="4398394"/>
            <a:ext cx="11264070" cy="2869237"/>
          </a:xfrm>
          <a:prstGeom prst="rect">
            <a:avLst/>
          </a:prstGeom>
        </p:spPr>
      </p:pic>
      <p:pic>
        <p:nvPicPr>
          <p:cNvPr id="14" name="Immagine 13" descr="Immagine che contiene persona, mano, mutande&#10;&#10;Descrizione generata automaticamente">
            <a:extLst>
              <a:ext uri="{FF2B5EF4-FFF2-40B4-BE49-F238E27FC236}">
                <a16:creationId xmlns:a16="http://schemas.microsoft.com/office/drawing/2014/main" id="{833BAEDF-8E07-F271-FC8E-F3B9B371403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045857" y="1024990"/>
            <a:ext cx="8750392" cy="5833012"/>
          </a:xfrm>
          <a:prstGeom prst="rect">
            <a:avLst/>
          </a:prstGeom>
        </p:spPr>
      </p:pic>
      <p:sp>
        <p:nvSpPr>
          <p:cNvPr id="4" name="Rettangolo 3">
            <a:extLst>
              <a:ext uri="{FF2B5EF4-FFF2-40B4-BE49-F238E27FC236}">
                <a16:creationId xmlns:a16="http://schemas.microsoft.com/office/drawing/2014/main" id="{F90AB53D-B2A1-7C4A-9736-D33C1B72FCAD}"/>
              </a:ext>
            </a:extLst>
          </p:cNvPr>
          <p:cNvSpPr/>
          <p:nvPr/>
        </p:nvSpPr>
        <p:spPr>
          <a:xfrm>
            <a:off x="11049000" y="656134"/>
            <a:ext cx="1782980" cy="3764280"/>
          </a:xfrm>
          <a:prstGeom prst="rect">
            <a:avLst/>
          </a:prstGeom>
        </p:spPr>
        <p:txBody>
          <a:bodyPr wrap="square">
            <a:noAutofit/>
          </a:bodyPr>
          <a:lstStyle/>
          <a:p>
            <a:endParaRPr lang="it-IT" sz="1200" dirty="0">
              <a:solidFill>
                <a:srgbClr val="002060"/>
              </a:solidFill>
              <a:latin typeface="Montserrat" pitchFamily="2" charset="77"/>
            </a:endParaRPr>
          </a:p>
        </p:txBody>
      </p:sp>
      <p:sp>
        <p:nvSpPr>
          <p:cNvPr id="6" name="Rettangolo 5">
            <a:extLst>
              <a:ext uri="{FF2B5EF4-FFF2-40B4-BE49-F238E27FC236}">
                <a16:creationId xmlns:a16="http://schemas.microsoft.com/office/drawing/2014/main" id="{39E107AC-00FE-B246-A10F-75EEEB75ECD9}"/>
              </a:ext>
            </a:extLst>
          </p:cNvPr>
          <p:cNvSpPr/>
          <p:nvPr/>
        </p:nvSpPr>
        <p:spPr>
          <a:xfrm>
            <a:off x="1967448" y="1392344"/>
            <a:ext cx="4442883" cy="4170259"/>
          </a:xfrm>
          <a:prstGeom prst="rect">
            <a:avLst/>
          </a:prstGeom>
        </p:spPr>
        <p:txBody>
          <a:bodyPr wrap="square">
            <a:noAutofit/>
          </a:bodyPr>
          <a:lstStyle/>
          <a:p>
            <a:r>
              <a:rPr lang="it-IT" sz="1200" dirty="0">
                <a:solidFill>
                  <a:schemeClr val="accent1">
                    <a:lumMod val="50000"/>
                  </a:schemeClr>
                </a:solidFill>
                <a:latin typeface="Arial" panose="020B0604020202020204" pitchFamily="34" charset="0"/>
                <a:cs typeface="Arial" panose="020B0604020202020204" pitchFamily="34" charset="0"/>
              </a:rPr>
              <a:t>La Società Benefit è una forma giuridica d’impresa che si distingue dalle forme societarie tradizionali perché persegue più scopi: obiettivi economici e finalità di pubblica utilità. </a:t>
            </a:r>
            <a:br>
              <a:rPr lang="it-IT" sz="1200" dirty="0">
                <a:solidFill>
                  <a:schemeClr val="accent1">
                    <a:lumMod val="50000"/>
                  </a:schemeClr>
                </a:solidFill>
                <a:latin typeface="Arial" panose="020B0604020202020204" pitchFamily="34" charset="0"/>
                <a:cs typeface="Arial" panose="020B0604020202020204" pitchFamily="34" charset="0"/>
              </a:rPr>
            </a:br>
            <a:r>
              <a:rPr lang="it-IT" sz="1200" dirty="0">
                <a:solidFill>
                  <a:schemeClr val="accent1">
                    <a:lumMod val="50000"/>
                  </a:schemeClr>
                </a:solidFill>
                <a:latin typeface="Arial" panose="020B0604020202020204" pitchFamily="34" charset="0"/>
                <a:cs typeface="Arial" panose="020B0604020202020204" pitchFamily="34" charset="0"/>
              </a:rPr>
              <a:t>Tutte le aziende possono diventare società benefit, ad eccezione delle organizzazioni no profit. </a:t>
            </a:r>
          </a:p>
          <a:p>
            <a:endParaRPr lang="it-IT" sz="1200" dirty="0">
              <a:solidFill>
                <a:schemeClr val="accent1">
                  <a:lumMod val="50000"/>
                </a:schemeClr>
              </a:solidFill>
              <a:latin typeface="Arial" panose="020B0604020202020204" pitchFamily="34" charset="0"/>
              <a:cs typeface="Arial" panose="020B0604020202020204" pitchFamily="34" charset="0"/>
            </a:endParaRPr>
          </a:p>
          <a:p>
            <a:endParaRPr lang="it-IT" sz="1200" dirty="0">
              <a:solidFill>
                <a:schemeClr val="accent1">
                  <a:lumMod val="50000"/>
                </a:schemeClr>
              </a:solidFill>
              <a:latin typeface="Arial" panose="020B0604020202020204" pitchFamily="34" charset="0"/>
              <a:cs typeface="Arial" panose="020B0604020202020204" pitchFamily="34" charset="0"/>
            </a:endParaRPr>
          </a:p>
          <a:p>
            <a:pPr defTabSz="742941">
              <a:defRPr/>
            </a:pPr>
            <a:r>
              <a:rPr lang="it-IT" sz="1600" b="1" dirty="0">
                <a:solidFill>
                  <a:srgbClr val="00B050"/>
                </a:solidFill>
                <a:latin typeface="Arial" panose="020B0604020202020204" pitchFamily="34" charset="0"/>
                <a:cs typeface="Arial" panose="020B0604020202020204" pitchFamily="34" charset="0"/>
              </a:rPr>
              <a:t>Ottenimento</a:t>
            </a:r>
          </a:p>
          <a:p>
            <a:pPr marL="171447" indent="-171447" defTabSz="742941">
              <a:buFont typeface="Arial" panose="020B0604020202020204" pitchFamily="34" charset="0"/>
              <a:buChar char="•"/>
              <a:defRPr/>
            </a:pPr>
            <a:r>
              <a:rPr lang="it-IT" sz="1200" dirty="0">
                <a:solidFill>
                  <a:schemeClr val="accent1">
                    <a:lumMod val="50000"/>
                  </a:schemeClr>
                </a:solidFill>
                <a:latin typeface="Arial" panose="020B0604020202020204" pitchFamily="34" charset="0"/>
                <a:cs typeface="Arial" panose="020B0604020202020204" pitchFamily="34" charset="0"/>
              </a:rPr>
              <a:t>Inserimento nell’oggetto sociale delle finalità di Beneficio Comune</a:t>
            </a:r>
          </a:p>
          <a:p>
            <a:pPr marL="171447" indent="-171447" defTabSz="742941">
              <a:buFont typeface="Arial" panose="020B0604020202020204" pitchFamily="34" charset="0"/>
              <a:buChar char="•"/>
              <a:defRPr/>
            </a:pPr>
            <a:r>
              <a:rPr lang="it-IT" sz="1200" dirty="0">
                <a:solidFill>
                  <a:schemeClr val="accent1">
                    <a:lumMod val="50000"/>
                  </a:schemeClr>
                </a:solidFill>
                <a:latin typeface="Arial" panose="020B0604020202020204" pitchFamily="34" charset="0"/>
                <a:cs typeface="Arial" panose="020B0604020202020204" pitchFamily="34" charset="0"/>
              </a:rPr>
              <a:t>Trasformazione in Società Benefit presso il Notaio</a:t>
            </a:r>
          </a:p>
          <a:p>
            <a:pPr marL="171447" indent="-171447" defTabSz="742941">
              <a:buFont typeface="Arial" panose="020B0604020202020204" pitchFamily="34" charset="0"/>
              <a:buChar char="•"/>
              <a:defRPr/>
            </a:pPr>
            <a:r>
              <a:rPr lang="it-IT" sz="1200" dirty="0">
                <a:solidFill>
                  <a:schemeClr val="accent1">
                    <a:lumMod val="50000"/>
                  </a:schemeClr>
                </a:solidFill>
                <a:latin typeface="Arial" panose="020B0604020202020204" pitchFamily="34" charset="0"/>
                <a:cs typeface="Arial" panose="020B0604020202020204" pitchFamily="34" charset="0"/>
              </a:rPr>
              <a:t>Nomina Responsabile di Impatto</a:t>
            </a:r>
          </a:p>
          <a:p>
            <a:pPr marL="171447" indent="-171447" defTabSz="742941">
              <a:buFont typeface="Arial" panose="020B0604020202020204" pitchFamily="34" charset="0"/>
              <a:buChar char="•"/>
              <a:defRPr/>
            </a:pPr>
            <a:r>
              <a:rPr lang="it-IT" sz="1200" dirty="0">
                <a:solidFill>
                  <a:schemeClr val="accent1">
                    <a:lumMod val="50000"/>
                  </a:schemeClr>
                </a:solidFill>
                <a:latin typeface="Arial" panose="020B0604020202020204" pitchFamily="34" charset="0"/>
                <a:cs typeface="Arial" panose="020B0604020202020204" pitchFamily="34" charset="0"/>
              </a:rPr>
              <a:t>Stesura della Relazione di impatto annuale</a:t>
            </a:r>
          </a:p>
          <a:p>
            <a:pPr defTabSz="742941">
              <a:defRPr/>
            </a:pPr>
            <a:endParaRPr lang="it-IT" sz="1200" dirty="0">
              <a:solidFill>
                <a:schemeClr val="accent1">
                  <a:lumMod val="50000"/>
                </a:schemeClr>
              </a:solidFill>
              <a:latin typeface="Arial" panose="020B0604020202020204" pitchFamily="34" charset="0"/>
              <a:cs typeface="Arial" panose="020B0604020202020204" pitchFamily="34" charset="0"/>
            </a:endParaRPr>
          </a:p>
          <a:p>
            <a:pPr defTabSz="742941">
              <a:defRPr/>
            </a:pPr>
            <a:endParaRPr lang="it-IT" sz="1200" dirty="0">
              <a:solidFill>
                <a:schemeClr val="accent1">
                  <a:lumMod val="50000"/>
                </a:schemeClr>
              </a:solidFill>
              <a:latin typeface="Arial" panose="020B0604020202020204" pitchFamily="34" charset="0"/>
              <a:cs typeface="Arial" panose="020B0604020202020204" pitchFamily="34" charset="0"/>
            </a:endParaRPr>
          </a:p>
          <a:p>
            <a:pPr defTabSz="742941">
              <a:defRPr/>
            </a:pPr>
            <a:r>
              <a:rPr lang="it-IT" sz="1600" b="1" dirty="0">
                <a:solidFill>
                  <a:srgbClr val="00B050"/>
                </a:solidFill>
                <a:latin typeface="Arial" panose="020B0604020202020204" pitchFamily="34" charset="0"/>
                <a:cs typeface="Arial" panose="020B0604020202020204" pitchFamily="34" charset="0"/>
              </a:rPr>
              <a:t>Informazioni</a:t>
            </a:r>
          </a:p>
          <a:p>
            <a:pPr defTabSz="742941">
              <a:defRPr/>
            </a:pPr>
            <a:r>
              <a:rPr lang="it-IT" sz="1200" i="1" dirty="0">
                <a:solidFill>
                  <a:schemeClr val="accent1">
                    <a:lumMod val="50000"/>
                  </a:schemeClr>
                </a:solidFill>
                <a:latin typeface="Arial" panose="020B0604020202020204" pitchFamily="34" charset="0"/>
                <a:cs typeface="Arial" panose="020B0604020202020204" pitchFamily="34" charset="0"/>
              </a:rPr>
              <a:t>https://bit.ly/T3cn0B3n3f1t</a:t>
            </a:r>
          </a:p>
        </p:txBody>
      </p:sp>
      <p:sp>
        <p:nvSpPr>
          <p:cNvPr id="2" name="CasellaDiTesto 1">
            <a:extLst>
              <a:ext uri="{FF2B5EF4-FFF2-40B4-BE49-F238E27FC236}">
                <a16:creationId xmlns:a16="http://schemas.microsoft.com/office/drawing/2014/main" id="{6D58244E-130C-9457-9202-462AB4D1A686}"/>
              </a:ext>
            </a:extLst>
          </p:cNvPr>
          <p:cNvSpPr txBox="1"/>
          <p:nvPr/>
        </p:nvSpPr>
        <p:spPr>
          <a:xfrm>
            <a:off x="1967442" y="931802"/>
            <a:ext cx="7768846" cy="369332"/>
          </a:xfrm>
          <a:prstGeom prst="rect">
            <a:avLst/>
          </a:prstGeom>
          <a:noFill/>
        </p:spPr>
        <p:txBody>
          <a:bodyPr wrap="square" rtlCol="0">
            <a:spAutoFit/>
          </a:bodyPr>
          <a:lstStyle/>
          <a:p>
            <a:pPr defTabSz="742941">
              <a:lnSpc>
                <a:spcPct val="90000"/>
              </a:lnSpc>
              <a:spcBef>
                <a:spcPct val="0"/>
              </a:spcBef>
              <a:spcAft>
                <a:spcPts val="487"/>
              </a:spcAft>
              <a:defRPr/>
            </a:pPr>
            <a:r>
              <a:rPr lang="en-US" sz="2000" dirty="0">
                <a:solidFill>
                  <a:schemeClr val="bg1">
                    <a:lumMod val="50000"/>
                  </a:schemeClr>
                </a:solidFill>
                <a:latin typeface="Arial" panose="020B0604020202020204" pitchFamily="34" charset="0"/>
                <a:cs typeface="Arial" panose="020B0604020202020204" pitchFamily="34" charset="0"/>
              </a:rPr>
              <a:t>SOCIETÀ BENEFIT: COS’È</a:t>
            </a:r>
          </a:p>
        </p:txBody>
      </p:sp>
      <p:pic>
        <p:nvPicPr>
          <p:cNvPr id="5" name="Immagine 4">
            <a:extLst>
              <a:ext uri="{FF2B5EF4-FFF2-40B4-BE49-F238E27FC236}">
                <a16:creationId xmlns:a16="http://schemas.microsoft.com/office/drawing/2014/main" id="{7F95E89C-9510-821F-9523-D1F53D55C4F4}"/>
              </a:ext>
            </a:extLst>
          </p:cNvPr>
          <p:cNvPicPr>
            <a:picLocks noChangeAspect="1"/>
          </p:cNvPicPr>
          <p:nvPr/>
        </p:nvPicPr>
        <p:blipFill rotWithShape="1">
          <a:blip r:embed="rId2">
            <a:extLst>
              <a:ext uri="{28A0092B-C50C-407E-A947-70E740481C1C}">
                <a14:useLocalDpi xmlns:a14="http://schemas.microsoft.com/office/drawing/2010/main" val="0"/>
              </a:ext>
            </a:extLst>
          </a:blip>
          <a:srcRect l="27063"/>
          <a:stretch/>
        </p:blipFill>
        <p:spPr>
          <a:xfrm flipH="1">
            <a:off x="352643" y="4403482"/>
            <a:ext cx="8215726" cy="2869237"/>
          </a:xfrm>
          <a:prstGeom prst="rect">
            <a:avLst/>
          </a:prstGeom>
        </p:spPr>
      </p:pic>
    </p:spTree>
    <p:extLst>
      <p:ext uri="{BB962C8B-B14F-4D97-AF65-F5344CB8AC3E}">
        <p14:creationId xmlns:p14="http://schemas.microsoft.com/office/powerpoint/2010/main" val="15415158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Immagine 20" descr="Immagine che contiene mappa&#10;&#10;Descrizione generata automaticamente">
            <a:extLst>
              <a:ext uri="{FF2B5EF4-FFF2-40B4-BE49-F238E27FC236}">
                <a16:creationId xmlns:a16="http://schemas.microsoft.com/office/drawing/2014/main" id="{4D3AEA54-6C3A-1785-8614-304487C67738}"/>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tretch>
            <a:fillRect/>
          </a:stretch>
        </p:blipFill>
        <p:spPr>
          <a:xfrm>
            <a:off x="7175803" y="1022544"/>
            <a:ext cx="4575994" cy="3233628"/>
          </a:xfrm>
          <a:prstGeom prst="rect">
            <a:avLst/>
          </a:prstGeom>
        </p:spPr>
      </p:pic>
      <p:sp>
        <p:nvSpPr>
          <p:cNvPr id="23" name="CasellaDiTesto 22">
            <a:extLst>
              <a:ext uri="{FF2B5EF4-FFF2-40B4-BE49-F238E27FC236}">
                <a16:creationId xmlns:a16="http://schemas.microsoft.com/office/drawing/2014/main" id="{B3F9D3AB-88DD-4398-E3EB-A861DF80EC76}"/>
              </a:ext>
            </a:extLst>
          </p:cNvPr>
          <p:cNvSpPr txBox="1"/>
          <p:nvPr/>
        </p:nvSpPr>
        <p:spPr>
          <a:xfrm>
            <a:off x="1967442" y="931802"/>
            <a:ext cx="7768846" cy="369332"/>
          </a:xfrm>
          <a:prstGeom prst="rect">
            <a:avLst/>
          </a:prstGeom>
          <a:noFill/>
        </p:spPr>
        <p:txBody>
          <a:bodyPr wrap="square" rtlCol="0">
            <a:spAutoFit/>
          </a:bodyPr>
          <a:lstStyle/>
          <a:p>
            <a:pPr defTabSz="742941">
              <a:lnSpc>
                <a:spcPct val="90000"/>
              </a:lnSpc>
              <a:spcBef>
                <a:spcPct val="0"/>
              </a:spcBef>
              <a:spcAft>
                <a:spcPts val="487"/>
              </a:spcAft>
              <a:defRPr/>
            </a:pPr>
            <a:r>
              <a:rPr lang="en-US" sz="2000" dirty="0">
                <a:solidFill>
                  <a:schemeClr val="bg1">
                    <a:lumMod val="50000"/>
                  </a:schemeClr>
                </a:solidFill>
                <a:latin typeface="Arial" panose="020B0604020202020204" pitchFamily="34" charset="0"/>
                <a:cs typeface="Arial" panose="020B0604020202020204" pitchFamily="34" charset="0"/>
              </a:rPr>
              <a:t>SOCIETÀ BENEFIT: I VANTAGGI</a:t>
            </a:r>
          </a:p>
        </p:txBody>
      </p:sp>
      <p:sp>
        <p:nvSpPr>
          <p:cNvPr id="6" name="CasellaDiTesto 5">
            <a:extLst>
              <a:ext uri="{FF2B5EF4-FFF2-40B4-BE49-F238E27FC236}">
                <a16:creationId xmlns:a16="http://schemas.microsoft.com/office/drawing/2014/main" id="{B53113C4-8927-6CB7-39F9-842A599E99F0}"/>
              </a:ext>
            </a:extLst>
          </p:cNvPr>
          <p:cNvSpPr txBox="1"/>
          <p:nvPr/>
        </p:nvSpPr>
        <p:spPr>
          <a:xfrm>
            <a:off x="1967441" y="1772350"/>
            <a:ext cx="5400090" cy="2115887"/>
          </a:xfrm>
          <a:prstGeom prst="rect">
            <a:avLst/>
          </a:prstGeom>
          <a:noFill/>
        </p:spPr>
        <p:txBody>
          <a:bodyPr wrap="square">
            <a:noAutofit/>
          </a:bodyPr>
          <a:lstStyle/>
          <a:p>
            <a:r>
              <a:rPr lang="it-IT" sz="1200" dirty="0">
                <a:solidFill>
                  <a:schemeClr val="accent1">
                    <a:lumMod val="50000"/>
                  </a:schemeClr>
                </a:solidFill>
                <a:latin typeface="Arial" panose="020B0604020202020204" pitchFamily="34" charset="0"/>
                <a:cs typeface="Arial" panose="020B0604020202020204" pitchFamily="34" charset="0"/>
              </a:rPr>
              <a:t>La Società Benefit (SB) è una forma d’impresa riconosciuta dall’ordinamento italiano e in diverse parti del mondo (38 Stati degli USA, Canada, Colombia, Ecuador, Francia, Perù, Porto Rico, Rwanda); in Italia ha già coinvolto circa 1000 aziende. </a:t>
            </a:r>
          </a:p>
          <a:p>
            <a:endParaRPr lang="it-IT" sz="1200" dirty="0">
              <a:solidFill>
                <a:schemeClr val="accent1">
                  <a:lumMod val="50000"/>
                </a:schemeClr>
              </a:solidFill>
              <a:latin typeface="Arial" panose="020B0604020202020204" pitchFamily="34" charset="0"/>
              <a:cs typeface="Arial" panose="020B0604020202020204" pitchFamily="34" charset="0"/>
            </a:endParaRPr>
          </a:p>
          <a:p>
            <a:r>
              <a:rPr lang="it-IT" sz="1600" b="1" dirty="0">
                <a:solidFill>
                  <a:schemeClr val="accent1">
                    <a:lumMod val="50000"/>
                  </a:schemeClr>
                </a:solidFill>
                <a:latin typeface="Arial" panose="020B0604020202020204" pitchFamily="34" charset="0"/>
                <a:cs typeface="Arial" panose="020B0604020202020204" pitchFamily="34" charset="0"/>
              </a:rPr>
              <a:t>Perché diventare Società Benefit? </a:t>
            </a:r>
          </a:p>
          <a:p>
            <a:r>
              <a:rPr lang="it-IT" sz="1200" dirty="0">
                <a:solidFill>
                  <a:schemeClr val="accent1">
                    <a:lumMod val="50000"/>
                  </a:schemeClr>
                </a:solidFill>
                <a:latin typeface="Arial" panose="020B0604020202020204" pitchFamily="34" charset="0"/>
                <a:cs typeface="Arial" panose="020B0604020202020204" pitchFamily="34" charset="0"/>
              </a:rPr>
              <a:t>Le ragioni che spingono le società nascenti e già costituite verso la direzione benefit sono tante. Vediamone alcune:</a:t>
            </a:r>
          </a:p>
          <a:p>
            <a:br>
              <a:rPr lang="it-IT" sz="1200" dirty="0">
                <a:solidFill>
                  <a:srgbClr val="002060"/>
                </a:solidFill>
                <a:latin typeface="Montserrat" pitchFamily="2" charset="77"/>
              </a:rPr>
            </a:br>
            <a:r>
              <a:rPr lang="it-IT" sz="1200" dirty="0">
                <a:solidFill>
                  <a:srgbClr val="002060"/>
                </a:solidFill>
                <a:latin typeface="Montserrat" pitchFamily="2" charset="77"/>
              </a:rPr>
              <a:t>​​​​</a:t>
            </a:r>
          </a:p>
        </p:txBody>
      </p:sp>
      <p:sp>
        <p:nvSpPr>
          <p:cNvPr id="11" name="CasellaDiTesto 10">
            <a:extLst>
              <a:ext uri="{FF2B5EF4-FFF2-40B4-BE49-F238E27FC236}">
                <a16:creationId xmlns:a16="http://schemas.microsoft.com/office/drawing/2014/main" id="{03E934DF-27AA-C09A-BA62-622EE255F484}"/>
              </a:ext>
            </a:extLst>
          </p:cNvPr>
          <p:cNvSpPr txBox="1"/>
          <p:nvPr/>
        </p:nvSpPr>
        <p:spPr>
          <a:xfrm>
            <a:off x="1997224" y="4131708"/>
            <a:ext cx="1975908" cy="2115887"/>
          </a:xfrm>
          <a:prstGeom prst="rect">
            <a:avLst/>
          </a:prstGeom>
          <a:noFill/>
        </p:spPr>
        <p:txBody>
          <a:bodyPr wrap="square" lIns="180000" rIns="180000" anchor="ctr" anchorCtr="0">
            <a:noAutofit/>
          </a:bodyPr>
          <a:lstStyle/>
          <a:p>
            <a:r>
              <a:rPr lang="it-IT" sz="1100" dirty="0">
                <a:solidFill>
                  <a:schemeClr val="accent1">
                    <a:lumMod val="50000"/>
                  </a:schemeClr>
                </a:solidFill>
                <a:latin typeface="Arial" panose="020B0604020202020204" pitchFamily="34" charset="0"/>
                <a:cs typeface="Arial" panose="020B0604020202020204" pitchFamily="34" charset="0"/>
              </a:rPr>
              <a:t>La natura legale della SB garantisce la protezione della mission aziendale nel lungo periodo, resistendo a crisi, a passaggi generazionali o vendite. Ciò rafforza, inoltre, i rapporti con le linee di credito.</a:t>
            </a:r>
          </a:p>
        </p:txBody>
      </p:sp>
      <p:sp>
        <p:nvSpPr>
          <p:cNvPr id="13" name="CasellaDiTesto 12">
            <a:extLst>
              <a:ext uri="{FF2B5EF4-FFF2-40B4-BE49-F238E27FC236}">
                <a16:creationId xmlns:a16="http://schemas.microsoft.com/office/drawing/2014/main" id="{39265669-4104-6EB7-ECBC-5B18678EB3FE}"/>
              </a:ext>
            </a:extLst>
          </p:cNvPr>
          <p:cNvSpPr txBox="1"/>
          <p:nvPr/>
        </p:nvSpPr>
        <p:spPr>
          <a:xfrm>
            <a:off x="4044088" y="4117559"/>
            <a:ext cx="1975908" cy="2115887"/>
          </a:xfrm>
          <a:prstGeom prst="rect">
            <a:avLst/>
          </a:prstGeom>
          <a:noFill/>
        </p:spPr>
        <p:txBody>
          <a:bodyPr wrap="square" lIns="180000" rIns="180000" anchor="ctr" anchorCtr="0">
            <a:noAutofit/>
          </a:bodyPr>
          <a:lstStyle/>
          <a:p>
            <a:r>
              <a:rPr lang="it-IT" sz="1100" dirty="0">
                <a:solidFill>
                  <a:schemeClr val="accent1">
                    <a:lumMod val="50000"/>
                  </a:schemeClr>
                </a:solidFill>
                <a:latin typeface="Arial" panose="020B0604020202020204" pitchFamily="34" charset="0"/>
                <a:cs typeface="Arial" panose="020B0604020202020204" pitchFamily="34" charset="0"/>
              </a:rPr>
              <a:t>Le finalità di beneficio comune consentono di entrare a far parte di una comunità che condivide gli stessi valori; generare profitto, ma nel rispetto del pianeta e della società.</a:t>
            </a:r>
          </a:p>
        </p:txBody>
      </p:sp>
      <p:sp>
        <p:nvSpPr>
          <p:cNvPr id="15" name="CasellaDiTesto 14">
            <a:extLst>
              <a:ext uri="{FF2B5EF4-FFF2-40B4-BE49-F238E27FC236}">
                <a16:creationId xmlns:a16="http://schemas.microsoft.com/office/drawing/2014/main" id="{748CEEB8-7ECB-C117-7432-52B35C4F1A6D}"/>
              </a:ext>
            </a:extLst>
          </p:cNvPr>
          <p:cNvSpPr txBox="1"/>
          <p:nvPr/>
        </p:nvSpPr>
        <p:spPr>
          <a:xfrm>
            <a:off x="6089989" y="4121938"/>
            <a:ext cx="1975908" cy="2111504"/>
          </a:xfrm>
          <a:prstGeom prst="rect">
            <a:avLst/>
          </a:prstGeom>
          <a:noFill/>
        </p:spPr>
        <p:txBody>
          <a:bodyPr wrap="square" lIns="180000" rIns="180000" anchor="ctr" anchorCtr="0">
            <a:noAutofit/>
          </a:bodyPr>
          <a:lstStyle/>
          <a:p>
            <a:r>
              <a:rPr lang="it-IT" sz="1100" dirty="0">
                <a:solidFill>
                  <a:schemeClr val="accent1">
                    <a:lumMod val="50000"/>
                  </a:schemeClr>
                </a:solidFill>
                <a:latin typeface="Arial" panose="020B0604020202020204" pitchFamily="34" charset="0"/>
                <a:cs typeface="Arial" panose="020B0604020202020204" pitchFamily="34" charset="0"/>
              </a:rPr>
              <a:t>L’azione per l’impatto positivo delle società benefit attrae azionisti e investitori, accresce le possibilità di accesso a finanziamenti, migliora la credibilità del brand, conquista i giovani talenti.</a:t>
            </a:r>
          </a:p>
        </p:txBody>
      </p:sp>
      <p:sp>
        <p:nvSpPr>
          <p:cNvPr id="17" name="CasellaDiTesto 16">
            <a:extLst>
              <a:ext uri="{FF2B5EF4-FFF2-40B4-BE49-F238E27FC236}">
                <a16:creationId xmlns:a16="http://schemas.microsoft.com/office/drawing/2014/main" id="{D019BAB3-11F2-3063-59FE-7CBCB77F476D}"/>
              </a:ext>
            </a:extLst>
          </p:cNvPr>
          <p:cNvSpPr txBox="1"/>
          <p:nvPr/>
        </p:nvSpPr>
        <p:spPr>
          <a:xfrm>
            <a:off x="8165669" y="4130336"/>
            <a:ext cx="1975908" cy="2103106"/>
          </a:xfrm>
          <a:prstGeom prst="rect">
            <a:avLst/>
          </a:prstGeom>
          <a:noFill/>
        </p:spPr>
        <p:txBody>
          <a:bodyPr wrap="square" lIns="180000" rIns="180000" anchor="ctr" anchorCtr="0">
            <a:noAutofit/>
          </a:bodyPr>
          <a:lstStyle/>
          <a:p>
            <a:r>
              <a:rPr lang="it-IT" sz="1100" dirty="0">
                <a:solidFill>
                  <a:schemeClr val="accent1">
                    <a:lumMod val="50000"/>
                  </a:schemeClr>
                </a:solidFill>
                <a:latin typeface="Arial" panose="020B0604020202020204" pitchFamily="34" charset="0"/>
                <a:cs typeface="Arial" panose="020B0604020202020204" pitchFamily="34" charset="0"/>
              </a:rPr>
              <a:t>L’attività di reporting obbligatoria delle SB permette di migliorare le proprie performance, di confrontarle con quelle di altre aziende, di ottimizzare la gestione e i costi aziendali.</a:t>
            </a:r>
          </a:p>
        </p:txBody>
      </p:sp>
      <p:sp>
        <p:nvSpPr>
          <p:cNvPr id="9" name="CasellaDiTesto 8">
            <a:extLst>
              <a:ext uri="{FF2B5EF4-FFF2-40B4-BE49-F238E27FC236}">
                <a16:creationId xmlns:a16="http://schemas.microsoft.com/office/drawing/2014/main" id="{937802E4-599C-2864-C6D5-782D5C0C76EA}"/>
              </a:ext>
            </a:extLst>
          </p:cNvPr>
          <p:cNvSpPr txBox="1"/>
          <p:nvPr/>
        </p:nvSpPr>
        <p:spPr>
          <a:xfrm>
            <a:off x="1952561" y="4071508"/>
            <a:ext cx="1975907" cy="338554"/>
          </a:xfrm>
          <a:prstGeom prst="rect">
            <a:avLst/>
          </a:prstGeom>
          <a:noFill/>
        </p:spPr>
        <p:txBody>
          <a:bodyPr wrap="square">
            <a:spAutoFit/>
          </a:bodyPr>
          <a:lstStyle/>
          <a:p>
            <a:pPr algn="ctr"/>
            <a:r>
              <a:rPr lang="it-IT" sz="1600" dirty="0">
                <a:solidFill>
                  <a:srgbClr val="00B050"/>
                </a:solidFill>
                <a:latin typeface="Arial" panose="020B0604020202020204" pitchFamily="34" charset="0"/>
                <a:cs typeface="Arial" panose="020B0604020202020204" pitchFamily="34" charset="0"/>
              </a:rPr>
              <a:t>Stabilità</a:t>
            </a:r>
            <a:endParaRPr lang="it-IT" sz="1600" dirty="0">
              <a:latin typeface="Arial" panose="020B0604020202020204" pitchFamily="34" charset="0"/>
              <a:cs typeface="Arial" panose="020B0604020202020204" pitchFamily="34" charset="0"/>
            </a:endParaRPr>
          </a:p>
        </p:txBody>
      </p:sp>
      <p:sp>
        <p:nvSpPr>
          <p:cNvPr id="10" name="CasellaDiTesto 9">
            <a:extLst>
              <a:ext uri="{FF2B5EF4-FFF2-40B4-BE49-F238E27FC236}">
                <a16:creationId xmlns:a16="http://schemas.microsoft.com/office/drawing/2014/main" id="{41916F19-C4F9-C5AC-8625-588813FB8EB9}"/>
              </a:ext>
            </a:extLst>
          </p:cNvPr>
          <p:cNvSpPr txBox="1"/>
          <p:nvPr/>
        </p:nvSpPr>
        <p:spPr>
          <a:xfrm>
            <a:off x="4014307" y="4071508"/>
            <a:ext cx="1939074" cy="338554"/>
          </a:xfrm>
          <a:prstGeom prst="rect">
            <a:avLst/>
          </a:prstGeom>
          <a:noFill/>
        </p:spPr>
        <p:txBody>
          <a:bodyPr wrap="square">
            <a:spAutoFit/>
          </a:bodyPr>
          <a:lstStyle/>
          <a:p>
            <a:pPr algn="ctr"/>
            <a:r>
              <a:rPr lang="it-IT" sz="1600" dirty="0">
                <a:solidFill>
                  <a:srgbClr val="00B050"/>
                </a:solidFill>
                <a:latin typeface="Arial" panose="020B0604020202020204" pitchFamily="34" charset="0"/>
                <a:cs typeface="Arial" panose="020B0604020202020204" pitchFamily="34" charset="0"/>
              </a:rPr>
              <a:t>Condivisione</a:t>
            </a:r>
            <a:endParaRPr lang="it-IT" sz="1600" dirty="0">
              <a:latin typeface="Arial" panose="020B0604020202020204" pitchFamily="34" charset="0"/>
              <a:cs typeface="Arial" panose="020B0604020202020204" pitchFamily="34" charset="0"/>
            </a:endParaRPr>
          </a:p>
        </p:txBody>
      </p:sp>
      <p:sp>
        <p:nvSpPr>
          <p:cNvPr id="12" name="CasellaDiTesto 11">
            <a:extLst>
              <a:ext uri="{FF2B5EF4-FFF2-40B4-BE49-F238E27FC236}">
                <a16:creationId xmlns:a16="http://schemas.microsoft.com/office/drawing/2014/main" id="{E00B0B18-43F4-905A-5661-83EFC69C06A2}"/>
              </a:ext>
            </a:extLst>
          </p:cNvPr>
          <p:cNvSpPr txBox="1"/>
          <p:nvPr/>
        </p:nvSpPr>
        <p:spPr>
          <a:xfrm>
            <a:off x="5991749" y="4086895"/>
            <a:ext cx="1939071" cy="338554"/>
          </a:xfrm>
          <a:prstGeom prst="rect">
            <a:avLst/>
          </a:prstGeom>
          <a:noFill/>
        </p:spPr>
        <p:txBody>
          <a:bodyPr wrap="square">
            <a:spAutoFit/>
          </a:bodyPr>
          <a:lstStyle/>
          <a:p>
            <a:pPr algn="ctr"/>
            <a:r>
              <a:rPr lang="it-IT" sz="1600" dirty="0">
                <a:solidFill>
                  <a:srgbClr val="00B050"/>
                </a:solidFill>
                <a:latin typeface="Arial" panose="020B0604020202020204" pitchFamily="34" charset="0"/>
                <a:cs typeface="Arial" panose="020B0604020202020204" pitchFamily="34" charset="0"/>
              </a:rPr>
              <a:t>Interesse</a:t>
            </a:r>
            <a:endParaRPr lang="it-IT" sz="1600" dirty="0">
              <a:latin typeface="Arial" panose="020B0604020202020204" pitchFamily="34" charset="0"/>
              <a:cs typeface="Arial" panose="020B0604020202020204" pitchFamily="34" charset="0"/>
            </a:endParaRPr>
          </a:p>
        </p:txBody>
      </p:sp>
      <p:sp>
        <p:nvSpPr>
          <p:cNvPr id="14" name="CasellaDiTesto 13">
            <a:extLst>
              <a:ext uri="{FF2B5EF4-FFF2-40B4-BE49-F238E27FC236}">
                <a16:creationId xmlns:a16="http://schemas.microsoft.com/office/drawing/2014/main" id="{B927A05C-89D1-FE51-78A7-BDC2F0B39D02}"/>
              </a:ext>
            </a:extLst>
          </p:cNvPr>
          <p:cNvSpPr txBox="1"/>
          <p:nvPr/>
        </p:nvSpPr>
        <p:spPr>
          <a:xfrm>
            <a:off x="8065895" y="4074668"/>
            <a:ext cx="1939074" cy="338554"/>
          </a:xfrm>
          <a:prstGeom prst="rect">
            <a:avLst/>
          </a:prstGeom>
          <a:noFill/>
        </p:spPr>
        <p:txBody>
          <a:bodyPr wrap="square">
            <a:spAutoFit/>
          </a:bodyPr>
          <a:lstStyle/>
          <a:p>
            <a:pPr algn="ctr"/>
            <a:r>
              <a:rPr lang="it-IT" sz="1600" dirty="0">
                <a:solidFill>
                  <a:srgbClr val="00B050"/>
                </a:solidFill>
                <a:latin typeface="Arial" panose="020B0604020202020204" pitchFamily="34" charset="0"/>
                <a:cs typeface="Arial" panose="020B0604020202020204" pitchFamily="34" charset="0"/>
              </a:rPr>
              <a:t>Controllo</a:t>
            </a:r>
            <a:endParaRPr lang="it-IT" sz="1600" dirty="0">
              <a:latin typeface="Arial" panose="020B0604020202020204" pitchFamily="34" charset="0"/>
              <a:cs typeface="Arial" panose="020B0604020202020204" pitchFamily="34" charset="0"/>
            </a:endParaRPr>
          </a:p>
        </p:txBody>
      </p:sp>
      <p:pic>
        <p:nvPicPr>
          <p:cNvPr id="25" name="Elemento grafico 24">
            <a:extLst>
              <a:ext uri="{FF2B5EF4-FFF2-40B4-BE49-F238E27FC236}">
                <a16:creationId xmlns:a16="http://schemas.microsoft.com/office/drawing/2014/main" id="{9A94FAA2-DA74-9D58-D562-EF8AEFE57CD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flipH="1" flipV="1">
            <a:off x="5800725" y="-1337150"/>
            <a:ext cx="6391275" cy="3543300"/>
          </a:xfrm>
          <a:prstGeom prst="rect">
            <a:avLst/>
          </a:prstGeom>
        </p:spPr>
      </p:pic>
    </p:spTree>
    <p:extLst>
      <p:ext uri="{BB962C8B-B14F-4D97-AF65-F5344CB8AC3E}">
        <p14:creationId xmlns:p14="http://schemas.microsoft.com/office/powerpoint/2010/main" val="4270402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a:extLst>
              <a:ext uri="{FF2B5EF4-FFF2-40B4-BE49-F238E27FC236}">
                <a16:creationId xmlns:a16="http://schemas.microsoft.com/office/drawing/2014/main" id="{A9A94BDD-DB40-47F0-04D1-0E196DC6BE65}"/>
              </a:ext>
            </a:extLst>
          </p:cNvPr>
          <p:cNvSpPr txBox="1">
            <a:spLocks/>
          </p:cNvSpPr>
          <p:nvPr/>
        </p:nvSpPr>
        <p:spPr>
          <a:xfrm>
            <a:off x="1967444" y="2806262"/>
            <a:ext cx="6259404" cy="3286066"/>
          </a:xfrm>
          <a:prstGeom prst="rect">
            <a:avLst/>
          </a:prstGeom>
          <a:noFill/>
        </p:spPr>
        <p:txBody>
          <a:bodyPr wrap="square">
            <a:noAutofit/>
          </a:bodyPr>
          <a:lstStyle/>
          <a:p>
            <a:r>
              <a:rPr lang="it-IT" sz="1200" dirty="0">
                <a:solidFill>
                  <a:schemeClr val="accent1">
                    <a:lumMod val="50000"/>
                  </a:schemeClr>
                </a:solidFill>
                <a:latin typeface="Arial" panose="020B0604020202020204" pitchFamily="34" charset="0"/>
                <a:cs typeface="Arial" panose="020B0604020202020204" pitchFamily="34" charset="0"/>
              </a:rPr>
              <a:t>L’agevolazione fiscale è a favore delle imprese che nel 2022 hanno sostenuto le seguenti spese: </a:t>
            </a:r>
          </a:p>
          <a:p>
            <a:endParaRPr lang="it-IT" sz="1200" dirty="0">
              <a:solidFill>
                <a:schemeClr val="accent1">
                  <a:lumMod val="50000"/>
                </a:schemeClr>
              </a:solidFill>
              <a:latin typeface="Arial" panose="020B0604020202020204" pitchFamily="34" charset="0"/>
              <a:cs typeface="Arial" panose="020B0604020202020204" pitchFamily="34" charset="0"/>
            </a:endParaRP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Spese notarili e d’iscrizione nel Registro delle Imprese;</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Spese inerenti all’assistenza professionale e alla consulenza sostenute ai fini della costituzione o della trasformazione in Società Benefit. </a:t>
            </a:r>
          </a:p>
          <a:p>
            <a:pPr marL="171447" indent="-171447">
              <a:buFontTx/>
              <a:buChar char="-"/>
            </a:pPr>
            <a:endParaRPr lang="it-IT" sz="1200" dirty="0">
              <a:solidFill>
                <a:schemeClr val="accent1">
                  <a:lumMod val="50000"/>
                </a:schemeClr>
              </a:solidFill>
              <a:latin typeface="Arial" panose="020B0604020202020204" pitchFamily="34" charset="0"/>
              <a:cs typeface="Arial" panose="020B0604020202020204" pitchFamily="34" charset="0"/>
            </a:endParaRPr>
          </a:p>
          <a:p>
            <a:r>
              <a:rPr lang="it-IT" sz="1200" dirty="0">
                <a:solidFill>
                  <a:schemeClr val="accent1">
                    <a:lumMod val="50000"/>
                  </a:schemeClr>
                </a:solidFill>
                <a:latin typeface="Arial" panose="020B0604020202020204" pitchFamily="34" charset="0"/>
                <a:cs typeface="Arial" panose="020B0604020202020204" pitchFamily="34" charset="0"/>
              </a:rPr>
              <a:t>Sono escluse dalle spese ammissibili quelle inerenti alle imposte e alle tasse; è fatta eccezione per l’imposta sul valore aggiunto qualora il beneficiario non abbia la possibilità di recuperarla. </a:t>
            </a:r>
          </a:p>
          <a:p>
            <a:br>
              <a:rPr lang="it-IT" sz="1200" dirty="0">
                <a:solidFill>
                  <a:schemeClr val="accent1">
                    <a:lumMod val="50000"/>
                  </a:schemeClr>
                </a:solidFill>
                <a:latin typeface="Montserrat" pitchFamily="2" charset="77"/>
              </a:rPr>
            </a:br>
            <a:r>
              <a:rPr lang="it-IT" sz="1200" dirty="0">
                <a:solidFill>
                  <a:schemeClr val="accent1">
                    <a:lumMod val="50000"/>
                  </a:schemeClr>
                </a:solidFill>
                <a:latin typeface="Montserrat" pitchFamily="2" charset="77"/>
              </a:rPr>
              <a:t>​​​​</a:t>
            </a:r>
          </a:p>
        </p:txBody>
      </p:sp>
      <p:sp>
        <p:nvSpPr>
          <p:cNvPr id="6" name="CasellaDiTesto 5">
            <a:extLst>
              <a:ext uri="{FF2B5EF4-FFF2-40B4-BE49-F238E27FC236}">
                <a16:creationId xmlns:a16="http://schemas.microsoft.com/office/drawing/2014/main" id="{11F4D43C-33AC-19AF-5693-F634A5E94FE2}"/>
              </a:ext>
            </a:extLst>
          </p:cNvPr>
          <p:cNvSpPr txBox="1"/>
          <p:nvPr/>
        </p:nvSpPr>
        <p:spPr>
          <a:xfrm>
            <a:off x="1967442" y="931804"/>
            <a:ext cx="7768846" cy="400110"/>
          </a:xfrm>
          <a:prstGeom prst="rect">
            <a:avLst/>
          </a:prstGeom>
          <a:noFill/>
        </p:spPr>
        <p:txBody>
          <a:bodyPr wrap="square" rtlCol="0">
            <a:spAutoFit/>
          </a:bodyPr>
          <a:lstStyle/>
          <a:p>
            <a:r>
              <a:rPr lang="it-IT" sz="2000" dirty="0">
                <a:solidFill>
                  <a:schemeClr val="bg1">
                    <a:lumMod val="50000"/>
                  </a:schemeClr>
                </a:solidFill>
                <a:latin typeface="Arial" panose="020B0604020202020204" pitchFamily="34" charset="0"/>
                <a:cs typeface="Arial" panose="020B0604020202020204" pitchFamily="34" charset="0"/>
              </a:rPr>
              <a:t>CREDITO D’IMPOSTA SOCIETÀ BENEFIT: COS’È</a:t>
            </a:r>
          </a:p>
        </p:txBody>
      </p:sp>
      <p:pic>
        <p:nvPicPr>
          <p:cNvPr id="2" name="Elemento grafico 1">
            <a:extLst>
              <a:ext uri="{FF2B5EF4-FFF2-40B4-BE49-F238E27FC236}">
                <a16:creationId xmlns:a16="http://schemas.microsoft.com/office/drawing/2014/main" id="{D678C73F-06CB-53C8-92C9-0F599529F7E7}"/>
              </a:ext>
            </a:extLst>
          </p:cNvPr>
          <p:cNvPicPr>
            <a:picLocks/>
          </p:cNvPicPr>
          <p:nvPr/>
        </p:nvPicPr>
        <p:blipFill>
          <a:blip r:embed="rId3">
            <a:extLst>
              <a:ext uri="{96DAC541-7B7A-43D3-8B79-37D633B846F1}">
                <asvg:svgBlip xmlns:asvg="http://schemas.microsoft.com/office/drawing/2016/SVG/main" r:embed="rId4"/>
              </a:ext>
            </a:extLst>
          </a:blip>
          <a:stretch>
            <a:fillRect/>
          </a:stretch>
        </p:blipFill>
        <p:spPr>
          <a:xfrm flipH="1" flipV="1">
            <a:off x="9013056" y="-457201"/>
            <a:ext cx="3754040" cy="4906495"/>
          </a:xfrm>
          <a:prstGeom prst="rect">
            <a:avLst/>
          </a:prstGeom>
        </p:spPr>
      </p:pic>
      <p:pic>
        <p:nvPicPr>
          <p:cNvPr id="7" name="Elemento grafico 6">
            <a:extLst>
              <a:ext uri="{FF2B5EF4-FFF2-40B4-BE49-F238E27FC236}">
                <a16:creationId xmlns:a16="http://schemas.microsoft.com/office/drawing/2014/main" id="{8266605C-A0F4-542B-8977-C45BB5274940}"/>
              </a:ext>
            </a:extLst>
          </p:cNvPr>
          <p:cNvPicPr>
            <a:picLocks noGrp="1" noRot="1" noChangeAspect="1" noMove="1" noResize="1" noEditPoints="1" noAdjustHandles="1" noChangeArrowheads="1" noChangeShapeType="1" noCrop="1"/>
          </p:cNvPicPr>
          <p:nvPr/>
        </p:nvPicPr>
        <p:blipFill>
          <a:blip r:embed="rId5">
            <a:extLst>
              <a:ext uri="{96DAC541-7B7A-43D3-8B79-37D633B846F1}">
                <asvg:svgBlip xmlns:asvg="http://schemas.microsoft.com/office/drawing/2016/SVG/main" r:embed="rId6"/>
              </a:ext>
            </a:extLst>
          </a:blip>
          <a:stretch>
            <a:fillRect/>
          </a:stretch>
        </p:blipFill>
        <p:spPr>
          <a:xfrm>
            <a:off x="6632462" y="1613755"/>
            <a:ext cx="1586973" cy="806139"/>
          </a:xfrm>
          <a:prstGeom prst="rect">
            <a:avLst/>
          </a:prstGeom>
        </p:spPr>
      </p:pic>
      <p:sp>
        <p:nvSpPr>
          <p:cNvPr id="9" name="CasellaDiTesto 8">
            <a:extLst>
              <a:ext uri="{FF2B5EF4-FFF2-40B4-BE49-F238E27FC236}">
                <a16:creationId xmlns:a16="http://schemas.microsoft.com/office/drawing/2014/main" id="{0174907A-1054-5047-BA02-76E7B47715D4}"/>
              </a:ext>
            </a:extLst>
          </p:cNvPr>
          <p:cNvSpPr txBox="1"/>
          <p:nvPr/>
        </p:nvSpPr>
        <p:spPr>
          <a:xfrm>
            <a:off x="1967443" y="1508991"/>
            <a:ext cx="4491340" cy="1015663"/>
          </a:xfrm>
          <a:prstGeom prst="rect">
            <a:avLst/>
          </a:prstGeom>
          <a:noFill/>
        </p:spPr>
        <p:txBody>
          <a:bodyPr wrap="square">
            <a:spAutoFit/>
          </a:bodyPr>
          <a:lstStyle/>
          <a:p>
            <a:r>
              <a:rPr lang="it-IT" sz="1200" b="1" dirty="0">
                <a:solidFill>
                  <a:schemeClr val="accent1">
                    <a:lumMod val="50000"/>
                  </a:schemeClr>
                </a:solidFill>
                <a:latin typeface="Arial" panose="020B0604020202020204" pitchFamily="34" charset="0"/>
                <a:cs typeface="Arial" panose="020B0604020202020204" pitchFamily="34" charset="0"/>
              </a:rPr>
              <a:t>Il </a:t>
            </a:r>
            <a:r>
              <a:rPr lang="it-IT" sz="1200" b="1" dirty="0" err="1">
                <a:solidFill>
                  <a:schemeClr val="accent1">
                    <a:lumMod val="50000"/>
                  </a:schemeClr>
                </a:solidFill>
                <a:latin typeface="Arial" panose="020B0604020202020204" pitchFamily="34" charset="0"/>
                <a:cs typeface="Arial" panose="020B0604020202020204" pitchFamily="34" charset="0"/>
              </a:rPr>
              <a:t>MiSE</a:t>
            </a:r>
            <a:r>
              <a:rPr lang="it-IT" sz="1200" b="1" dirty="0">
                <a:solidFill>
                  <a:schemeClr val="accent1">
                    <a:lumMod val="50000"/>
                  </a:schemeClr>
                </a:solidFill>
                <a:latin typeface="Arial" panose="020B0604020202020204" pitchFamily="34" charset="0"/>
                <a:cs typeface="Arial" panose="020B0604020202020204" pitchFamily="34" charset="0"/>
              </a:rPr>
              <a:t>, mediante il Decreto </a:t>
            </a:r>
            <a:r>
              <a:rPr lang="it-IT" sz="1200" dirty="0">
                <a:solidFill>
                  <a:schemeClr val="accent1">
                    <a:lumMod val="50000"/>
                  </a:schemeClr>
                </a:solidFill>
                <a:latin typeface="Arial" panose="020B0604020202020204" pitchFamily="34" charset="0"/>
                <a:cs typeface="Arial" panose="020B0604020202020204" pitchFamily="34" charset="0"/>
              </a:rPr>
              <a:t>Legge 50/2022 art. 52-bis «Misure in materie di società benefit» </a:t>
            </a:r>
            <a:r>
              <a:rPr lang="it-IT" sz="1200" b="1" dirty="0">
                <a:solidFill>
                  <a:schemeClr val="accent1">
                    <a:lumMod val="50000"/>
                  </a:schemeClr>
                </a:solidFill>
                <a:latin typeface="Arial" panose="020B0604020202020204" pitchFamily="34" charset="0"/>
                <a:cs typeface="Arial" panose="020B0604020202020204" pitchFamily="34" charset="0"/>
              </a:rPr>
              <a:t>ha esteso al 2022 </a:t>
            </a:r>
            <a:r>
              <a:rPr lang="it-IT" sz="1200" b="1" dirty="0">
                <a:solidFill>
                  <a:srgbClr val="00B050"/>
                </a:solidFill>
                <a:latin typeface="Arial" panose="020B0604020202020204" pitchFamily="34" charset="0"/>
                <a:cs typeface="Arial" panose="020B0604020202020204" pitchFamily="34" charset="0"/>
              </a:rPr>
              <a:t>l’agevolazione fiscale </a:t>
            </a:r>
            <a:r>
              <a:rPr lang="it-IT" sz="1200" b="1" dirty="0">
                <a:solidFill>
                  <a:schemeClr val="accent1">
                    <a:lumMod val="50000"/>
                  </a:schemeClr>
                </a:solidFill>
                <a:latin typeface="Arial" panose="020B0604020202020204" pitchFamily="34" charset="0"/>
                <a:cs typeface="Arial" panose="020B0604020202020204" pitchFamily="34" charset="0"/>
              </a:rPr>
              <a:t>dedicata alle imprese che scelgono di costruirsi o trasformarsi in Società Benefit, ottenendo un credito d’imposta del 50%.</a:t>
            </a:r>
          </a:p>
        </p:txBody>
      </p:sp>
      <p:pic>
        <p:nvPicPr>
          <p:cNvPr id="11" name="Immagine 10" descr="Immagine che contiene giocatore, strumento di scrittura, luce&#10;&#10;Descrizione generata automaticamente">
            <a:extLst>
              <a:ext uri="{FF2B5EF4-FFF2-40B4-BE49-F238E27FC236}">
                <a16:creationId xmlns:a16="http://schemas.microsoft.com/office/drawing/2014/main" id="{EC0F5626-4FEC-EA1A-14B3-7B8708B11956}"/>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7973479" y="2498624"/>
            <a:ext cx="2363158" cy="3295035"/>
          </a:xfrm>
          <a:prstGeom prst="rect">
            <a:avLst/>
          </a:prstGeom>
        </p:spPr>
      </p:pic>
      <p:grpSp>
        <p:nvGrpSpPr>
          <p:cNvPr id="3" name="Gruppo 2">
            <a:extLst>
              <a:ext uri="{FF2B5EF4-FFF2-40B4-BE49-F238E27FC236}">
                <a16:creationId xmlns:a16="http://schemas.microsoft.com/office/drawing/2014/main" id="{43749C7F-7818-3F7B-410F-2F373533B359}"/>
              </a:ext>
            </a:extLst>
          </p:cNvPr>
          <p:cNvGrpSpPr/>
          <p:nvPr/>
        </p:nvGrpSpPr>
        <p:grpSpPr>
          <a:xfrm>
            <a:off x="0" y="4538125"/>
            <a:ext cx="8089258" cy="2061933"/>
            <a:chOff x="0" y="4538125"/>
            <a:chExt cx="8089258" cy="2061933"/>
          </a:xfrm>
        </p:grpSpPr>
        <p:pic>
          <p:nvPicPr>
            <p:cNvPr id="21" name="Immagine 20">
              <a:extLst>
                <a:ext uri="{FF2B5EF4-FFF2-40B4-BE49-F238E27FC236}">
                  <a16:creationId xmlns:a16="http://schemas.microsoft.com/office/drawing/2014/main" id="{357EB739-09B9-4BFF-F9C7-6BCA53A29CF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4538125"/>
              <a:ext cx="8089258" cy="2061933"/>
            </a:xfrm>
            <a:prstGeom prst="rect">
              <a:avLst/>
            </a:prstGeom>
          </p:spPr>
        </p:pic>
        <p:sp>
          <p:nvSpPr>
            <p:cNvPr id="22" name="Triangolo isoscele 21">
              <a:extLst>
                <a:ext uri="{FF2B5EF4-FFF2-40B4-BE49-F238E27FC236}">
                  <a16:creationId xmlns:a16="http://schemas.microsoft.com/office/drawing/2014/main" id="{6E9B6E51-3C32-F623-9947-B2E77C535583}"/>
                </a:ext>
              </a:extLst>
            </p:cNvPr>
            <p:cNvSpPr>
              <a:spLocks/>
            </p:cNvSpPr>
            <p:nvPr/>
          </p:nvSpPr>
          <p:spPr>
            <a:xfrm rot="13336900">
              <a:off x="7947492" y="5615497"/>
              <a:ext cx="115711" cy="204162"/>
            </a:xfrm>
            <a:prstGeom prst="triangle">
              <a:avLst>
                <a:gd name="adj" fmla="val 24196"/>
              </a:avLst>
            </a:prstGeom>
            <a:solidFill>
              <a:srgbClr val="72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grpSp>
    </p:spTree>
    <p:extLst>
      <p:ext uri="{BB962C8B-B14F-4D97-AF65-F5344CB8AC3E}">
        <p14:creationId xmlns:p14="http://schemas.microsoft.com/office/powerpoint/2010/main" val="40619715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uppo 22">
            <a:extLst>
              <a:ext uri="{FF2B5EF4-FFF2-40B4-BE49-F238E27FC236}">
                <a16:creationId xmlns:a16="http://schemas.microsoft.com/office/drawing/2014/main" id="{95C251FD-192F-9A7C-BB70-522F7A8DFD21}"/>
              </a:ext>
            </a:extLst>
          </p:cNvPr>
          <p:cNvGrpSpPr/>
          <p:nvPr/>
        </p:nvGrpSpPr>
        <p:grpSpPr>
          <a:xfrm>
            <a:off x="3030485" y="1648644"/>
            <a:ext cx="4688805" cy="3914970"/>
            <a:chOff x="1887483" y="1648644"/>
            <a:chExt cx="4451994" cy="3914969"/>
          </a:xfrm>
        </p:grpSpPr>
        <p:sp>
          <p:nvSpPr>
            <p:cNvPr id="15" name="Rettangolo con angoli arrotondati 14">
              <a:extLst>
                <a:ext uri="{FF2B5EF4-FFF2-40B4-BE49-F238E27FC236}">
                  <a16:creationId xmlns:a16="http://schemas.microsoft.com/office/drawing/2014/main" id="{ACDFED72-3363-2DEE-8008-39AC7DE66963}"/>
                </a:ext>
              </a:extLst>
            </p:cNvPr>
            <p:cNvSpPr/>
            <p:nvPr/>
          </p:nvSpPr>
          <p:spPr>
            <a:xfrm>
              <a:off x="1887484" y="1648644"/>
              <a:ext cx="4418982" cy="49416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dirty="0"/>
            </a:p>
          </p:txBody>
        </p:sp>
        <p:sp>
          <p:nvSpPr>
            <p:cNvPr id="16" name="Rettangolo con angoli arrotondati 15">
              <a:extLst>
                <a:ext uri="{FF2B5EF4-FFF2-40B4-BE49-F238E27FC236}">
                  <a16:creationId xmlns:a16="http://schemas.microsoft.com/office/drawing/2014/main" id="{39A015D0-4754-03D9-6794-E5899750ED20}"/>
                </a:ext>
              </a:extLst>
            </p:cNvPr>
            <p:cNvSpPr/>
            <p:nvPr/>
          </p:nvSpPr>
          <p:spPr>
            <a:xfrm>
              <a:off x="1887484" y="2352573"/>
              <a:ext cx="4418982" cy="49416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dirty="0"/>
            </a:p>
          </p:txBody>
        </p:sp>
        <p:sp>
          <p:nvSpPr>
            <p:cNvPr id="17" name="Rettangolo con angoli arrotondati 16">
              <a:extLst>
                <a:ext uri="{FF2B5EF4-FFF2-40B4-BE49-F238E27FC236}">
                  <a16:creationId xmlns:a16="http://schemas.microsoft.com/office/drawing/2014/main" id="{A72925FD-4951-BF89-CA03-30575AF15505}"/>
                </a:ext>
              </a:extLst>
            </p:cNvPr>
            <p:cNvSpPr/>
            <p:nvPr/>
          </p:nvSpPr>
          <p:spPr>
            <a:xfrm>
              <a:off x="1887483" y="3031045"/>
              <a:ext cx="4418982" cy="49416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dirty="0"/>
            </a:p>
          </p:txBody>
        </p:sp>
        <p:sp>
          <p:nvSpPr>
            <p:cNvPr id="18" name="Rettangolo con angoli arrotondati 17">
              <a:extLst>
                <a:ext uri="{FF2B5EF4-FFF2-40B4-BE49-F238E27FC236}">
                  <a16:creationId xmlns:a16="http://schemas.microsoft.com/office/drawing/2014/main" id="{593D1299-24F4-A245-FCCB-3615E584A45E}"/>
                </a:ext>
              </a:extLst>
            </p:cNvPr>
            <p:cNvSpPr/>
            <p:nvPr/>
          </p:nvSpPr>
          <p:spPr>
            <a:xfrm>
              <a:off x="1907653" y="3686400"/>
              <a:ext cx="4418982" cy="49416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dirty="0"/>
            </a:p>
          </p:txBody>
        </p:sp>
        <p:sp>
          <p:nvSpPr>
            <p:cNvPr id="20" name="Rettangolo con angoli arrotondati 19">
              <a:extLst>
                <a:ext uri="{FF2B5EF4-FFF2-40B4-BE49-F238E27FC236}">
                  <a16:creationId xmlns:a16="http://schemas.microsoft.com/office/drawing/2014/main" id="{A3F00D2F-1C5F-6476-959C-687598178CE0}"/>
                </a:ext>
              </a:extLst>
            </p:cNvPr>
            <p:cNvSpPr/>
            <p:nvPr/>
          </p:nvSpPr>
          <p:spPr>
            <a:xfrm>
              <a:off x="1920495" y="4335970"/>
              <a:ext cx="4418982" cy="49416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dirty="0"/>
            </a:p>
          </p:txBody>
        </p:sp>
        <p:sp>
          <p:nvSpPr>
            <p:cNvPr id="22" name="Rettangolo con angoli arrotondati 21">
              <a:extLst>
                <a:ext uri="{FF2B5EF4-FFF2-40B4-BE49-F238E27FC236}">
                  <a16:creationId xmlns:a16="http://schemas.microsoft.com/office/drawing/2014/main" id="{0FA4FD3F-1935-0D33-4936-928010A855C1}"/>
                </a:ext>
              </a:extLst>
            </p:cNvPr>
            <p:cNvSpPr/>
            <p:nvPr/>
          </p:nvSpPr>
          <p:spPr>
            <a:xfrm>
              <a:off x="1907653" y="5069448"/>
              <a:ext cx="4418982" cy="49416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00" dirty="0"/>
            </a:p>
          </p:txBody>
        </p:sp>
      </p:grpSp>
      <p:sp>
        <p:nvSpPr>
          <p:cNvPr id="21" name="Freeform 621">
            <a:extLst>
              <a:ext uri="{FF2B5EF4-FFF2-40B4-BE49-F238E27FC236}">
                <a16:creationId xmlns:a16="http://schemas.microsoft.com/office/drawing/2014/main" id="{F6549198-7C23-DA48-885D-2821419E7C23}"/>
              </a:ext>
            </a:extLst>
          </p:cNvPr>
          <p:cNvSpPr>
            <a:spLocks noChangeAspect="1"/>
          </p:cNvSpPr>
          <p:nvPr/>
        </p:nvSpPr>
        <p:spPr bwMode="auto">
          <a:xfrm>
            <a:off x="7184581" y="1246589"/>
            <a:ext cx="270002" cy="356589"/>
          </a:xfrm>
          <a:custGeom>
            <a:avLst/>
            <a:gdLst>
              <a:gd name="T0" fmla="*/ 179020 w 136167"/>
              <a:gd name="T1" fmla="*/ 1334949 h 180612"/>
              <a:gd name="T2" fmla="*/ 358033 w 136167"/>
              <a:gd name="T3" fmla="*/ 1504540 h 180612"/>
              <a:gd name="T4" fmla="*/ 1259759 w 136167"/>
              <a:gd name="T5" fmla="*/ 2398191 h 180612"/>
              <a:gd name="T6" fmla="*/ 2161468 w 136167"/>
              <a:gd name="T7" fmla="*/ 1504540 h 180612"/>
              <a:gd name="T8" fmla="*/ 2340481 w 136167"/>
              <a:gd name="T9" fmla="*/ 1334949 h 180612"/>
              <a:gd name="T10" fmla="*/ 2519501 w 136167"/>
              <a:gd name="T11" fmla="*/ 1504540 h 180612"/>
              <a:gd name="T12" fmla="*/ 1750291 w 136167"/>
              <a:gd name="T13" fmla="*/ 2652983 h 180612"/>
              <a:gd name="T14" fmla="*/ 1432910 w 136167"/>
              <a:gd name="T15" fmla="*/ 2716037 h 180612"/>
              <a:gd name="T16" fmla="*/ 1432910 w 136167"/>
              <a:gd name="T17" fmla="*/ 3122271 h 180612"/>
              <a:gd name="T18" fmla="*/ 1259871 w 136167"/>
              <a:gd name="T19" fmla="*/ 3301713 h 180612"/>
              <a:gd name="T20" fmla="*/ 1086828 w 136167"/>
              <a:gd name="T21" fmla="*/ 3122271 h 180612"/>
              <a:gd name="T22" fmla="*/ 1086828 w 136167"/>
              <a:gd name="T23" fmla="*/ 2715886 h 180612"/>
              <a:gd name="T24" fmla="*/ 772005 w 136167"/>
              <a:gd name="T25" fmla="*/ 2652983 h 180612"/>
              <a:gd name="T26" fmla="*/ 0 w 136167"/>
              <a:gd name="T27" fmla="*/ 1504540 h 180612"/>
              <a:gd name="T28" fmla="*/ 179020 w 136167"/>
              <a:gd name="T29" fmla="*/ 1334949 h 180612"/>
              <a:gd name="T30" fmla="*/ 1245088 w 136167"/>
              <a:gd name="T31" fmla="*/ 355271 h 180612"/>
              <a:gd name="T32" fmla="*/ 973948 w 136167"/>
              <a:gd name="T33" fmla="*/ 625018 h 180612"/>
              <a:gd name="T34" fmla="*/ 973948 w 136167"/>
              <a:gd name="T35" fmla="*/ 1486901 h 180612"/>
              <a:gd name="T36" fmla="*/ 1245088 w 136167"/>
              <a:gd name="T37" fmla="*/ 1756649 h 180612"/>
              <a:gd name="T38" fmla="*/ 1516211 w 136167"/>
              <a:gd name="T39" fmla="*/ 1486901 h 180612"/>
              <a:gd name="T40" fmla="*/ 1516211 w 136167"/>
              <a:gd name="T41" fmla="*/ 625018 h 180612"/>
              <a:gd name="T42" fmla="*/ 1245088 w 136167"/>
              <a:gd name="T43" fmla="*/ 355271 h 180612"/>
              <a:gd name="T44" fmla="*/ 1245088 w 136167"/>
              <a:gd name="T45" fmla="*/ 0 h 180612"/>
              <a:gd name="T46" fmla="*/ 1873298 w 136167"/>
              <a:gd name="T47" fmla="*/ 625018 h 180612"/>
              <a:gd name="T48" fmla="*/ 1873298 w 136167"/>
              <a:gd name="T49" fmla="*/ 1486901 h 180612"/>
              <a:gd name="T50" fmla="*/ 1245088 w 136167"/>
              <a:gd name="T51" fmla="*/ 2111913 h 180612"/>
              <a:gd name="T52" fmla="*/ 616850 w 136167"/>
              <a:gd name="T53" fmla="*/ 1486901 h 180612"/>
              <a:gd name="T54" fmla="*/ 616850 w 136167"/>
              <a:gd name="T55" fmla="*/ 625018 h 180612"/>
              <a:gd name="T56" fmla="*/ 1245088 w 136167"/>
              <a:gd name="T57" fmla="*/ 0 h 18061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36167" h="180612">
                <a:moveTo>
                  <a:pt x="9675" y="73025"/>
                </a:moveTo>
                <a:cubicBezTo>
                  <a:pt x="15050" y="73025"/>
                  <a:pt x="19350" y="77307"/>
                  <a:pt x="19350" y="82302"/>
                </a:cubicBezTo>
                <a:cubicBezTo>
                  <a:pt x="19350" y="109421"/>
                  <a:pt x="41208" y="131187"/>
                  <a:pt x="68084" y="131187"/>
                </a:cubicBezTo>
                <a:cubicBezTo>
                  <a:pt x="94959" y="131187"/>
                  <a:pt x="116817" y="109421"/>
                  <a:pt x="116817" y="82302"/>
                </a:cubicBezTo>
                <a:cubicBezTo>
                  <a:pt x="116817" y="77307"/>
                  <a:pt x="121117" y="73025"/>
                  <a:pt x="126492" y="73025"/>
                </a:cubicBezTo>
                <a:cubicBezTo>
                  <a:pt x="131867" y="73025"/>
                  <a:pt x="136167" y="77307"/>
                  <a:pt x="136167" y="82302"/>
                </a:cubicBezTo>
                <a:cubicBezTo>
                  <a:pt x="136167" y="110670"/>
                  <a:pt x="119034" y="134822"/>
                  <a:pt x="94595" y="145125"/>
                </a:cubicBezTo>
                <a:lnTo>
                  <a:pt x="77442" y="148574"/>
                </a:lnTo>
                <a:lnTo>
                  <a:pt x="77442" y="170796"/>
                </a:lnTo>
                <a:cubicBezTo>
                  <a:pt x="77442" y="176249"/>
                  <a:pt x="73286" y="180612"/>
                  <a:pt x="68090" y="180612"/>
                </a:cubicBezTo>
                <a:cubicBezTo>
                  <a:pt x="62895" y="180612"/>
                  <a:pt x="58738" y="176249"/>
                  <a:pt x="58738" y="170796"/>
                </a:cubicBezTo>
                <a:lnTo>
                  <a:pt x="58738" y="148566"/>
                </a:lnTo>
                <a:lnTo>
                  <a:pt x="41723" y="145125"/>
                </a:lnTo>
                <a:cubicBezTo>
                  <a:pt x="17334" y="134822"/>
                  <a:pt x="0" y="110670"/>
                  <a:pt x="0" y="82302"/>
                </a:cubicBezTo>
                <a:cubicBezTo>
                  <a:pt x="0" y="77307"/>
                  <a:pt x="4300" y="73025"/>
                  <a:pt x="9675" y="73025"/>
                </a:cubicBezTo>
                <a:close/>
                <a:moveTo>
                  <a:pt x="67291" y="19434"/>
                </a:moveTo>
                <a:cubicBezTo>
                  <a:pt x="59428" y="19434"/>
                  <a:pt x="52637" y="25913"/>
                  <a:pt x="52637" y="34190"/>
                </a:cubicBezTo>
                <a:lnTo>
                  <a:pt x="52637" y="81337"/>
                </a:lnTo>
                <a:cubicBezTo>
                  <a:pt x="52637" y="89255"/>
                  <a:pt x="59428" y="96093"/>
                  <a:pt x="67291" y="96093"/>
                </a:cubicBezTo>
                <a:cubicBezTo>
                  <a:pt x="75511" y="96093"/>
                  <a:pt x="81944" y="89255"/>
                  <a:pt x="81944" y="81337"/>
                </a:cubicBezTo>
                <a:lnTo>
                  <a:pt x="81944" y="34190"/>
                </a:lnTo>
                <a:cubicBezTo>
                  <a:pt x="81944" y="25913"/>
                  <a:pt x="75511" y="19434"/>
                  <a:pt x="67291" y="19434"/>
                </a:cubicBezTo>
                <a:close/>
                <a:moveTo>
                  <a:pt x="67291" y="0"/>
                </a:moveTo>
                <a:cubicBezTo>
                  <a:pt x="86232" y="0"/>
                  <a:pt x="101243" y="15476"/>
                  <a:pt x="101243" y="34190"/>
                </a:cubicBezTo>
                <a:lnTo>
                  <a:pt x="101243" y="81337"/>
                </a:lnTo>
                <a:cubicBezTo>
                  <a:pt x="101243" y="100051"/>
                  <a:pt x="86232" y="115527"/>
                  <a:pt x="67291" y="115527"/>
                </a:cubicBezTo>
                <a:cubicBezTo>
                  <a:pt x="48706" y="115527"/>
                  <a:pt x="33338" y="100051"/>
                  <a:pt x="33338" y="81337"/>
                </a:cubicBezTo>
                <a:lnTo>
                  <a:pt x="33338" y="34190"/>
                </a:lnTo>
                <a:cubicBezTo>
                  <a:pt x="33338" y="15476"/>
                  <a:pt x="48706" y="0"/>
                  <a:pt x="67291" y="0"/>
                </a:cubicBezTo>
                <a:close/>
              </a:path>
            </a:pathLst>
          </a:custGeom>
          <a:solidFill>
            <a:schemeClr val="bg1"/>
          </a:solidFill>
          <a:ln>
            <a:noFill/>
          </a:ln>
        </p:spPr>
        <p:txBody>
          <a:bodyPr anchor="ctr"/>
          <a:lstStyle/>
          <a:p>
            <a:pPr defTabSz="742793"/>
            <a:endParaRPr lang="en-US" sz="1462">
              <a:solidFill>
                <a:srgbClr val="AAAAAA"/>
              </a:solidFill>
              <a:latin typeface="Lato Light" panose="020F0502020204030203" pitchFamily="34" charset="0"/>
            </a:endParaRPr>
          </a:p>
        </p:txBody>
      </p:sp>
      <p:sp>
        <p:nvSpPr>
          <p:cNvPr id="19" name="CasellaDiTesto 18">
            <a:extLst>
              <a:ext uri="{FF2B5EF4-FFF2-40B4-BE49-F238E27FC236}">
                <a16:creationId xmlns:a16="http://schemas.microsoft.com/office/drawing/2014/main" id="{592C423B-E25A-ED10-9AD3-54564198648F}"/>
              </a:ext>
            </a:extLst>
          </p:cNvPr>
          <p:cNvSpPr txBox="1">
            <a:spLocks noGrp="1" noRot="1" noMove="1" noResize="1" noEditPoints="1" noAdjustHandles="1" noChangeArrowheads="1" noChangeShapeType="1"/>
          </p:cNvSpPr>
          <p:nvPr/>
        </p:nvSpPr>
        <p:spPr>
          <a:xfrm>
            <a:off x="2009679" y="931802"/>
            <a:ext cx="9181179" cy="369332"/>
          </a:xfrm>
          <a:prstGeom prst="rect">
            <a:avLst/>
          </a:prstGeom>
          <a:noFill/>
        </p:spPr>
        <p:txBody>
          <a:bodyPr wrap="square" rtlCol="0">
            <a:spAutoFit/>
          </a:bodyPr>
          <a:lstStyle/>
          <a:p>
            <a:pPr defTabSz="742941">
              <a:lnSpc>
                <a:spcPct val="90000"/>
              </a:lnSpc>
              <a:spcBef>
                <a:spcPct val="0"/>
              </a:spcBef>
              <a:spcAft>
                <a:spcPts val="487"/>
              </a:spcAft>
              <a:defRPr/>
            </a:pPr>
            <a:r>
              <a:rPr lang="en-US" sz="2000" dirty="0">
                <a:solidFill>
                  <a:schemeClr val="bg1">
                    <a:lumMod val="50000"/>
                  </a:schemeClr>
                </a:solidFill>
                <a:latin typeface="Arial" panose="020B0604020202020204" pitchFamily="34" charset="0"/>
                <a:cs typeface="Arial" panose="020B0604020202020204" pitchFamily="34" charset="0"/>
              </a:rPr>
              <a:t>SOCIETÀ BENEFIT: ATTIVITÀ TECNO</a:t>
            </a:r>
          </a:p>
        </p:txBody>
      </p:sp>
      <p:sp>
        <p:nvSpPr>
          <p:cNvPr id="37" name="TextBox 31">
            <a:extLst>
              <a:ext uri="{FF2B5EF4-FFF2-40B4-BE49-F238E27FC236}">
                <a16:creationId xmlns:a16="http://schemas.microsoft.com/office/drawing/2014/main" id="{CC9725E4-39D7-AE33-66C4-2B391F47CF3A}"/>
              </a:ext>
            </a:extLst>
          </p:cNvPr>
          <p:cNvSpPr txBox="1"/>
          <p:nvPr/>
        </p:nvSpPr>
        <p:spPr>
          <a:xfrm>
            <a:off x="2278870" y="1671871"/>
            <a:ext cx="672750" cy="400110"/>
          </a:xfrm>
          <a:prstGeom prst="rect">
            <a:avLst/>
          </a:prstGeom>
          <a:noFill/>
        </p:spPr>
        <p:txBody>
          <a:bodyPr wrap="square" rtlCol="0" anchor="t" anchorCtr="0">
            <a:spAutoFit/>
          </a:bodyPr>
          <a:lstStyle/>
          <a:p>
            <a:pPr algn="r" defTabSz="742793"/>
            <a:r>
              <a:rPr lang="en-US" sz="2000" b="1" spc="300" dirty="0">
                <a:solidFill>
                  <a:schemeClr val="accent2"/>
                </a:solidFill>
                <a:latin typeface="Arial" panose="020B0604020202020204" pitchFamily="34" charset="0"/>
                <a:ea typeface="League Spartan" charset="0"/>
                <a:cs typeface="Arial" panose="020B0604020202020204" pitchFamily="34" charset="0"/>
              </a:rPr>
              <a:t>01</a:t>
            </a:r>
          </a:p>
        </p:txBody>
      </p:sp>
      <p:sp>
        <p:nvSpPr>
          <p:cNvPr id="38" name="TextBox 31">
            <a:extLst>
              <a:ext uri="{FF2B5EF4-FFF2-40B4-BE49-F238E27FC236}">
                <a16:creationId xmlns:a16="http://schemas.microsoft.com/office/drawing/2014/main" id="{01B5F457-28EE-CFE3-48A9-B353A87300F7}"/>
              </a:ext>
            </a:extLst>
          </p:cNvPr>
          <p:cNvSpPr txBox="1"/>
          <p:nvPr/>
        </p:nvSpPr>
        <p:spPr>
          <a:xfrm>
            <a:off x="2268693" y="2362744"/>
            <a:ext cx="672750" cy="400110"/>
          </a:xfrm>
          <a:prstGeom prst="rect">
            <a:avLst/>
          </a:prstGeom>
          <a:noFill/>
        </p:spPr>
        <p:txBody>
          <a:bodyPr wrap="square" rtlCol="0" anchor="t" anchorCtr="0">
            <a:spAutoFit/>
          </a:bodyPr>
          <a:lstStyle/>
          <a:p>
            <a:pPr algn="r" defTabSz="742793"/>
            <a:r>
              <a:rPr lang="en-US" sz="2000" b="1" dirty="0">
                <a:solidFill>
                  <a:schemeClr val="accent2"/>
                </a:solidFill>
                <a:latin typeface="Arial" panose="020B0604020202020204" pitchFamily="34" charset="0"/>
                <a:ea typeface="League Spartan" charset="0"/>
                <a:cs typeface="Arial" panose="020B0604020202020204" pitchFamily="34" charset="0"/>
              </a:rPr>
              <a:t>02</a:t>
            </a:r>
          </a:p>
        </p:txBody>
      </p:sp>
      <p:sp>
        <p:nvSpPr>
          <p:cNvPr id="43" name="TextBox 31">
            <a:extLst>
              <a:ext uri="{FF2B5EF4-FFF2-40B4-BE49-F238E27FC236}">
                <a16:creationId xmlns:a16="http://schemas.microsoft.com/office/drawing/2014/main" id="{00413BE2-30BB-2FC4-C307-6502564A7213}"/>
              </a:ext>
            </a:extLst>
          </p:cNvPr>
          <p:cNvSpPr txBox="1"/>
          <p:nvPr/>
        </p:nvSpPr>
        <p:spPr>
          <a:xfrm>
            <a:off x="2161886" y="3746975"/>
            <a:ext cx="776897" cy="400110"/>
          </a:xfrm>
          <a:prstGeom prst="rect">
            <a:avLst/>
          </a:prstGeom>
          <a:noFill/>
        </p:spPr>
        <p:txBody>
          <a:bodyPr wrap="square" rtlCol="0" anchor="t" anchorCtr="0">
            <a:spAutoFit/>
          </a:bodyPr>
          <a:lstStyle/>
          <a:p>
            <a:pPr algn="r" defTabSz="742793"/>
            <a:r>
              <a:rPr lang="en-US" sz="2000" b="1" dirty="0">
                <a:solidFill>
                  <a:schemeClr val="accent2"/>
                </a:solidFill>
                <a:latin typeface="Arial" panose="020B0604020202020204" pitchFamily="34" charset="0"/>
                <a:ea typeface="League Spartan" charset="0"/>
                <a:cs typeface="Arial" panose="020B0604020202020204" pitchFamily="34" charset="0"/>
              </a:rPr>
              <a:t>04</a:t>
            </a:r>
          </a:p>
        </p:txBody>
      </p:sp>
      <p:cxnSp>
        <p:nvCxnSpPr>
          <p:cNvPr id="46" name="Connettore diritto 45">
            <a:extLst>
              <a:ext uri="{FF2B5EF4-FFF2-40B4-BE49-F238E27FC236}">
                <a16:creationId xmlns:a16="http://schemas.microsoft.com/office/drawing/2014/main" id="{DEDC2CBB-2901-8F4D-5AEA-22B9F5874521}"/>
              </a:ext>
            </a:extLst>
          </p:cNvPr>
          <p:cNvCxnSpPr>
            <a:cxnSpLocks/>
          </p:cNvCxnSpPr>
          <p:nvPr/>
        </p:nvCxnSpPr>
        <p:spPr>
          <a:xfrm flipV="1">
            <a:off x="-347575" y="1667975"/>
            <a:ext cx="0" cy="3188250"/>
          </a:xfrm>
          <a:prstGeom prst="line">
            <a:avLst/>
          </a:prstGeom>
          <a:ln w="25400"/>
        </p:spPr>
        <p:style>
          <a:lnRef idx="1">
            <a:schemeClr val="accent3"/>
          </a:lnRef>
          <a:fillRef idx="0">
            <a:schemeClr val="accent3"/>
          </a:fillRef>
          <a:effectRef idx="0">
            <a:schemeClr val="accent3"/>
          </a:effectRef>
          <a:fontRef idx="minor">
            <a:schemeClr val="tx1"/>
          </a:fontRef>
        </p:style>
      </p:cxnSp>
      <p:sp>
        <p:nvSpPr>
          <p:cNvPr id="53" name="TextBox 31">
            <a:extLst>
              <a:ext uri="{FF2B5EF4-FFF2-40B4-BE49-F238E27FC236}">
                <a16:creationId xmlns:a16="http://schemas.microsoft.com/office/drawing/2014/main" id="{FB619A7B-59DB-88C4-CA05-A5E868B257E2}"/>
              </a:ext>
            </a:extLst>
          </p:cNvPr>
          <p:cNvSpPr txBox="1"/>
          <p:nvPr/>
        </p:nvSpPr>
        <p:spPr>
          <a:xfrm>
            <a:off x="2266029" y="3076979"/>
            <a:ext cx="672750" cy="400110"/>
          </a:xfrm>
          <a:prstGeom prst="rect">
            <a:avLst/>
          </a:prstGeom>
          <a:noFill/>
        </p:spPr>
        <p:txBody>
          <a:bodyPr wrap="square" rtlCol="0" anchor="t" anchorCtr="0">
            <a:spAutoFit/>
          </a:bodyPr>
          <a:lstStyle/>
          <a:p>
            <a:pPr algn="r" defTabSz="742793"/>
            <a:r>
              <a:rPr lang="en-US" sz="2000" b="1" dirty="0">
                <a:solidFill>
                  <a:schemeClr val="accent2"/>
                </a:solidFill>
                <a:latin typeface="Arial" panose="020B0604020202020204" pitchFamily="34" charset="0"/>
                <a:ea typeface="League Spartan" charset="0"/>
                <a:cs typeface="Arial" panose="020B0604020202020204" pitchFamily="34" charset="0"/>
              </a:rPr>
              <a:t>03</a:t>
            </a:r>
          </a:p>
        </p:txBody>
      </p:sp>
      <p:sp>
        <p:nvSpPr>
          <p:cNvPr id="56" name="TextBox 31">
            <a:extLst>
              <a:ext uri="{FF2B5EF4-FFF2-40B4-BE49-F238E27FC236}">
                <a16:creationId xmlns:a16="http://schemas.microsoft.com/office/drawing/2014/main" id="{D7C5D697-CBAA-1DEC-C283-39AC80691CA8}"/>
              </a:ext>
            </a:extLst>
          </p:cNvPr>
          <p:cNvSpPr txBox="1"/>
          <p:nvPr/>
        </p:nvSpPr>
        <p:spPr>
          <a:xfrm>
            <a:off x="2266028" y="4370069"/>
            <a:ext cx="672750" cy="400110"/>
          </a:xfrm>
          <a:prstGeom prst="rect">
            <a:avLst/>
          </a:prstGeom>
          <a:noFill/>
        </p:spPr>
        <p:txBody>
          <a:bodyPr wrap="square" rtlCol="0" anchor="t" anchorCtr="0">
            <a:spAutoFit/>
          </a:bodyPr>
          <a:lstStyle/>
          <a:p>
            <a:pPr algn="r" defTabSz="742793"/>
            <a:r>
              <a:rPr lang="en-US" sz="2000" b="1" dirty="0">
                <a:solidFill>
                  <a:schemeClr val="accent2"/>
                </a:solidFill>
                <a:latin typeface="Arial" panose="020B0604020202020204" pitchFamily="34" charset="0"/>
                <a:ea typeface="League Spartan" charset="0"/>
                <a:cs typeface="Arial" panose="020B0604020202020204" pitchFamily="34" charset="0"/>
              </a:rPr>
              <a:t>05</a:t>
            </a:r>
          </a:p>
        </p:txBody>
      </p:sp>
      <p:sp>
        <p:nvSpPr>
          <p:cNvPr id="2" name="Rettangolo 1">
            <a:extLst>
              <a:ext uri="{FF2B5EF4-FFF2-40B4-BE49-F238E27FC236}">
                <a16:creationId xmlns:a16="http://schemas.microsoft.com/office/drawing/2014/main" id="{470D1288-8BEF-12CC-9D66-0373C622BDF2}"/>
              </a:ext>
            </a:extLst>
          </p:cNvPr>
          <p:cNvSpPr/>
          <p:nvPr/>
        </p:nvSpPr>
        <p:spPr>
          <a:xfrm>
            <a:off x="1866801" y="6878374"/>
            <a:ext cx="3717450" cy="530870"/>
          </a:xfrm>
          <a:prstGeom prst="rect">
            <a:avLst/>
          </a:prstGeom>
        </p:spPr>
        <p:txBody>
          <a:bodyPr wrap="square">
            <a:noAutofit/>
          </a:bodyPr>
          <a:lstStyle/>
          <a:p>
            <a:r>
              <a:rPr lang="it-IT" sz="1200" dirty="0">
                <a:solidFill>
                  <a:srgbClr val="002060"/>
                </a:solidFill>
                <a:latin typeface="Montserrat" pitchFamily="2" charset="77"/>
              </a:rPr>
              <a:t>1) Definizione delle finalità a beneficio comune</a:t>
            </a:r>
          </a:p>
        </p:txBody>
      </p:sp>
      <p:sp>
        <p:nvSpPr>
          <p:cNvPr id="3" name="Rettangolo 2">
            <a:extLst>
              <a:ext uri="{FF2B5EF4-FFF2-40B4-BE49-F238E27FC236}">
                <a16:creationId xmlns:a16="http://schemas.microsoft.com/office/drawing/2014/main" id="{934AF531-DA4A-F9CF-6C5A-DCD03CC8C3F2}"/>
              </a:ext>
            </a:extLst>
          </p:cNvPr>
          <p:cNvSpPr/>
          <p:nvPr/>
        </p:nvSpPr>
        <p:spPr>
          <a:xfrm>
            <a:off x="1866801" y="7301411"/>
            <a:ext cx="3717450" cy="530870"/>
          </a:xfrm>
          <a:prstGeom prst="rect">
            <a:avLst/>
          </a:prstGeom>
        </p:spPr>
        <p:txBody>
          <a:bodyPr wrap="square">
            <a:noAutofit/>
          </a:bodyPr>
          <a:lstStyle/>
          <a:p>
            <a:r>
              <a:rPr lang="it-IT" sz="1200" dirty="0">
                <a:solidFill>
                  <a:srgbClr val="002060"/>
                </a:solidFill>
                <a:latin typeface="Montserrat" pitchFamily="2" charset="77"/>
              </a:rPr>
              <a:t>2) Individuazione obiettivi specifici e relativi indicatori (KPI)</a:t>
            </a:r>
          </a:p>
        </p:txBody>
      </p:sp>
      <p:sp>
        <p:nvSpPr>
          <p:cNvPr id="4" name="Rettangolo 3">
            <a:extLst>
              <a:ext uri="{FF2B5EF4-FFF2-40B4-BE49-F238E27FC236}">
                <a16:creationId xmlns:a16="http://schemas.microsoft.com/office/drawing/2014/main" id="{E5B2AEA2-0353-BA11-1CB6-AD5232AA518C}"/>
              </a:ext>
            </a:extLst>
          </p:cNvPr>
          <p:cNvSpPr/>
          <p:nvPr/>
        </p:nvSpPr>
        <p:spPr>
          <a:xfrm>
            <a:off x="1866801" y="7926990"/>
            <a:ext cx="3717450" cy="530870"/>
          </a:xfrm>
          <a:prstGeom prst="rect">
            <a:avLst/>
          </a:prstGeom>
        </p:spPr>
        <p:txBody>
          <a:bodyPr wrap="square">
            <a:noAutofit/>
          </a:bodyPr>
          <a:lstStyle/>
          <a:p>
            <a:r>
              <a:rPr lang="it-IT" sz="1200" dirty="0">
                <a:solidFill>
                  <a:srgbClr val="002060"/>
                </a:solidFill>
                <a:latin typeface="Montserrat" pitchFamily="2" charset="77"/>
              </a:rPr>
              <a:t>3) Analisi procedure e obiettivi raggiunti</a:t>
            </a:r>
          </a:p>
        </p:txBody>
      </p:sp>
      <p:sp>
        <p:nvSpPr>
          <p:cNvPr id="5" name="Rettangolo 4">
            <a:extLst>
              <a:ext uri="{FF2B5EF4-FFF2-40B4-BE49-F238E27FC236}">
                <a16:creationId xmlns:a16="http://schemas.microsoft.com/office/drawing/2014/main" id="{19DF76C0-5DEB-8457-6A12-4135DD4C85D3}"/>
              </a:ext>
            </a:extLst>
          </p:cNvPr>
          <p:cNvSpPr/>
          <p:nvPr/>
        </p:nvSpPr>
        <p:spPr>
          <a:xfrm>
            <a:off x="5584251" y="6888481"/>
            <a:ext cx="3717450" cy="530870"/>
          </a:xfrm>
          <a:prstGeom prst="rect">
            <a:avLst/>
          </a:prstGeom>
        </p:spPr>
        <p:txBody>
          <a:bodyPr wrap="square">
            <a:noAutofit/>
          </a:bodyPr>
          <a:lstStyle/>
          <a:p>
            <a:r>
              <a:rPr lang="it-IT" sz="1200" dirty="0">
                <a:solidFill>
                  <a:srgbClr val="002060"/>
                </a:solidFill>
                <a:latin typeface="Montserrat" pitchFamily="2" charset="77"/>
              </a:rPr>
              <a:t>4) Identificazione standard per valutazione d’impatto</a:t>
            </a:r>
          </a:p>
        </p:txBody>
      </p:sp>
      <p:sp>
        <p:nvSpPr>
          <p:cNvPr id="6" name="Rettangolo 5">
            <a:extLst>
              <a:ext uri="{FF2B5EF4-FFF2-40B4-BE49-F238E27FC236}">
                <a16:creationId xmlns:a16="http://schemas.microsoft.com/office/drawing/2014/main" id="{0E2DF384-4296-0F29-BCCD-1F6DF9052975}"/>
              </a:ext>
            </a:extLst>
          </p:cNvPr>
          <p:cNvSpPr/>
          <p:nvPr/>
        </p:nvSpPr>
        <p:spPr>
          <a:xfrm>
            <a:off x="5584251" y="7419351"/>
            <a:ext cx="3717450" cy="530870"/>
          </a:xfrm>
          <a:prstGeom prst="rect">
            <a:avLst/>
          </a:prstGeom>
        </p:spPr>
        <p:txBody>
          <a:bodyPr wrap="square">
            <a:noAutofit/>
          </a:bodyPr>
          <a:lstStyle/>
          <a:p>
            <a:r>
              <a:rPr lang="it-IT" sz="1200" dirty="0">
                <a:solidFill>
                  <a:srgbClr val="002060"/>
                </a:solidFill>
                <a:latin typeface="Montserrat" pitchFamily="2" charset="77"/>
              </a:rPr>
              <a:t>5) Redazione della relazione di impatto</a:t>
            </a:r>
          </a:p>
        </p:txBody>
      </p:sp>
      <p:sp>
        <p:nvSpPr>
          <p:cNvPr id="7" name="Rettangolo 6">
            <a:extLst>
              <a:ext uri="{FF2B5EF4-FFF2-40B4-BE49-F238E27FC236}">
                <a16:creationId xmlns:a16="http://schemas.microsoft.com/office/drawing/2014/main" id="{CD91B3F2-3058-C4E1-84B4-B6A348342DA7}"/>
              </a:ext>
            </a:extLst>
          </p:cNvPr>
          <p:cNvSpPr/>
          <p:nvPr/>
        </p:nvSpPr>
        <p:spPr>
          <a:xfrm>
            <a:off x="5584251" y="8044930"/>
            <a:ext cx="3717450" cy="530870"/>
          </a:xfrm>
          <a:prstGeom prst="rect">
            <a:avLst/>
          </a:prstGeom>
        </p:spPr>
        <p:txBody>
          <a:bodyPr wrap="square">
            <a:noAutofit/>
          </a:bodyPr>
          <a:lstStyle/>
          <a:p>
            <a:r>
              <a:rPr lang="it-IT" sz="1200" dirty="0">
                <a:solidFill>
                  <a:srgbClr val="002060"/>
                </a:solidFill>
                <a:latin typeface="Montserrat" pitchFamily="2" charset="77"/>
              </a:rPr>
              <a:t>6) Sviluppo piano di comunicazione esterna</a:t>
            </a:r>
          </a:p>
        </p:txBody>
      </p:sp>
      <p:sp>
        <p:nvSpPr>
          <p:cNvPr id="8" name="Rettangolo con angoli arrotondati 7">
            <a:extLst>
              <a:ext uri="{FF2B5EF4-FFF2-40B4-BE49-F238E27FC236}">
                <a16:creationId xmlns:a16="http://schemas.microsoft.com/office/drawing/2014/main" id="{84E55C26-C937-DB28-4EA6-E67C38E32F42}"/>
              </a:ext>
            </a:extLst>
          </p:cNvPr>
          <p:cNvSpPr/>
          <p:nvPr/>
        </p:nvSpPr>
        <p:spPr>
          <a:xfrm>
            <a:off x="2951621" y="1606250"/>
            <a:ext cx="4654036" cy="49416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200" dirty="0">
                <a:solidFill>
                  <a:schemeClr val="accent1">
                    <a:lumMod val="50000"/>
                  </a:schemeClr>
                </a:solidFill>
                <a:latin typeface="Arial" panose="020B0604020202020204" pitchFamily="34" charset="0"/>
                <a:cs typeface="Arial" panose="020B0604020202020204" pitchFamily="34" charset="0"/>
              </a:rPr>
              <a:t>Definizione delle finalità a beneficio comune</a:t>
            </a:r>
          </a:p>
        </p:txBody>
      </p:sp>
      <p:sp>
        <p:nvSpPr>
          <p:cNvPr id="9" name="Rettangolo con angoli arrotondati 8">
            <a:extLst>
              <a:ext uri="{FF2B5EF4-FFF2-40B4-BE49-F238E27FC236}">
                <a16:creationId xmlns:a16="http://schemas.microsoft.com/office/drawing/2014/main" id="{1136C0B5-32B1-DE6D-E693-7B27650B38CB}"/>
              </a:ext>
            </a:extLst>
          </p:cNvPr>
          <p:cNvSpPr/>
          <p:nvPr/>
        </p:nvSpPr>
        <p:spPr>
          <a:xfrm>
            <a:off x="2951621" y="2310181"/>
            <a:ext cx="4654036" cy="49416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200" dirty="0">
                <a:solidFill>
                  <a:schemeClr val="accent1">
                    <a:lumMod val="50000"/>
                  </a:schemeClr>
                </a:solidFill>
                <a:latin typeface="Arial" panose="020B0604020202020204" pitchFamily="34" charset="0"/>
                <a:cs typeface="Arial" panose="020B0604020202020204" pitchFamily="34" charset="0"/>
              </a:rPr>
              <a:t>Individuazione obiettivi specifici e relativi indicatori (KPI)</a:t>
            </a:r>
          </a:p>
        </p:txBody>
      </p:sp>
      <p:sp>
        <p:nvSpPr>
          <p:cNvPr id="10" name="Rettangolo con angoli arrotondati 9">
            <a:extLst>
              <a:ext uri="{FF2B5EF4-FFF2-40B4-BE49-F238E27FC236}">
                <a16:creationId xmlns:a16="http://schemas.microsoft.com/office/drawing/2014/main" id="{79FAD008-EB8E-CAA6-078C-050676B624C1}"/>
              </a:ext>
            </a:extLst>
          </p:cNvPr>
          <p:cNvSpPr/>
          <p:nvPr/>
        </p:nvSpPr>
        <p:spPr>
          <a:xfrm>
            <a:off x="2951621" y="2988653"/>
            <a:ext cx="4654036" cy="49416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200" dirty="0">
                <a:solidFill>
                  <a:schemeClr val="accent1">
                    <a:lumMod val="50000"/>
                  </a:schemeClr>
                </a:solidFill>
                <a:latin typeface="Arial" panose="020B0604020202020204" pitchFamily="34" charset="0"/>
                <a:cs typeface="Arial" panose="020B0604020202020204" pitchFamily="34" charset="0"/>
              </a:rPr>
              <a:t>Analisi procedure e obiettivi raggiunti</a:t>
            </a:r>
          </a:p>
        </p:txBody>
      </p:sp>
      <p:sp>
        <p:nvSpPr>
          <p:cNvPr id="11" name="Rettangolo con angoli arrotondati 10">
            <a:extLst>
              <a:ext uri="{FF2B5EF4-FFF2-40B4-BE49-F238E27FC236}">
                <a16:creationId xmlns:a16="http://schemas.microsoft.com/office/drawing/2014/main" id="{3AC2FA60-365A-25F8-B176-B0AF115F3BD1}"/>
              </a:ext>
            </a:extLst>
          </p:cNvPr>
          <p:cNvSpPr/>
          <p:nvPr/>
        </p:nvSpPr>
        <p:spPr>
          <a:xfrm>
            <a:off x="2971791" y="3644008"/>
            <a:ext cx="4654036" cy="49416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200" dirty="0">
                <a:solidFill>
                  <a:schemeClr val="accent1">
                    <a:lumMod val="50000"/>
                  </a:schemeClr>
                </a:solidFill>
                <a:latin typeface="Arial" panose="020B0604020202020204" pitchFamily="34" charset="0"/>
                <a:cs typeface="Arial" panose="020B0604020202020204" pitchFamily="34" charset="0"/>
              </a:rPr>
              <a:t>Identificazione standard per valutazione d’impatto</a:t>
            </a:r>
          </a:p>
        </p:txBody>
      </p:sp>
      <p:sp>
        <p:nvSpPr>
          <p:cNvPr id="12" name="Rettangolo con angoli arrotondati 11">
            <a:extLst>
              <a:ext uri="{FF2B5EF4-FFF2-40B4-BE49-F238E27FC236}">
                <a16:creationId xmlns:a16="http://schemas.microsoft.com/office/drawing/2014/main" id="{CBE3A7FC-50D4-0F85-E636-4DB30E0E56B5}"/>
              </a:ext>
            </a:extLst>
          </p:cNvPr>
          <p:cNvSpPr/>
          <p:nvPr/>
        </p:nvSpPr>
        <p:spPr>
          <a:xfrm>
            <a:off x="2984631" y="4293578"/>
            <a:ext cx="4654036" cy="49416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200" dirty="0">
                <a:solidFill>
                  <a:schemeClr val="accent1">
                    <a:lumMod val="50000"/>
                  </a:schemeClr>
                </a:solidFill>
                <a:latin typeface="Arial" panose="020B0604020202020204" pitchFamily="34" charset="0"/>
                <a:cs typeface="Arial" panose="020B0604020202020204" pitchFamily="34" charset="0"/>
              </a:rPr>
              <a:t>Redazione della relazione di impatto</a:t>
            </a:r>
          </a:p>
        </p:txBody>
      </p:sp>
      <p:sp>
        <p:nvSpPr>
          <p:cNvPr id="13" name="TextBox 31">
            <a:extLst>
              <a:ext uri="{FF2B5EF4-FFF2-40B4-BE49-F238E27FC236}">
                <a16:creationId xmlns:a16="http://schemas.microsoft.com/office/drawing/2014/main" id="{7341093E-4597-37F8-586E-DE60238F12CD}"/>
              </a:ext>
            </a:extLst>
          </p:cNvPr>
          <p:cNvSpPr txBox="1"/>
          <p:nvPr/>
        </p:nvSpPr>
        <p:spPr>
          <a:xfrm>
            <a:off x="2253186" y="5094033"/>
            <a:ext cx="672750" cy="400110"/>
          </a:xfrm>
          <a:prstGeom prst="rect">
            <a:avLst/>
          </a:prstGeom>
          <a:noFill/>
        </p:spPr>
        <p:txBody>
          <a:bodyPr wrap="square" rtlCol="0" anchor="t" anchorCtr="0">
            <a:spAutoFit/>
          </a:bodyPr>
          <a:lstStyle/>
          <a:p>
            <a:pPr algn="r" defTabSz="742793"/>
            <a:r>
              <a:rPr lang="en-US" sz="2000" b="1" dirty="0">
                <a:solidFill>
                  <a:schemeClr val="accent2"/>
                </a:solidFill>
                <a:latin typeface="Arial" panose="020B0604020202020204" pitchFamily="34" charset="0"/>
                <a:ea typeface="League Spartan" charset="0"/>
                <a:cs typeface="Arial" panose="020B0604020202020204" pitchFamily="34" charset="0"/>
              </a:rPr>
              <a:t>06</a:t>
            </a:r>
          </a:p>
        </p:txBody>
      </p:sp>
      <p:sp>
        <p:nvSpPr>
          <p:cNvPr id="14" name="Rettangolo con angoli arrotondati 13">
            <a:extLst>
              <a:ext uri="{FF2B5EF4-FFF2-40B4-BE49-F238E27FC236}">
                <a16:creationId xmlns:a16="http://schemas.microsoft.com/office/drawing/2014/main" id="{A2B7B8E9-2A9E-94BB-64FD-476303D0EE86}"/>
              </a:ext>
            </a:extLst>
          </p:cNvPr>
          <p:cNvSpPr/>
          <p:nvPr/>
        </p:nvSpPr>
        <p:spPr>
          <a:xfrm>
            <a:off x="2971791" y="5027055"/>
            <a:ext cx="4654036" cy="49416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200">
                <a:solidFill>
                  <a:schemeClr val="accent1">
                    <a:lumMod val="50000"/>
                  </a:schemeClr>
                </a:solidFill>
                <a:latin typeface="Arial" panose="020B0604020202020204" pitchFamily="34" charset="0"/>
                <a:cs typeface="Arial" panose="020B0604020202020204" pitchFamily="34" charset="0"/>
              </a:rPr>
              <a:t>Sviluppo piano di comunicazione esterna</a:t>
            </a:r>
            <a:endParaRPr lang="it-IT" sz="1200" dirty="0">
              <a:solidFill>
                <a:schemeClr val="accent1">
                  <a:lumMod val="50000"/>
                </a:schemeClr>
              </a:solidFill>
              <a:latin typeface="Arial" panose="020B0604020202020204" pitchFamily="34" charset="0"/>
              <a:cs typeface="Arial" panose="020B0604020202020204" pitchFamily="34" charset="0"/>
            </a:endParaRPr>
          </a:p>
        </p:txBody>
      </p:sp>
      <p:pic>
        <p:nvPicPr>
          <p:cNvPr id="24" name="Immagine 23">
            <a:extLst>
              <a:ext uri="{FF2B5EF4-FFF2-40B4-BE49-F238E27FC236}">
                <a16:creationId xmlns:a16="http://schemas.microsoft.com/office/drawing/2014/main" id="{A6ADBB34-C57F-01BA-84F1-19F1FB3606B0}"/>
              </a:ext>
            </a:extLst>
          </p:cNvPr>
          <p:cNvPicPr>
            <a:picLocks noChangeAspect="1"/>
          </p:cNvPicPr>
          <p:nvPr/>
        </p:nvPicPr>
        <p:blipFill rotWithShape="1">
          <a:blip r:embed="rId3">
            <a:extLst>
              <a:ext uri="{28A0092B-C50C-407E-A947-70E740481C1C}">
                <a14:useLocalDpi xmlns:a14="http://schemas.microsoft.com/office/drawing/2010/main" val="0"/>
              </a:ext>
            </a:extLst>
          </a:blip>
          <a:srcRect r="29335"/>
          <a:stretch/>
        </p:blipFill>
        <p:spPr>
          <a:xfrm rot="16200000">
            <a:off x="5392270" y="6"/>
            <a:ext cx="6858001" cy="6857999"/>
          </a:xfrm>
          <a:prstGeom prst="rect">
            <a:avLst/>
          </a:prstGeom>
        </p:spPr>
      </p:pic>
    </p:spTree>
    <p:extLst>
      <p:ext uri="{BB962C8B-B14F-4D97-AF65-F5344CB8AC3E}">
        <p14:creationId xmlns:p14="http://schemas.microsoft.com/office/powerpoint/2010/main" val="418250754"/>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B574FC74-DB7C-F085-2CE7-481715D217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magine 3">
            <a:extLst>
              <a:ext uri="{FF2B5EF4-FFF2-40B4-BE49-F238E27FC236}">
                <a16:creationId xmlns:a16="http://schemas.microsoft.com/office/drawing/2014/main" id="{D8821E40-01B1-2943-9874-30FD350BE65D}"/>
              </a:ext>
            </a:extLst>
          </p:cNvPr>
          <p:cNvPicPr>
            <a:picLocks noChangeAspect="1"/>
          </p:cNvPicPr>
          <p:nvPr/>
        </p:nvPicPr>
        <p:blipFill>
          <a:blip r:embed="rId3"/>
          <a:stretch>
            <a:fillRect/>
          </a:stretch>
        </p:blipFill>
        <p:spPr>
          <a:xfrm>
            <a:off x="5482422" y="4917815"/>
            <a:ext cx="957007" cy="312542"/>
          </a:xfrm>
          <a:prstGeom prst="rect">
            <a:avLst/>
          </a:prstGeom>
        </p:spPr>
      </p:pic>
      <p:sp>
        <p:nvSpPr>
          <p:cNvPr id="5" name="Rettangolo 4">
            <a:extLst>
              <a:ext uri="{FF2B5EF4-FFF2-40B4-BE49-F238E27FC236}">
                <a16:creationId xmlns:a16="http://schemas.microsoft.com/office/drawing/2014/main" id="{70D2A87D-6B32-894E-BF13-F6901090C899}"/>
              </a:ext>
            </a:extLst>
          </p:cNvPr>
          <p:cNvSpPr/>
          <p:nvPr/>
        </p:nvSpPr>
        <p:spPr>
          <a:xfrm>
            <a:off x="5029846" y="5329846"/>
            <a:ext cx="2132315" cy="553998"/>
          </a:xfrm>
          <a:prstGeom prst="rect">
            <a:avLst/>
          </a:prstGeom>
        </p:spPr>
        <p:txBody>
          <a:bodyPr wrap="none">
            <a:spAutoFit/>
          </a:bodyPr>
          <a:lstStyle/>
          <a:p>
            <a:pPr algn="ctr"/>
            <a:r>
              <a:rPr lang="it-IT" sz="1000" dirty="0">
                <a:solidFill>
                  <a:schemeClr val="bg1"/>
                </a:solidFill>
                <a:latin typeface="Arial" panose="020B0604020202020204" pitchFamily="34" charset="0"/>
                <a:cs typeface="Arial" panose="020B0604020202020204" pitchFamily="34" charset="0"/>
              </a:rPr>
              <a:t>800.128.047</a:t>
            </a:r>
          </a:p>
          <a:p>
            <a:pPr algn="ctr"/>
            <a:r>
              <a:rPr lang="it-IT" sz="1000" dirty="0">
                <a:solidFill>
                  <a:schemeClr val="bg1"/>
                </a:solidFill>
                <a:latin typeface="Arial" panose="020B0604020202020204" pitchFamily="34" charset="0"/>
                <a:cs typeface="Arial" panose="020B0604020202020204" pitchFamily="34" charset="0"/>
              </a:rPr>
              <a:t>www.tecnosrl.it</a:t>
            </a:r>
          </a:p>
          <a:p>
            <a:pPr algn="ctr"/>
            <a:r>
              <a:rPr lang="it-IT" sz="1000" dirty="0">
                <a:solidFill>
                  <a:schemeClr val="bg1"/>
                </a:solidFill>
                <a:latin typeface="Arial" panose="020B0604020202020204" pitchFamily="34" charset="0"/>
                <a:cs typeface="Arial" panose="020B0604020202020204" pitchFamily="34" charset="0"/>
              </a:rPr>
              <a:t>MILANO   |  LONDRA   |   NAPOLI</a:t>
            </a:r>
          </a:p>
        </p:txBody>
      </p:sp>
      <p:pic>
        <p:nvPicPr>
          <p:cNvPr id="7" name="Immagine 6" descr="Immagine che contiene testo&#10;&#10;Descrizione generata automaticamente">
            <a:extLst>
              <a:ext uri="{FF2B5EF4-FFF2-40B4-BE49-F238E27FC236}">
                <a16:creationId xmlns:a16="http://schemas.microsoft.com/office/drawing/2014/main" id="{CE3DD5BE-1FF3-A3B5-DF65-C3B7149BE5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04299" y="2699318"/>
            <a:ext cx="5783413" cy="1459366"/>
          </a:xfrm>
          <a:prstGeom prst="rect">
            <a:avLst/>
          </a:prstGeom>
        </p:spPr>
      </p:pic>
    </p:spTree>
    <p:extLst>
      <p:ext uri="{BB962C8B-B14F-4D97-AF65-F5344CB8AC3E}">
        <p14:creationId xmlns:p14="http://schemas.microsoft.com/office/powerpoint/2010/main" val="28373511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8F06C41A-9E2B-9B0D-8750-9CE6E5E679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Immagine 8">
            <a:extLst>
              <a:ext uri="{FF2B5EF4-FFF2-40B4-BE49-F238E27FC236}">
                <a16:creationId xmlns:a16="http://schemas.microsoft.com/office/drawing/2014/main" id="{816BD6F3-2E00-3A0A-F3FE-910A8DDF8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1438503"/>
            <a:ext cx="11734800" cy="8296504"/>
          </a:xfrm>
          <a:prstGeom prst="rect">
            <a:avLst/>
          </a:prstGeom>
        </p:spPr>
      </p:pic>
      <p:pic>
        <p:nvPicPr>
          <p:cNvPr id="3" name="Immagine 2" descr="Immagine che contiene logo&#10;&#10;Descrizione generata automaticamente">
            <a:extLst>
              <a:ext uri="{FF2B5EF4-FFF2-40B4-BE49-F238E27FC236}">
                <a16:creationId xmlns:a16="http://schemas.microsoft.com/office/drawing/2014/main" id="{F5CB0651-FD57-EC3D-B30A-D58CF9AFDC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9850" y="2715725"/>
            <a:ext cx="5095875" cy="1285875"/>
          </a:xfrm>
          <a:prstGeom prst="rect">
            <a:avLst/>
          </a:prstGeom>
        </p:spPr>
      </p:pic>
      <p:pic>
        <p:nvPicPr>
          <p:cNvPr id="5" name="Immagine 4">
            <a:extLst>
              <a:ext uri="{FF2B5EF4-FFF2-40B4-BE49-F238E27FC236}">
                <a16:creationId xmlns:a16="http://schemas.microsoft.com/office/drawing/2014/main" id="{8BE7CA10-5C91-9F45-AB1A-A1A1D69BC642}"/>
              </a:ext>
            </a:extLst>
          </p:cNvPr>
          <p:cNvPicPr>
            <a:picLocks noChangeAspect="1"/>
          </p:cNvPicPr>
          <p:nvPr/>
        </p:nvPicPr>
        <p:blipFill>
          <a:blip r:embed="rId5"/>
          <a:stretch>
            <a:fillRect/>
          </a:stretch>
        </p:blipFill>
        <p:spPr>
          <a:xfrm>
            <a:off x="1352532" y="1225218"/>
            <a:ext cx="2278652" cy="744167"/>
          </a:xfrm>
          <a:prstGeom prst="rect">
            <a:avLst/>
          </a:prstGeom>
        </p:spPr>
      </p:pic>
      <p:sp>
        <p:nvSpPr>
          <p:cNvPr id="10" name="CasellaDiTesto 9">
            <a:extLst>
              <a:ext uri="{FF2B5EF4-FFF2-40B4-BE49-F238E27FC236}">
                <a16:creationId xmlns:a16="http://schemas.microsoft.com/office/drawing/2014/main" id="{D0F2FB09-4A40-2018-3E03-03C144F32E4E}"/>
              </a:ext>
            </a:extLst>
          </p:cNvPr>
          <p:cNvSpPr txBox="1">
            <a:spLocks/>
          </p:cNvSpPr>
          <p:nvPr/>
        </p:nvSpPr>
        <p:spPr>
          <a:xfrm>
            <a:off x="1254862" y="2810907"/>
            <a:ext cx="5860050" cy="444353"/>
          </a:xfrm>
          <a:prstGeom prst="rect">
            <a:avLst/>
          </a:prstGeom>
          <a:noFill/>
        </p:spPr>
        <p:txBody>
          <a:bodyPr wrap="square" lIns="74295" tIns="37148" rIns="74295" bIns="37148" rtlCol="0" anchor="t">
            <a:spAutoFit/>
          </a:bodyPr>
          <a:lstStyle/>
          <a:p>
            <a:pPr defTabSz="742941">
              <a:defRPr/>
            </a:pPr>
            <a:r>
              <a:rPr lang="it-IT" sz="2400" b="1" dirty="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CERTIFICAZIONE DELLA</a:t>
            </a:r>
          </a:p>
        </p:txBody>
      </p:sp>
    </p:spTree>
    <p:extLst>
      <p:ext uri="{BB962C8B-B14F-4D97-AF65-F5344CB8AC3E}">
        <p14:creationId xmlns:p14="http://schemas.microsoft.com/office/powerpoint/2010/main" val="36822116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1025F351-1453-7DAE-7914-24C225001A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Rettangolo 6">
            <a:extLst>
              <a:ext uri="{FF2B5EF4-FFF2-40B4-BE49-F238E27FC236}">
                <a16:creationId xmlns:a16="http://schemas.microsoft.com/office/drawing/2014/main" id="{4BB3E40E-B097-A54B-EF11-D9C1ECC86D79}"/>
              </a:ext>
            </a:extLst>
          </p:cNvPr>
          <p:cNvSpPr>
            <a:spLocks/>
          </p:cNvSpPr>
          <p:nvPr/>
        </p:nvSpPr>
        <p:spPr>
          <a:xfrm>
            <a:off x="5823000" y="-1"/>
            <a:ext cx="4825218" cy="6866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rtl="0">
              <a:spcBef>
                <a:spcPts val="1200"/>
              </a:spcBef>
              <a:spcAft>
                <a:spcPts val="1200"/>
              </a:spcAft>
            </a:pPr>
            <a:r>
              <a:rPr lang="it-IT" sz="2000" dirty="0">
                <a:solidFill>
                  <a:srgbClr val="4B4B4A"/>
                </a:solidFill>
                <a:latin typeface="Arial" panose="020B0604020202020204" pitchFamily="34" charset="0"/>
                <a:cs typeface="Arial" panose="020B0604020202020204" pitchFamily="34" charset="0"/>
              </a:rPr>
              <a:t>DEFINIZIONE E OBIETTIVI</a:t>
            </a:r>
            <a:endParaRPr lang="it-IT" sz="2000" dirty="0">
              <a:solidFill>
                <a:schemeClr val="accent1">
                  <a:lumMod val="50000"/>
                </a:schemeClr>
              </a:solidFill>
              <a:latin typeface="Arial" panose="020B0604020202020204" pitchFamily="34" charset="0"/>
              <a:cs typeface="Arial" panose="020B0604020202020204" pitchFamily="34" charset="0"/>
            </a:endParaRPr>
          </a:p>
          <a:p>
            <a:pPr rtl="0">
              <a:spcBef>
                <a:spcPts val="1200"/>
              </a:spcBef>
              <a:spcAft>
                <a:spcPts val="1200"/>
              </a:spcAft>
            </a:pPr>
            <a:r>
              <a:rPr lang="it-IT" sz="1400" dirty="0">
                <a:solidFill>
                  <a:schemeClr val="accent1">
                    <a:lumMod val="50000"/>
                  </a:schemeClr>
                </a:solidFill>
                <a:latin typeface="Arial" panose="020B0604020202020204" pitchFamily="34" charset="0"/>
                <a:cs typeface="Arial" panose="020B0604020202020204" pitchFamily="34" charset="0"/>
              </a:rPr>
              <a:t>La certificazione della parità di genere è un documento che attesta l’adozione di politiche e misure finalizzate alla riduzione del divario di genere in azienda. É stata istituita con la legge 162/2021 e inclusa nella Missione V del PNRR (Piano Nazionale della Ripresa e Resilienza).</a:t>
            </a:r>
          </a:p>
          <a:p>
            <a:pPr rtl="0">
              <a:spcBef>
                <a:spcPts val="1200"/>
              </a:spcBef>
              <a:spcAft>
                <a:spcPts val="1200"/>
              </a:spcAft>
            </a:pPr>
            <a:r>
              <a:rPr lang="it-IT" sz="1400" dirty="0">
                <a:solidFill>
                  <a:schemeClr val="accent1">
                    <a:lumMod val="50000"/>
                  </a:schemeClr>
                </a:solidFill>
                <a:latin typeface="Arial" panose="020B0604020202020204" pitchFamily="34" charset="0"/>
                <a:cs typeface="Arial" panose="020B0604020202020204" pitchFamily="34" charset="0"/>
              </a:rPr>
              <a:t>Attraverso il Sistema di certificazione della parità di genere e la strategia di attuazione 2021-2027, lo Stato vuole incentivare una maggiore inclusione delle donne nel mercato del lavoro, ridurre il divario di genere in relazione alla parità salariale, alle opportunità di crescita, alle politiche di gestione delle differenze di genere. </a:t>
            </a:r>
          </a:p>
          <a:p>
            <a:br>
              <a:rPr lang="it-IT" sz="1200" dirty="0"/>
            </a:br>
            <a:r>
              <a:rPr lang="it-IT" sz="1200" dirty="0">
                <a:solidFill>
                  <a:schemeClr val="accent1">
                    <a:lumMod val="50000"/>
                  </a:schemeClr>
                </a:solidFill>
                <a:latin typeface="Arial" panose="020B0604020202020204" pitchFamily="34" charset="0"/>
                <a:cs typeface="Arial" panose="020B0604020202020204" pitchFamily="34" charset="0"/>
              </a:rPr>
              <a:t> </a:t>
            </a:r>
          </a:p>
        </p:txBody>
      </p:sp>
      <p:cxnSp>
        <p:nvCxnSpPr>
          <p:cNvPr id="5" name="Connettore diritto 4">
            <a:extLst>
              <a:ext uri="{FF2B5EF4-FFF2-40B4-BE49-F238E27FC236}">
                <a16:creationId xmlns:a16="http://schemas.microsoft.com/office/drawing/2014/main" id="{D535E0E2-4167-6C08-AC53-AFD984E95432}"/>
              </a:ext>
            </a:extLst>
          </p:cNvPr>
          <p:cNvCxnSpPr>
            <a:cxnSpLocks/>
          </p:cNvCxnSpPr>
          <p:nvPr/>
        </p:nvCxnSpPr>
        <p:spPr>
          <a:xfrm>
            <a:off x="5295331" y="6430136"/>
            <a:ext cx="3805638" cy="0"/>
          </a:xfrm>
          <a:prstGeom prst="line">
            <a:avLst/>
          </a:prstGeom>
        </p:spPr>
        <p:style>
          <a:lnRef idx="1">
            <a:schemeClr val="accent3"/>
          </a:lnRef>
          <a:fillRef idx="0">
            <a:schemeClr val="accent3"/>
          </a:fillRef>
          <a:effectRef idx="0">
            <a:schemeClr val="accent3"/>
          </a:effectRef>
          <a:fontRef idx="minor">
            <a:schemeClr val="tx1"/>
          </a:fontRef>
        </p:style>
      </p:cxnSp>
      <p:sp>
        <p:nvSpPr>
          <p:cNvPr id="8" name="Rettangolo 7">
            <a:extLst>
              <a:ext uri="{FF2B5EF4-FFF2-40B4-BE49-F238E27FC236}">
                <a16:creationId xmlns:a16="http://schemas.microsoft.com/office/drawing/2014/main" id="{85BF402F-5565-170E-63EA-1510FE0EED91}"/>
              </a:ext>
            </a:extLst>
          </p:cNvPr>
          <p:cNvSpPr/>
          <p:nvPr/>
        </p:nvSpPr>
        <p:spPr>
          <a:xfrm>
            <a:off x="9277350" y="6003523"/>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i="1" dirty="0">
                <a:solidFill>
                  <a:schemeClr val="bg1">
                    <a:lumMod val="50000"/>
                  </a:schemeClr>
                </a:solidFill>
                <a:latin typeface="Arial" panose="020B0604020202020204" pitchFamily="34" charset="0"/>
                <a:cs typeface="Arial" panose="020B0604020202020204" pitchFamily="34" charset="0"/>
              </a:rPr>
              <a:t>Certificazione della parità di genere</a:t>
            </a:r>
          </a:p>
        </p:txBody>
      </p:sp>
    </p:spTree>
    <p:extLst>
      <p:ext uri="{BB962C8B-B14F-4D97-AF65-F5344CB8AC3E}">
        <p14:creationId xmlns:p14="http://schemas.microsoft.com/office/powerpoint/2010/main" val="14419529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descr="Immagine che contiene dito, persona, unghia/chiodo, cerotto&#10;&#10;Descrizione generata automaticamente">
            <a:extLst>
              <a:ext uri="{FF2B5EF4-FFF2-40B4-BE49-F238E27FC236}">
                <a16:creationId xmlns:a16="http://schemas.microsoft.com/office/drawing/2014/main" id="{29B2E60B-96AA-CF22-E14F-691ABD4AE4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Rettangolo 7">
            <a:extLst>
              <a:ext uri="{FF2B5EF4-FFF2-40B4-BE49-F238E27FC236}">
                <a16:creationId xmlns:a16="http://schemas.microsoft.com/office/drawing/2014/main" id="{FA7BC45D-3204-8126-2B80-7FD38984E0B1}"/>
              </a:ext>
            </a:extLst>
          </p:cNvPr>
          <p:cNvSpPr>
            <a:spLocks/>
          </p:cNvSpPr>
          <p:nvPr/>
        </p:nvSpPr>
        <p:spPr>
          <a:xfrm>
            <a:off x="5823000" y="-1"/>
            <a:ext cx="4825218" cy="6866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rtl="0">
              <a:spcBef>
                <a:spcPts val="1200"/>
              </a:spcBef>
              <a:spcAft>
                <a:spcPts val="1200"/>
              </a:spcAft>
            </a:pPr>
            <a:r>
              <a:rPr lang="it-IT" sz="2000" dirty="0">
                <a:solidFill>
                  <a:srgbClr val="4B4B4A"/>
                </a:solidFill>
                <a:latin typeface="Arial" panose="020B0604020202020204" pitchFamily="34" charset="0"/>
                <a:cs typeface="Arial" panose="020B0604020202020204" pitchFamily="34" charset="0"/>
              </a:rPr>
              <a:t>CERTIFICAZIONE E RAPPORTO PARI OPPORTUNITÀ</a:t>
            </a:r>
          </a:p>
          <a:p>
            <a:pPr rtl="0">
              <a:spcBef>
                <a:spcPts val="1200"/>
              </a:spcBef>
              <a:spcAft>
                <a:spcPts val="1200"/>
              </a:spcAft>
            </a:pP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La certificazione della parità di genere è </a:t>
            </a:r>
            <a:r>
              <a:rPr lang="it-IT" sz="1400" b="1" i="0" u="none" strike="noStrike" dirty="0">
                <a:solidFill>
                  <a:schemeClr val="accent1">
                    <a:lumMod val="50000"/>
                  </a:schemeClr>
                </a:solidFill>
                <a:effectLst/>
                <a:latin typeface="Arial" panose="020B0604020202020204" pitchFamily="34" charset="0"/>
                <a:cs typeface="Arial" panose="020B0604020202020204" pitchFamily="34" charset="0"/>
              </a:rPr>
              <a:t>un’attestazione volontaria</a:t>
            </a: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 che può essere conseguita da ogni tipo di azienda; diventa obbligatoria solo per le realtà tenute alla presentazione del rapporto biennale pari opportunità.</a:t>
            </a:r>
            <a:endParaRPr lang="it-IT" sz="1400" b="0" dirty="0">
              <a:solidFill>
                <a:schemeClr val="accent1">
                  <a:lumMod val="50000"/>
                </a:schemeClr>
              </a:solidFill>
              <a:effectLst/>
              <a:latin typeface="Arial" panose="020B0604020202020204" pitchFamily="34" charset="0"/>
              <a:cs typeface="Arial" panose="020B0604020202020204" pitchFamily="34" charset="0"/>
            </a:endParaRPr>
          </a:p>
          <a:p>
            <a:pPr rtl="0">
              <a:spcBef>
                <a:spcPts val="1200"/>
              </a:spcBef>
              <a:spcAft>
                <a:spcPts val="1200"/>
              </a:spcAft>
            </a:pP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Quest’ultimo è un documento mediante cui viene definita la situazione del personale maschile e femminile presente in azienda, indicando:</a:t>
            </a:r>
            <a:endParaRPr lang="it-IT" sz="1400" b="0" dirty="0">
              <a:solidFill>
                <a:schemeClr val="accent1">
                  <a:lumMod val="50000"/>
                </a:schemeClr>
              </a:solidFill>
              <a:effectLst/>
              <a:latin typeface="Arial" panose="020B0604020202020204" pitchFamily="34" charset="0"/>
              <a:cs typeface="Arial" panose="020B0604020202020204" pitchFamily="34" charset="0"/>
            </a:endParaRPr>
          </a:p>
          <a:p>
            <a:pPr rtl="0" fontAlgn="base">
              <a:spcBef>
                <a:spcPts val="1200"/>
              </a:spcBef>
              <a:spcAft>
                <a:spcPts val="0"/>
              </a:spcAft>
              <a:buFont typeface="Arial" panose="020B0604020202020204" pitchFamily="34" charset="0"/>
              <a:buChar char="•"/>
            </a:pP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 le generalità dell’impresa;</a:t>
            </a:r>
          </a:p>
          <a:p>
            <a:pPr rtl="0" fontAlgn="base">
              <a:spcBef>
                <a:spcPts val="0"/>
              </a:spcBef>
              <a:spcAft>
                <a:spcPts val="0"/>
              </a:spcAft>
              <a:buFont typeface="Arial" panose="020B0604020202020204" pitchFamily="34" charset="0"/>
              <a:buChar char="•"/>
            </a:pP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 il numero complessivo degli occupati;</a:t>
            </a:r>
          </a:p>
          <a:p>
            <a:pPr rtl="0" fontAlgn="base">
              <a:spcBef>
                <a:spcPts val="0"/>
              </a:spcBef>
              <a:spcAft>
                <a:spcPts val="1200"/>
              </a:spcAft>
              <a:buFont typeface="Arial" panose="020B0604020202020204" pitchFamily="34" charset="0"/>
              <a:buChar char="•"/>
            </a:pP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 l’unità nell’ambito comunale.</a:t>
            </a:r>
          </a:p>
          <a:p>
            <a:pPr rtl="0">
              <a:spcBef>
                <a:spcPts val="1200"/>
              </a:spcBef>
              <a:spcAft>
                <a:spcPts val="1200"/>
              </a:spcAft>
            </a:pP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La redazione del rapporto pari opportunità è obbligatoria per le aziende pubbliche e private con più di 50 dipendenti, e segue l’allegato A del Decreto Interministeriale del 29.03.2022.</a:t>
            </a:r>
            <a:br>
              <a:rPr lang="it-IT" sz="1400" dirty="0">
                <a:latin typeface="Arial" panose="020B0604020202020204" pitchFamily="34" charset="0"/>
                <a:cs typeface="Arial" panose="020B0604020202020204" pitchFamily="34" charset="0"/>
              </a:rPr>
            </a:br>
            <a:r>
              <a:rPr lang="it-IT" sz="1400" dirty="0">
                <a:solidFill>
                  <a:schemeClr val="accent1">
                    <a:lumMod val="50000"/>
                  </a:schemeClr>
                </a:solidFill>
                <a:latin typeface="Arial" panose="020B0604020202020204" pitchFamily="34" charset="0"/>
                <a:cs typeface="Arial" panose="020B0604020202020204" pitchFamily="34" charset="0"/>
              </a:rPr>
              <a:t> </a:t>
            </a:r>
          </a:p>
        </p:txBody>
      </p:sp>
      <p:cxnSp>
        <p:nvCxnSpPr>
          <p:cNvPr id="10" name="Connettore diritto 9">
            <a:extLst>
              <a:ext uri="{FF2B5EF4-FFF2-40B4-BE49-F238E27FC236}">
                <a16:creationId xmlns:a16="http://schemas.microsoft.com/office/drawing/2014/main" id="{D5243B03-C497-B470-33EB-20FA8A69EA57}"/>
              </a:ext>
            </a:extLst>
          </p:cNvPr>
          <p:cNvCxnSpPr>
            <a:cxnSpLocks/>
          </p:cNvCxnSpPr>
          <p:nvPr/>
        </p:nvCxnSpPr>
        <p:spPr>
          <a:xfrm>
            <a:off x="4913194" y="6430136"/>
            <a:ext cx="4187775" cy="0"/>
          </a:xfrm>
          <a:prstGeom prst="line">
            <a:avLst/>
          </a:prstGeom>
        </p:spPr>
        <p:style>
          <a:lnRef idx="1">
            <a:schemeClr val="accent3"/>
          </a:lnRef>
          <a:fillRef idx="0">
            <a:schemeClr val="accent3"/>
          </a:fillRef>
          <a:effectRef idx="0">
            <a:schemeClr val="accent3"/>
          </a:effectRef>
          <a:fontRef idx="minor">
            <a:schemeClr val="tx1"/>
          </a:fontRef>
        </p:style>
      </p:cxnSp>
      <p:sp>
        <p:nvSpPr>
          <p:cNvPr id="11" name="Rettangolo 10">
            <a:extLst>
              <a:ext uri="{FF2B5EF4-FFF2-40B4-BE49-F238E27FC236}">
                <a16:creationId xmlns:a16="http://schemas.microsoft.com/office/drawing/2014/main" id="{03193388-CF91-6C77-8F23-733D82DC7CD7}"/>
              </a:ext>
            </a:extLst>
          </p:cNvPr>
          <p:cNvSpPr/>
          <p:nvPr/>
        </p:nvSpPr>
        <p:spPr>
          <a:xfrm>
            <a:off x="9277350" y="6003523"/>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i="1" dirty="0">
                <a:solidFill>
                  <a:schemeClr val="bg1">
                    <a:lumMod val="50000"/>
                  </a:schemeClr>
                </a:solidFill>
                <a:latin typeface="Arial" panose="020B0604020202020204" pitchFamily="34" charset="0"/>
                <a:cs typeface="Arial" panose="020B0604020202020204" pitchFamily="34" charset="0"/>
              </a:rPr>
              <a:t>Certificazione della parità di genere</a:t>
            </a:r>
          </a:p>
        </p:txBody>
      </p:sp>
    </p:spTree>
    <p:extLst>
      <p:ext uri="{BB962C8B-B14F-4D97-AF65-F5344CB8AC3E}">
        <p14:creationId xmlns:p14="http://schemas.microsoft.com/office/powerpoint/2010/main" val="35349086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Immagine 16" descr="Immagine che contiene dito, persona&#10;&#10;Descrizione generata automaticamente">
            <a:extLst>
              <a:ext uri="{FF2B5EF4-FFF2-40B4-BE49-F238E27FC236}">
                <a16:creationId xmlns:a16="http://schemas.microsoft.com/office/drawing/2014/main" id="{633E2D8A-70BA-D564-38C3-38EB2EF0F6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Rettangolo 5">
            <a:extLst>
              <a:ext uri="{FF2B5EF4-FFF2-40B4-BE49-F238E27FC236}">
                <a16:creationId xmlns:a16="http://schemas.microsoft.com/office/drawing/2014/main" id="{5D78922A-239F-4A12-0899-E225409B8D45}"/>
              </a:ext>
            </a:extLst>
          </p:cNvPr>
          <p:cNvSpPr>
            <a:spLocks/>
          </p:cNvSpPr>
          <p:nvPr/>
        </p:nvSpPr>
        <p:spPr>
          <a:xfrm>
            <a:off x="4312693" y="801665"/>
            <a:ext cx="6987653" cy="58391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rtl="0">
              <a:spcBef>
                <a:spcPts val="1200"/>
              </a:spcBef>
              <a:spcAft>
                <a:spcPts val="1200"/>
              </a:spcAft>
            </a:pPr>
            <a:r>
              <a:rPr lang="it-IT" sz="2000" dirty="0">
                <a:solidFill>
                  <a:srgbClr val="4B4B4A"/>
                </a:solidFill>
                <a:latin typeface="Arial" panose="020B0604020202020204" pitchFamily="34" charset="0"/>
                <a:cs typeface="Arial" panose="020B0604020202020204" pitchFamily="34" charset="0"/>
              </a:rPr>
              <a:t>VANTAGGI E OPPORTUNITÀ</a:t>
            </a:r>
          </a:p>
          <a:p>
            <a:pPr rtl="0">
              <a:spcBef>
                <a:spcPts val="1200"/>
              </a:spcBef>
              <a:spcAft>
                <a:spcPts val="1200"/>
              </a:spcAft>
            </a:pPr>
            <a:r>
              <a:rPr lang="it-IT" sz="1400" dirty="0">
                <a:solidFill>
                  <a:schemeClr val="accent1">
                    <a:lumMod val="50000"/>
                  </a:schemeClr>
                </a:solidFill>
                <a:latin typeface="Arial" panose="020B0604020202020204" pitchFamily="34" charset="0"/>
                <a:cs typeface="Arial" panose="020B0604020202020204" pitchFamily="34" charset="0"/>
              </a:rPr>
              <a:t>La certificazione della parità di genere rappresenta un valido strumento per dimostrare l’impegno dell’impresa a favore dell’empowerment femminile, dell’inclusione e coesione sociale.</a:t>
            </a:r>
          </a:p>
          <a:p>
            <a:pPr rtl="0">
              <a:spcBef>
                <a:spcPts val="1200"/>
              </a:spcBef>
              <a:spcAft>
                <a:spcPts val="1200"/>
              </a:spcAft>
            </a:pPr>
            <a:r>
              <a:rPr lang="it-IT" sz="1400" dirty="0">
                <a:solidFill>
                  <a:schemeClr val="accent1">
                    <a:lumMod val="50000"/>
                  </a:schemeClr>
                </a:solidFill>
                <a:latin typeface="Arial" panose="020B0604020202020204" pitchFamily="34" charset="0"/>
                <a:cs typeface="Arial" panose="020B0604020202020204" pitchFamily="34" charset="0"/>
              </a:rPr>
              <a:t>Ecco perché le imprese che possiedono tale attestazione incontrano il favore di stakeholder, stazioni appaltanti, ma anche di giovani talenti attratti da realtà responsabili e sostenibili.</a:t>
            </a:r>
          </a:p>
          <a:p>
            <a:pPr rtl="0">
              <a:spcBef>
                <a:spcPts val="1200"/>
              </a:spcBef>
              <a:spcAft>
                <a:spcPts val="1200"/>
              </a:spcAft>
            </a:pPr>
            <a:r>
              <a:rPr lang="it-IT" sz="1400" dirty="0">
                <a:solidFill>
                  <a:schemeClr val="accent1">
                    <a:lumMod val="50000"/>
                  </a:schemeClr>
                </a:solidFill>
                <a:latin typeface="Arial" panose="020B0604020202020204" pitchFamily="34" charset="0"/>
                <a:cs typeface="Arial" panose="020B0604020202020204" pitchFamily="34" charset="0"/>
              </a:rPr>
              <a:t>Con la certificazione della parità di genere, inoltre:</a:t>
            </a:r>
          </a:p>
          <a:p>
            <a:pPr rtl="0" fontAlgn="base">
              <a:spcBef>
                <a:spcPts val="1200"/>
              </a:spcBef>
              <a:spcAft>
                <a:spcPts val="0"/>
              </a:spcAft>
              <a:buFont typeface="Arial" panose="020B0604020202020204" pitchFamily="34" charset="0"/>
              <a:buChar char="•"/>
            </a:pPr>
            <a:r>
              <a:rPr lang="it-IT" sz="1400" dirty="0">
                <a:solidFill>
                  <a:schemeClr val="accent1">
                    <a:lumMod val="50000"/>
                  </a:schemeClr>
                </a:solidFill>
                <a:latin typeface="Arial" panose="020B0604020202020204" pitchFamily="34" charset="0"/>
                <a:cs typeface="Arial" panose="020B0604020202020204" pitchFamily="34" charset="0"/>
              </a:rPr>
              <a:t> conquisti il maggior punteggio nelle graduatorie degli appalti pubblici;</a:t>
            </a:r>
            <a:endParaRPr lang="it-IT" sz="1400" b="0" i="0" u="none" strike="noStrike" dirty="0">
              <a:solidFill>
                <a:schemeClr val="accent1">
                  <a:lumMod val="50000"/>
                </a:schemeClr>
              </a:solidFill>
              <a:effectLst/>
              <a:latin typeface="Arial" panose="020B0604020202020204" pitchFamily="34" charset="0"/>
              <a:cs typeface="Arial" panose="020B0604020202020204" pitchFamily="34" charset="0"/>
            </a:endParaRPr>
          </a:p>
          <a:p>
            <a:pPr rtl="0" fontAlgn="base">
              <a:spcBef>
                <a:spcPts val="0"/>
              </a:spcBef>
              <a:spcAft>
                <a:spcPts val="0"/>
              </a:spcAft>
              <a:buFont typeface="Arial" panose="020B0604020202020204" pitchFamily="34" charset="0"/>
              <a:buChar char="•"/>
            </a:pP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 </a:t>
            </a:r>
            <a:r>
              <a:rPr lang="it-IT" sz="1400" dirty="0">
                <a:solidFill>
                  <a:schemeClr val="accent1">
                    <a:lumMod val="50000"/>
                  </a:schemeClr>
                </a:solidFill>
                <a:latin typeface="Arial" panose="020B0604020202020204" pitchFamily="34" charset="0"/>
                <a:cs typeface="Arial" panose="020B0604020202020204" pitchFamily="34" charset="0"/>
              </a:rPr>
              <a:t>ottieni sgravi fiscali fino a 50.000 euro all’anno</a:t>
            </a: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a:t>
            </a:r>
          </a:p>
          <a:p>
            <a:pPr rtl="0" fontAlgn="base">
              <a:spcBef>
                <a:spcPts val="0"/>
              </a:spcBef>
              <a:spcAft>
                <a:spcPts val="1200"/>
              </a:spcAft>
              <a:buFont typeface="Arial" panose="020B0604020202020204" pitchFamily="34" charset="0"/>
              <a:buChar char="•"/>
            </a:pP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 </a:t>
            </a:r>
            <a:r>
              <a:rPr lang="it-IT" sz="1400" dirty="0">
                <a:solidFill>
                  <a:schemeClr val="accent1">
                    <a:lumMod val="50000"/>
                  </a:schemeClr>
                </a:solidFill>
                <a:latin typeface="Arial" panose="020B0604020202020204" pitchFamily="34" charset="0"/>
                <a:cs typeface="Arial" panose="020B0604020202020204" pitchFamily="34" charset="0"/>
              </a:rPr>
              <a:t>accedi a linee di finanziamento ad hoc e incentivi regionali</a:t>
            </a: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a:t>
            </a:r>
            <a:endParaRPr lang="it-IT" sz="1400" dirty="0">
              <a:solidFill>
                <a:schemeClr val="accent1">
                  <a:lumMod val="50000"/>
                </a:schemeClr>
              </a:solidFill>
              <a:latin typeface="Arial" panose="020B0604020202020204" pitchFamily="34" charset="0"/>
              <a:cs typeface="Arial" panose="020B0604020202020204" pitchFamily="34" charset="0"/>
            </a:endParaRPr>
          </a:p>
        </p:txBody>
      </p:sp>
      <p:cxnSp>
        <p:nvCxnSpPr>
          <p:cNvPr id="14" name="Connettore diritto 13">
            <a:extLst>
              <a:ext uri="{FF2B5EF4-FFF2-40B4-BE49-F238E27FC236}">
                <a16:creationId xmlns:a16="http://schemas.microsoft.com/office/drawing/2014/main" id="{8317E8A3-5EA6-B140-550E-B22A62D11028}"/>
              </a:ext>
            </a:extLst>
          </p:cNvPr>
          <p:cNvCxnSpPr>
            <a:cxnSpLocks/>
          </p:cNvCxnSpPr>
          <p:nvPr/>
        </p:nvCxnSpPr>
        <p:spPr>
          <a:xfrm>
            <a:off x="701458" y="6430136"/>
            <a:ext cx="4869163" cy="0"/>
          </a:xfrm>
          <a:prstGeom prst="line">
            <a:avLst/>
          </a:prstGeom>
        </p:spPr>
        <p:style>
          <a:lnRef idx="1">
            <a:schemeClr val="accent3"/>
          </a:lnRef>
          <a:fillRef idx="0">
            <a:schemeClr val="accent3"/>
          </a:fillRef>
          <a:effectRef idx="0">
            <a:schemeClr val="accent3"/>
          </a:effectRef>
          <a:fontRef idx="minor">
            <a:schemeClr val="tx1"/>
          </a:fontRef>
        </p:style>
      </p:cxnSp>
      <p:sp>
        <p:nvSpPr>
          <p:cNvPr id="15" name="Rettangolo 14">
            <a:extLst>
              <a:ext uri="{FF2B5EF4-FFF2-40B4-BE49-F238E27FC236}">
                <a16:creationId xmlns:a16="http://schemas.microsoft.com/office/drawing/2014/main" id="{09B6FDFE-7909-DDC4-FDE6-0D0E32F693CC}"/>
              </a:ext>
            </a:extLst>
          </p:cNvPr>
          <p:cNvSpPr/>
          <p:nvPr/>
        </p:nvSpPr>
        <p:spPr>
          <a:xfrm>
            <a:off x="9277350" y="6003523"/>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i="1" dirty="0">
                <a:solidFill>
                  <a:schemeClr val="bg1">
                    <a:lumMod val="50000"/>
                  </a:schemeClr>
                </a:solidFill>
                <a:latin typeface="Arial" panose="020B0604020202020204" pitchFamily="34" charset="0"/>
                <a:cs typeface="Arial" panose="020B0604020202020204" pitchFamily="34" charset="0"/>
              </a:rPr>
              <a:t>Certificazione della parità di genere</a:t>
            </a:r>
          </a:p>
        </p:txBody>
      </p:sp>
      <p:cxnSp>
        <p:nvCxnSpPr>
          <p:cNvPr id="19" name="Connettore diritto 18">
            <a:extLst>
              <a:ext uri="{FF2B5EF4-FFF2-40B4-BE49-F238E27FC236}">
                <a16:creationId xmlns:a16="http://schemas.microsoft.com/office/drawing/2014/main" id="{93021AD9-2DF4-B0AE-87F5-F158A839B84A}"/>
              </a:ext>
            </a:extLst>
          </p:cNvPr>
          <p:cNvCxnSpPr>
            <a:cxnSpLocks/>
          </p:cNvCxnSpPr>
          <p:nvPr/>
        </p:nvCxnSpPr>
        <p:spPr>
          <a:xfrm>
            <a:off x="7279105" y="6430136"/>
            <a:ext cx="1847105" cy="0"/>
          </a:xfrm>
          <a:prstGeom prst="line">
            <a:avLst/>
          </a:prstGeom>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34479884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Immagine 31" descr="Immagine che contiene orologio&#10;&#10;Descrizione generata automaticamente">
            <a:extLst>
              <a:ext uri="{FF2B5EF4-FFF2-40B4-BE49-F238E27FC236}">
                <a16:creationId xmlns:a16="http://schemas.microsoft.com/office/drawing/2014/main" id="{6573F11C-9A24-C721-DC3F-386DA5D0A3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sp>
        <p:nvSpPr>
          <p:cNvPr id="33" name="Rettangolo 32">
            <a:extLst>
              <a:ext uri="{FF2B5EF4-FFF2-40B4-BE49-F238E27FC236}">
                <a16:creationId xmlns:a16="http://schemas.microsoft.com/office/drawing/2014/main" id="{52BFF0FD-EC7A-B246-DADA-31DD4BFC1429}"/>
              </a:ext>
            </a:extLst>
          </p:cNvPr>
          <p:cNvSpPr>
            <a:spLocks/>
          </p:cNvSpPr>
          <p:nvPr/>
        </p:nvSpPr>
        <p:spPr>
          <a:xfrm>
            <a:off x="4772415" y="-1"/>
            <a:ext cx="6602617" cy="6866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rtl="0">
              <a:spcBef>
                <a:spcPts val="1200"/>
              </a:spcBef>
              <a:spcAft>
                <a:spcPts val="1200"/>
              </a:spcAft>
            </a:pPr>
            <a:r>
              <a:rPr lang="it-IT" sz="2000" dirty="0">
                <a:solidFill>
                  <a:srgbClr val="4B4B4A"/>
                </a:solidFill>
                <a:latin typeface="Arial" panose="020B0604020202020204" pitchFamily="34" charset="0"/>
                <a:cs typeface="Arial" panose="020B0604020202020204" pitchFamily="34" charset="0"/>
              </a:rPr>
              <a:t>CONTRIBUTI E PUNTEGGI PREMIANTI</a:t>
            </a:r>
          </a:p>
          <a:p>
            <a:pPr rtl="0">
              <a:spcBef>
                <a:spcPts val="1200"/>
              </a:spcBef>
              <a:spcAft>
                <a:spcPts val="1200"/>
              </a:spcAft>
            </a:pPr>
            <a:r>
              <a:rPr lang="it-IT" b="1" u="none" strike="noStrike" dirty="0">
                <a:solidFill>
                  <a:schemeClr val="accent1">
                    <a:lumMod val="50000"/>
                  </a:schemeClr>
                </a:solidFill>
                <a:effectLst/>
                <a:latin typeface="Arial" panose="020B0604020202020204" pitchFamily="34" charset="0"/>
                <a:cs typeface="Arial" panose="020B0604020202020204" pitchFamily="34" charset="0"/>
              </a:rPr>
              <a:t>Contributi </a:t>
            </a:r>
            <a:r>
              <a:rPr lang="it-IT" b="1" u="none" strike="noStrike" dirty="0">
                <a:solidFill>
                  <a:schemeClr val="accent6"/>
                </a:solidFill>
                <a:effectLst/>
                <a:latin typeface="Arial" panose="020B0604020202020204" pitchFamily="34" charset="0"/>
                <a:cs typeface="Arial" panose="020B0604020202020204" pitchFamily="34" charset="0"/>
              </a:rPr>
              <a:t>nazionali</a:t>
            </a:r>
            <a:br>
              <a:rPr lang="it-IT" b="1" dirty="0">
                <a:solidFill>
                  <a:schemeClr val="accent1">
                    <a:lumMod val="50000"/>
                  </a:schemeClr>
                </a:solidFill>
                <a:latin typeface="Arial" panose="020B0604020202020204" pitchFamily="34" charset="0"/>
                <a:cs typeface="Arial" panose="020B0604020202020204" pitchFamily="34" charset="0"/>
              </a:rPr>
            </a:b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Alle aziende che hanno conseguito la certificazione della parità di genere lo Stato riconosce il bonus contributivo istituito con la legge sulla parità salariale (162/2021). A loro spetta uno </a:t>
            </a:r>
            <a:r>
              <a:rPr lang="it-IT" sz="1400" b="1" i="0" u="none" strike="noStrike" dirty="0">
                <a:solidFill>
                  <a:schemeClr val="accent1">
                    <a:lumMod val="50000"/>
                  </a:schemeClr>
                </a:solidFill>
                <a:effectLst/>
                <a:latin typeface="Arial" panose="020B0604020202020204" pitchFamily="34" charset="0"/>
                <a:cs typeface="Arial" panose="020B0604020202020204" pitchFamily="34" charset="0"/>
              </a:rPr>
              <a:t>sgravio fiscale pari all’1% </a:t>
            </a: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dei contributi previdenziali dovuti, fino a un massimo di 50.000 euro annui.</a:t>
            </a:r>
            <a:endParaRPr lang="it-IT" sz="1400" b="0" dirty="0">
              <a:solidFill>
                <a:schemeClr val="accent1">
                  <a:lumMod val="50000"/>
                </a:schemeClr>
              </a:solidFill>
              <a:effectLst/>
              <a:latin typeface="Arial" panose="020B0604020202020204" pitchFamily="34" charset="0"/>
              <a:cs typeface="Arial" panose="020B0604020202020204" pitchFamily="34" charset="0"/>
            </a:endParaRPr>
          </a:p>
          <a:p>
            <a:pPr rtl="0">
              <a:spcBef>
                <a:spcPts val="1200"/>
              </a:spcBef>
              <a:spcAft>
                <a:spcPts val="1200"/>
              </a:spcAft>
            </a:pPr>
            <a:r>
              <a:rPr lang="it-IT" b="1" dirty="0">
                <a:solidFill>
                  <a:schemeClr val="accent1">
                    <a:lumMod val="50000"/>
                  </a:schemeClr>
                </a:solidFill>
                <a:latin typeface="Arial" panose="020B0604020202020204" pitchFamily="34" charset="0"/>
                <a:cs typeface="Arial" panose="020B0604020202020204" pitchFamily="34" charset="0"/>
              </a:rPr>
              <a:t>Contributi </a:t>
            </a:r>
            <a:r>
              <a:rPr lang="it-IT" b="1" dirty="0">
                <a:solidFill>
                  <a:schemeClr val="accent6"/>
                </a:solidFill>
                <a:latin typeface="Arial" panose="020B0604020202020204" pitchFamily="34" charset="0"/>
                <a:cs typeface="Arial" panose="020B0604020202020204" pitchFamily="34" charset="0"/>
              </a:rPr>
              <a:t>regionali</a:t>
            </a:r>
            <a:br>
              <a:rPr lang="it-IT" sz="1400" dirty="0">
                <a:solidFill>
                  <a:schemeClr val="accent1">
                    <a:lumMod val="50000"/>
                  </a:schemeClr>
                </a:solidFill>
                <a:latin typeface="Arial" panose="020B0604020202020204" pitchFamily="34" charset="0"/>
                <a:cs typeface="Arial" panose="020B0604020202020204" pitchFamily="34" charset="0"/>
              </a:rPr>
            </a:b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La Regione Lombardia supporta le imprese lombarde interessate alla certificazione della parità di genere attraverso due linee di finanziamento:</a:t>
            </a:r>
            <a:endParaRPr lang="it-IT" sz="1400" b="0" dirty="0">
              <a:solidFill>
                <a:schemeClr val="accent1">
                  <a:lumMod val="50000"/>
                </a:schemeClr>
              </a:solidFill>
              <a:effectLst/>
              <a:latin typeface="Arial" panose="020B0604020202020204" pitchFamily="34" charset="0"/>
              <a:cs typeface="Arial" panose="020B0604020202020204" pitchFamily="34" charset="0"/>
            </a:endParaRPr>
          </a:p>
          <a:p>
            <a:pPr rtl="0" fontAlgn="base">
              <a:spcBef>
                <a:spcPts val="1200"/>
              </a:spcBef>
              <a:spcAft>
                <a:spcPts val="0"/>
              </a:spcAft>
              <a:buFont typeface="Arial" panose="020B0604020202020204" pitchFamily="34" charset="0"/>
              <a:buChar char="•"/>
            </a:pP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 voucher a fondo perduto per i servizi consulenziali di accompagnamento alla certificazione (max 7.000 €);</a:t>
            </a:r>
          </a:p>
          <a:p>
            <a:pPr rtl="0" fontAlgn="base">
              <a:spcBef>
                <a:spcPts val="0"/>
              </a:spcBef>
              <a:spcAft>
                <a:spcPts val="1200"/>
              </a:spcAft>
              <a:buFont typeface="Arial" panose="020B0604020202020204" pitchFamily="34" charset="0"/>
              <a:buChar char="•"/>
            </a:pP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 voucher a fondo perduto per i servizi di certificazione della parità di genere (max 9.000 €).</a:t>
            </a:r>
          </a:p>
          <a:p>
            <a:pPr rtl="0">
              <a:spcBef>
                <a:spcPts val="1200"/>
              </a:spcBef>
              <a:spcAft>
                <a:spcPts val="1200"/>
              </a:spcAft>
            </a:pPr>
            <a:r>
              <a:rPr lang="it-IT" b="1" dirty="0">
                <a:solidFill>
                  <a:schemeClr val="accent1">
                    <a:lumMod val="50000"/>
                  </a:schemeClr>
                </a:solidFill>
                <a:latin typeface="Arial" panose="020B0604020202020204" pitchFamily="34" charset="0"/>
                <a:cs typeface="Arial" panose="020B0604020202020204" pitchFamily="34" charset="0"/>
              </a:rPr>
              <a:t>Maggior punteggio premiante</a:t>
            </a:r>
            <a:br>
              <a:rPr lang="it-IT" sz="1400" dirty="0">
                <a:solidFill>
                  <a:schemeClr val="accent1">
                    <a:lumMod val="50000"/>
                  </a:schemeClr>
                </a:solidFill>
                <a:latin typeface="Arial" panose="020B0604020202020204" pitchFamily="34" charset="0"/>
                <a:cs typeface="Arial" panose="020B0604020202020204" pitchFamily="34" charset="0"/>
              </a:rPr>
            </a:b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Il nuovo Codice Appalti (D. Lgs. 36/2023) attribuisce maggior valore alla certificazione della parità di genere, indicando alle stazioni appaltanti - attraverso l’art. 108, comma 7 - di prevedere il maggior punteggio premiante alle aziende che dimostrano di aver conseguito la certificazione della parità di genere, verificata e rilasciata da un ente terzo accreditato.</a:t>
            </a:r>
            <a:endParaRPr lang="it-IT" sz="1400" dirty="0">
              <a:solidFill>
                <a:schemeClr val="accent1">
                  <a:lumMod val="50000"/>
                </a:schemeClr>
              </a:solidFill>
              <a:latin typeface="Arial" panose="020B0604020202020204" pitchFamily="34" charset="0"/>
              <a:cs typeface="Arial" panose="020B0604020202020204" pitchFamily="34" charset="0"/>
            </a:endParaRPr>
          </a:p>
        </p:txBody>
      </p:sp>
      <p:cxnSp>
        <p:nvCxnSpPr>
          <p:cNvPr id="35" name="Connettore diritto 34">
            <a:extLst>
              <a:ext uri="{FF2B5EF4-FFF2-40B4-BE49-F238E27FC236}">
                <a16:creationId xmlns:a16="http://schemas.microsoft.com/office/drawing/2014/main" id="{CAE0F790-77AC-EF44-381B-4CBE9FE4CF1D}"/>
              </a:ext>
            </a:extLst>
          </p:cNvPr>
          <p:cNvCxnSpPr>
            <a:cxnSpLocks/>
          </p:cNvCxnSpPr>
          <p:nvPr/>
        </p:nvCxnSpPr>
        <p:spPr>
          <a:xfrm>
            <a:off x="701458" y="6430136"/>
            <a:ext cx="8399511" cy="0"/>
          </a:xfrm>
          <a:prstGeom prst="line">
            <a:avLst/>
          </a:prstGeom>
        </p:spPr>
        <p:style>
          <a:lnRef idx="1">
            <a:schemeClr val="accent3"/>
          </a:lnRef>
          <a:fillRef idx="0">
            <a:schemeClr val="accent3"/>
          </a:fillRef>
          <a:effectRef idx="0">
            <a:schemeClr val="accent3"/>
          </a:effectRef>
          <a:fontRef idx="minor">
            <a:schemeClr val="tx1"/>
          </a:fontRef>
        </p:style>
      </p:cxnSp>
      <p:sp>
        <p:nvSpPr>
          <p:cNvPr id="36" name="Rettangolo 35">
            <a:extLst>
              <a:ext uri="{FF2B5EF4-FFF2-40B4-BE49-F238E27FC236}">
                <a16:creationId xmlns:a16="http://schemas.microsoft.com/office/drawing/2014/main" id="{10928899-E75C-F7D6-4963-E24C68DFD69D}"/>
              </a:ext>
            </a:extLst>
          </p:cNvPr>
          <p:cNvSpPr/>
          <p:nvPr/>
        </p:nvSpPr>
        <p:spPr>
          <a:xfrm>
            <a:off x="9277350" y="6003523"/>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i="1" dirty="0">
                <a:solidFill>
                  <a:schemeClr val="bg1">
                    <a:lumMod val="50000"/>
                  </a:schemeClr>
                </a:solidFill>
                <a:latin typeface="Arial" panose="020B0604020202020204" pitchFamily="34" charset="0"/>
                <a:cs typeface="Arial" panose="020B0604020202020204" pitchFamily="34" charset="0"/>
              </a:rPr>
              <a:t>Certificazione della parità di genere</a:t>
            </a:r>
          </a:p>
        </p:txBody>
      </p:sp>
    </p:spTree>
    <p:extLst>
      <p:ext uri="{BB962C8B-B14F-4D97-AF65-F5344CB8AC3E}">
        <p14:creationId xmlns:p14="http://schemas.microsoft.com/office/powerpoint/2010/main" val="10222752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descr="Immagine che contiene persona&#10;&#10;Descrizione generata automaticamente">
            <a:extLst>
              <a:ext uri="{FF2B5EF4-FFF2-40B4-BE49-F238E27FC236}">
                <a16:creationId xmlns:a16="http://schemas.microsoft.com/office/drawing/2014/main" id="{864BBABD-3D9E-EB34-5E19-F5A418F715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ttangolo 3">
            <a:extLst>
              <a:ext uri="{FF2B5EF4-FFF2-40B4-BE49-F238E27FC236}">
                <a16:creationId xmlns:a16="http://schemas.microsoft.com/office/drawing/2014/main" id="{D02D768E-9B21-2A12-51D6-84BF54D58015}"/>
              </a:ext>
            </a:extLst>
          </p:cNvPr>
          <p:cNvSpPr>
            <a:spLocks/>
          </p:cNvSpPr>
          <p:nvPr/>
        </p:nvSpPr>
        <p:spPr>
          <a:xfrm>
            <a:off x="5001658" y="1068635"/>
            <a:ext cx="5646560" cy="57976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rtl="0">
              <a:spcBef>
                <a:spcPts val="1200"/>
              </a:spcBef>
              <a:spcAft>
                <a:spcPts val="1200"/>
              </a:spcAft>
            </a:pPr>
            <a:r>
              <a:rPr lang="it-IT" sz="2000" dirty="0">
                <a:solidFill>
                  <a:srgbClr val="4B4B4A"/>
                </a:solidFill>
                <a:latin typeface="Arial" panose="020B0604020202020204" pitchFamily="34" charset="0"/>
                <a:cs typeface="Arial" panose="020B0604020202020204" pitchFamily="34" charset="0"/>
              </a:rPr>
              <a:t>LA PRASSI UNI PDR 125:2022</a:t>
            </a:r>
          </a:p>
          <a:p>
            <a:pPr rtl="0">
              <a:spcBef>
                <a:spcPts val="1200"/>
              </a:spcBef>
              <a:spcAft>
                <a:spcPts val="1200"/>
              </a:spcAft>
            </a:pP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Per ottenere la certificazione della parità di genere bisogna rispettare le linee guida indicate con la prassi UNI </a:t>
            </a:r>
            <a:r>
              <a:rPr lang="it-IT" sz="1400" b="0" i="0" u="none" strike="noStrike" dirty="0" err="1">
                <a:solidFill>
                  <a:schemeClr val="accent1">
                    <a:lumMod val="50000"/>
                  </a:schemeClr>
                </a:solidFill>
                <a:effectLst/>
                <a:latin typeface="Arial" panose="020B0604020202020204" pitchFamily="34" charset="0"/>
                <a:cs typeface="Arial" panose="020B0604020202020204" pitchFamily="34" charset="0"/>
              </a:rPr>
              <a:t>PdR</a:t>
            </a: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 125:2022 e rendicontare le performance aziendali rispetto a specifici KPI (qualitativi e quantitativi):</a:t>
            </a:r>
            <a:endParaRPr lang="it-IT" sz="1400" b="0" dirty="0">
              <a:solidFill>
                <a:schemeClr val="accent1">
                  <a:lumMod val="50000"/>
                </a:schemeClr>
              </a:solidFill>
              <a:effectLst/>
              <a:latin typeface="Arial" panose="020B0604020202020204" pitchFamily="34" charset="0"/>
              <a:cs typeface="Arial" panose="020B0604020202020204" pitchFamily="34" charset="0"/>
            </a:endParaRPr>
          </a:p>
          <a:p>
            <a:pPr rtl="0" fontAlgn="base">
              <a:spcBef>
                <a:spcPts val="1200"/>
              </a:spcBef>
              <a:spcAft>
                <a:spcPts val="0"/>
              </a:spcAft>
              <a:buFont typeface="Arial" panose="020B0604020202020204" pitchFamily="34" charset="0"/>
              <a:buChar char="•"/>
            </a:pP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 cultura e strategia;</a:t>
            </a:r>
          </a:p>
          <a:p>
            <a:pPr rtl="0" fontAlgn="base">
              <a:spcBef>
                <a:spcPts val="0"/>
              </a:spcBef>
              <a:spcAft>
                <a:spcPts val="0"/>
              </a:spcAft>
              <a:buFont typeface="Arial" panose="020B0604020202020204" pitchFamily="34" charset="0"/>
              <a:buChar char="•"/>
            </a:pP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 governance;</a:t>
            </a:r>
          </a:p>
          <a:p>
            <a:pPr rtl="0" fontAlgn="base">
              <a:spcBef>
                <a:spcPts val="0"/>
              </a:spcBef>
              <a:spcAft>
                <a:spcPts val="0"/>
              </a:spcAft>
              <a:buFont typeface="Arial" panose="020B0604020202020204" pitchFamily="34" charset="0"/>
              <a:buChar char="•"/>
            </a:pP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 processi HR;</a:t>
            </a:r>
          </a:p>
          <a:p>
            <a:pPr rtl="0" fontAlgn="base">
              <a:spcBef>
                <a:spcPts val="0"/>
              </a:spcBef>
              <a:spcAft>
                <a:spcPts val="0"/>
              </a:spcAft>
              <a:buFont typeface="Arial" panose="020B0604020202020204" pitchFamily="34" charset="0"/>
              <a:buChar char="•"/>
            </a:pP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 opportunità di crescita e inclusione;</a:t>
            </a:r>
          </a:p>
          <a:p>
            <a:pPr rtl="0" fontAlgn="base">
              <a:spcBef>
                <a:spcPts val="0"/>
              </a:spcBef>
              <a:spcAft>
                <a:spcPts val="1200"/>
              </a:spcAft>
              <a:buFont typeface="Arial" panose="020B0604020202020204" pitchFamily="34" charset="0"/>
              <a:buChar char="•"/>
            </a:pP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 equità remunerativa;</a:t>
            </a:r>
            <a:b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b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 tutela della genitorialità e conciliazione della vita lavoro.</a:t>
            </a:r>
            <a:br>
              <a:rPr lang="it-IT" sz="1400" dirty="0">
                <a:latin typeface="Arial" panose="020B0604020202020204" pitchFamily="34" charset="0"/>
                <a:cs typeface="Arial" panose="020B0604020202020204" pitchFamily="34" charset="0"/>
              </a:rPr>
            </a:br>
            <a:r>
              <a:rPr lang="it-IT" sz="1400" dirty="0">
                <a:solidFill>
                  <a:schemeClr val="accent1">
                    <a:lumMod val="50000"/>
                  </a:schemeClr>
                </a:solidFill>
                <a:latin typeface="Arial" panose="020B0604020202020204" pitchFamily="34" charset="0"/>
                <a:cs typeface="Arial" panose="020B0604020202020204" pitchFamily="34" charset="0"/>
              </a:rPr>
              <a:t> </a:t>
            </a:r>
          </a:p>
        </p:txBody>
      </p:sp>
      <p:cxnSp>
        <p:nvCxnSpPr>
          <p:cNvPr id="6" name="Connettore diritto 5">
            <a:extLst>
              <a:ext uri="{FF2B5EF4-FFF2-40B4-BE49-F238E27FC236}">
                <a16:creationId xmlns:a16="http://schemas.microsoft.com/office/drawing/2014/main" id="{6E362A5A-632A-4AFF-068C-0C0EAC640569}"/>
              </a:ext>
            </a:extLst>
          </p:cNvPr>
          <p:cNvCxnSpPr>
            <a:cxnSpLocks/>
          </p:cNvCxnSpPr>
          <p:nvPr/>
        </p:nvCxnSpPr>
        <p:spPr>
          <a:xfrm>
            <a:off x="701458" y="6430136"/>
            <a:ext cx="8399511" cy="0"/>
          </a:xfrm>
          <a:prstGeom prst="line">
            <a:avLst/>
          </a:prstGeom>
        </p:spPr>
        <p:style>
          <a:lnRef idx="1">
            <a:schemeClr val="accent3"/>
          </a:lnRef>
          <a:fillRef idx="0">
            <a:schemeClr val="accent3"/>
          </a:fillRef>
          <a:effectRef idx="0">
            <a:schemeClr val="accent3"/>
          </a:effectRef>
          <a:fontRef idx="minor">
            <a:schemeClr val="tx1"/>
          </a:fontRef>
        </p:style>
      </p:cxnSp>
      <p:sp>
        <p:nvSpPr>
          <p:cNvPr id="7" name="Rettangolo 6">
            <a:extLst>
              <a:ext uri="{FF2B5EF4-FFF2-40B4-BE49-F238E27FC236}">
                <a16:creationId xmlns:a16="http://schemas.microsoft.com/office/drawing/2014/main" id="{699B919A-FCD3-7475-5DD1-59E3EAF3EE65}"/>
              </a:ext>
            </a:extLst>
          </p:cNvPr>
          <p:cNvSpPr/>
          <p:nvPr/>
        </p:nvSpPr>
        <p:spPr>
          <a:xfrm>
            <a:off x="9277350" y="6003523"/>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i="1" dirty="0">
                <a:solidFill>
                  <a:schemeClr val="bg1">
                    <a:lumMod val="50000"/>
                  </a:schemeClr>
                </a:solidFill>
                <a:latin typeface="Arial" panose="020B0604020202020204" pitchFamily="34" charset="0"/>
                <a:cs typeface="Arial" panose="020B0604020202020204" pitchFamily="34" charset="0"/>
              </a:rPr>
              <a:t>Certificazione della parità di genere</a:t>
            </a:r>
          </a:p>
        </p:txBody>
      </p:sp>
    </p:spTree>
    <p:extLst>
      <p:ext uri="{BB962C8B-B14F-4D97-AF65-F5344CB8AC3E}">
        <p14:creationId xmlns:p14="http://schemas.microsoft.com/office/powerpoint/2010/main" val="34159702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Immagine 31" descr="Immagine che contiene design&#10;&#10;Descrizione generata automaticamente con attendibilità media">
            <a:extLst>
              <a:ext uri="{FF2B5EF4-FFF2-40B4-BE49-F238E27FC236}">
                <a16:creationId xmlns:a16="http://schemas.microsoft.com/office/drawing/2014/main" id="{20651914-93FB-B617-6F5A-71A3BC8AB8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1" name="Rettangolo 90">
            <a:extLst>
              <a:ext uri="{FF2B5EF4-FFF2-40B4-BE49-F238E27FC236}">
                <a16:creationId xmlns:a16="http://schemas.microsoft.com/office/drawing/2014/main" id="{78D8B854-F40D-DC61-3536-6098DD248F43}"/>
              </a:ext>
            </a:extLst>
          </p:cNvPr>
          <p:cNvSpPr>
            <a:spLocks/>
          </p:cNvSpPr>
          <p:nvPr/>
        </p:nvSpPr>
        <p:spPr>
          <a:xfrm>
            <a:off x="3798277" y="787901"/>
            <a:ext cx="7236070" cy="13544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rtl="0">
              <a:spcBef>
                <a:spcPts val="1200"/>
              </a:spcBef>
              <a:spcAft>
                <a:spcPts val="1200"/>
              </a:spcAft>
            </a:pPr>
            <a:r>
              <a:rPr lang="it-IT" sz="1400" dirty="0">
                <a:solidFill>
                  <a:schemeClr val="accent1">
                    <a:lumMod val="50000"/>
                  </a:schemeClr>
                </a:solidFill>
                <a:latin typeface="Arial" panose="020B0604020202020204" pitchFamily="34" charset="0"/>
                <a:cs typeface="Arial" panose="020B0604020202020204" pitchFamily="34" charset="0"/>
              </a:rPr>
              <a:t>In base al numero dei dipendenti la prassi UNI </a:t>
            </a:r>
            <a:r>
              <a:rPr lang="it-IT" sz="1400" dirty="0" err="1">
                <a:solidFill>
                  <a:schemeClr val="accent1">
                    <a:lumMod val="50000"/>
                  </a:schemeClr>
                </a:solidFill>
                <a:latin typeface="Arial" panose="020B0604020202020204" pitchFamily="34" charset="0"/>
                <a:cs typeface="Arial" panose="020B0604020202020204" pitchFamily="34" charset="0"/>
              </a:rPr>
              <a:t>PdR</a:t>
            </a:r>
            <a:r>
              <a:rPr lang="it-IT" sz="1400" dirty="0">
                <a:solidFill>
                  <a:schemeClr val="accent1">
                    <a:lumMod val="50000"/>
                  </a:schemeClr>
                </a:solidFill>
                <a:latin typeface="Arial" panose="020B0604020202020204" pitchFamily="34" charset="0"/>
                <a:cs typeface="Arial" panose="020B0604020202020204" pitchFamily="34" charset="0"/>
              </a:rPr>
              <a:t> 125:2022 definisce 4 fasce aziendali:</a:t>
            </a:r>
          </a:p>
        </p:txBody>
      </p:sp>
      <p:grpSp>
        <p:nvGrpSpPr>
          <p:cNvPr id="165" name="Gruppo 164">
            <a:extLst>
              <a:ext uri="{FF2B5EF4-FFF2-40B4-BE49-F238E27FC236}">
                <a16:creationId xmlns:a16="http://schemas.microsoft.com/office/drawing/2014/main" id="{5A3FD93A-5919-592F-89C3-6948DC0E556E}"/>
              </a:ext>
            </a:extLst>
          </p:cNvPr>
          <p:cNvGrpSpPr/>
          <p:nvPr/>
        </p:nvGrpSpPr>
        <p:grpSpPr>
          <a:xfrm>
            <a:off x="7398034" y="1227257"/>
            <a:ext cx="3621314" cy="1706780"/>
            <a:chOff x="4074541" y="1722220"/>
            <a:chExt cx="3621314" cy="1706780"/>
          </a:xfrm>
        </p:grpSpPr>
        <p:grpSp>
          <p:nvGrpSpPr>
            <p:cNvPr id="2" name="Elemento grafico 178">
              <a:extLst>
                <a:ext uri="{FF2B5EF4-FFF2-40B4-BE49-F238E27FC236}">
                  <a16:creationId xmlns:a16="http://schemas.microsoft.com/office/drawing/2014/main" id="{BCEA2882-F72F-A660-CFDF-730124D7D620}"/>
                </a:ext>
              </a:extLst>
            </p:cNvPr>
            <p:cNvGrpSpPr/>
            <p:nvPr/>
          </p:nvGrpSpPr>
          <p:grpSpPr>
            <a:xfrm>
              <a:off x="4106264" y="1976152"/>
              <a:ext cx="3589591" cy="1452848"/>
              <a:chOff x="5331319" y="3384532"/>
              <a:chExt cx="3589591" cy="1452848"/>
            </a:xfrm>
          </p:grpSpPr>
          <p:sp>
            <p:nvSpPr>
              <p:cNvPr id="3" name="Figura a mano libera: forma 2">
                <a:extLst>
                  <a:ext uri="{FF2B5EF4-FFF2-40B4-BE49-F238E27FC236}">
                    <a16:creationId xmlns:a16="http://schemas.microsoft.com/office/drawing/2014/main" id="{C1CD931C-8A9C-57E6-8BFD-1E0D2E87CCD5}"/>
                  </a:ext>
                </a:extLst>
              </p:cNvPr>
              <p:cNvSpPr/>
              <p:nvPr/>
            </p:nvSpPr>
            <p:spPr>
              <a:xfrm>
                <a:off x="5331319" y="3384532"/>
                <a:ext cx="623697" cy="363188"/>
              </a:xfrm>
              <a:custGeom>
                <a:avLst/>
                <a:gdLst>
                  <a:gd name="connsiteX0" fmla="*/ 0 w 623697"/>
                  <a:gd name="connsiteY0" fmla="*/ 0 h 363188"/>
                  <a:gd name="connsiteX1" fmla="*/ 623697 w 623697"/>
                  <a:gd name="connsiteY1" fmla="*/ 0 h 363188"/>
                  <a:gd name="connsiteX2" fmla="*/ 623697 w 623697"/>
                  <a:gd name="connsiteY2" fmla="*/ 363188 h 363188"/>
                  <a:gd name="connsiteX3" fmla="*/ 0 w 623697"/>
                  <a:gd name="connsiteY3" fmla="*/ 363188 h 363188"/>
                </a:gdLst>
                <a:ahLst/>
                <a:cxnLst>
                  <a:cxn ang="0">
                    <a:pos x="connsiteX0" y="connsiteY0"/>
                  </a:cxn>
                  <a:cxn ang="0">
                    <a:pos x="connsiteX1" y="connsiteY1"/>
                  </a:cxn>
                  <a:cxn ang="0">
                    <a:pos x="connsiteX2" y="connsiteY2"/>
                  </a:cxn>
                  <a:cxn ang="0">
                    <a:pos x="connsiteX3" y="connsiteY3"/>
                  </a:cxn>
                </a:cxnLst>
                <a:rect l="l" t="t" r="r" b="b"/>
                <a:pathLst>
                  <a:path w="623697" h="363188">
                    <a:moveTo>
                      <a:pt x="0" y="0"/>
                    </a:moveTo>
                    <a:lnTo>
                      <a:pt x="623697" y="0"/>
                    </a:lnTo>
                    <a:lnTo>
                      <a:pt x="623697" y="363188"/>
                    </a:lnTo>
                    <a:lnTo>
                      <a:pt x="0" y="363188"/>
                    </a:lnTo>
                    <a:close/>
                  </a:path>
                </a:pathLst>
              </a:custGeom>
              <a:solidFill>
                <a:srgbClr val="F8AA1D"/>
              </a:solidFill>
              <a:ln w="14859" cap="flat">
                <a:solidFill>
                  <a:srgbClr val="FFFFFF"/>
                </a:solidFill>
                <a:prstDash val="solid"/>
                <a:miter/>
              </a:ln>
            </p:spPr>
            <p:txBody>
              <a:bodyPr rtlCol="0" anchor="ctr"/>
              <a:lstStyle/>
              <a:p>
                <a:endParaRPr lang="it-IT"/>
              </a:p>
            </p:txBody>
          </p:sp>
          <p:sp>
            <p:nvSpPr>
              <p:cNvPr id="4" name="Figura a mano libera: forma 3">
                <a:extLst>
                  <a:ext uri="{FF2B5EF4-FFF2-40B4-BE49-F238E27FC236}">
                    <a16:creationId xmlns:a16="http://schemas.microsoft.com/office/drawing/2014/main" id="{93F6EC0F-7BC1-5532-7172-4867196429C5}"/>
                  </a:ext>
                </a:extLst>
              </p:cNvPr>
              <p:cNvSpPr/>
              <p:nvPr/>
            </p:nvSpPr>
            <p:spPr>
              <a:xfrm>
                <a:off x="5331319" y="3747720"/>
                <a:ext cx="623697" cy="363188"/>
              </a:xfrm>
              <a:custGeom>
                <a:avLst/>
                <a:gdLst>
                  <a:gd name="connsiteX0" fmla="*/ 0 w 623697"/>
                  <a:gd name="connsiteY0" fmla="*/ 0 h 363188"/>
                  <a:gd name="connsiteX1" fmla="*/ 623697 w 623697"/>
                  <a:gd name="connsiteY1" fmla="*/ 0 h 363188"/>
                  <a:gd name="connsiteX2" fmla="*/ 623697 w 623697"/>
                  <a:gd name="connsiteY2" fmla="*/ 363188 h 363188"/>
                  <a:gd name="connsiteX3" fmla="*/ 0 w 623697"/>
                  <a:gd name="connsiteY3" fmla="*/ 363188 h 363188"/>
                </a:gdLst>
                <a:ahLst/>
                <a:cxnLst>
                  <a:cxn ang="0">
                    <a:pos x="connsiteX0" y="connsiteY0"/>
                  </a:cxn>
                  <a:cxn ang="0">
                    <a:pos x="connsiteX1" y="connsiteY1"/>
                  </a:cxn>
                  <a:cxn ang="0">
                    <a:pos x="connsiteX2" y="connsiteY2"/>
                  </a:cxn>
                  <a:cxn ang="0">
                    <a:pos x="connsiteX3" y="connsiteY3"/>
                  </a:cxn>
                </a:cxnLst>
                <a:rect l="l" t="t" r="r" b="b"/>
                <a:pathLst>
                  <a:path w="623697" h="363188">
                    <a:moveTo>
                      <a:pt x="0" y="0"/>
                    </a:moveTo>
                    <a:lnTo>
                      <a:pt x="623697" y="0"/>
                    </a:lnTo>
                    <a:lnTo>
                      <a:pt x="623697" y="363188"/>
                    </a:lnTo>
                    <a:lnTo>
                      <a:pt x="0" y="363188"/>
                    </a:lnTo>
                    <a:close/>
                  </a:path>
                </a:pathLst>
              </a:custGeom>
              <a:solidFill>
                <a:srgbClr val="F8AA1D"/>
              </a:solidFill>
              <a:ln w="14859" cap="flat">
                <a:solidFill>
                  <a:srgbClr val="FFFFFF"/>
                </a:solidFill>
                <a:prstDash val="solid"/>
                <a:miter/>
              </a:ln>
            </p:spPr>
            <p:txBody>
              <a:bodyPr rtlCol="0" anchor="ctr"/>
              <a:lstStyle/>
              <a:p>
                <a:endParaRPr lang="it-IT"/>
              </a:p>
            </p:txBody>
          </p:sp>
          <p:sp>
            <p:nvSpPr>
              <p:cNvPr id="5" name="Figura a mano libera: forma 4">
                <a:extLst>
                  <a:ext uri="{FF2B5EF4-FFF2-40B4-BE49-F238E27FC236}">
                    <a16:creationId xmlns:a16="http://schemas.microsoft.com/office/drawing/2014/main" id="{CA092216-DB48-900B-626A-334359C65571}"/>
                  </a:ext>
                </a:extLst>
              </p:cNvPr>
              <p:cNvSpPr/>
              <p:nvPr/>
            </p:nvSpPr>
            <p:spPr>
              <a:xfrm>
                <a:off x="5955016" y="4111003"/>
                <a:ext cx="1361027" cy="363188"/>
              </a:xfrm>
              <a:custGeom>
                <a:avLst/>
                <a:gdLst>
                  <a:gd name="connsiteX0" fmla="*/ 0 w 1361027"/>
                  <a:gd name="connsiteY0" fmla="*/ 0 h 363188"/>
                  <a:gd name="connsiteX1" fmla="*/ 1361027 w 1361027"/>
                  <a:gd name="connsiteY1" fmla="*/ 0 h 363188"/>
                  <a:gd name="connsiteX2" fmla="*/ 1361027 w 1361027"/>
                  <a:gd name="connsiteY2" fmla="*/ 363188 h 363188"/>
                  <a:gd name="connsiteX3" fmla="*/ 0 w 1361027"/>
                  <a:gd name="connsiteY3" fmla="*/ 363188 h 363188"/>
                </a:gdLst>
                <a:ahLst/>
                <a:cxnLst>
                  <a:cxn ang="0">
                    <a:pos x="connsiteX0" y="connsiteY0"/>
                  </a:cxn>
                  <a:cxn ang="0">
                    <a:pos x="connsiteX1" y="connsiteY1"/>
                  </a:cxn>
                  <a:cxn ang="0">
                    <a:pos x="connsiteX2" y="connsiteY2"/>
                  </a:cxn>
                  <a:cxn ang="0">
                    <a:pos x="connsiteX3" y="connsiteY3"/>
                  </a:cxn>
                </a:cxnLst>
                <a:rect l="l" t="t" r="r" b="b"/>
                <a:pathLst>
                  <a:path w="1361027" h="363188">
                    <a:moveTo>
                      <a:pt x="0" y="0"/>
                    </a:moveTo>
                    <a:lnTo>
                      <a:pt x="1361027" y="0"/>
                    </a:lnTo>
                    <a:lnTo>
                      <a:pt x="1361027" y="363188"/>
                    </a:lnTo>
                    <a:lnTo>
                      <a:pt x="0" y="363188"/>
                    </a:lnTo>
                    <a:close/>
                  </a:path>
                </a:pathLst>
              </a:custGeom>
              <a:solidFill>
                <a:srgbClr val="E8EAF1"/>
              </a:solidFill>
              <a:ln w="15240" cap="flat">
                <a:solidFill>
                  <a:srgbClr val="FFFFFF"/>
                </a:solidFill>
                <a:prstDash val="solid"/>
                <a:miter/>
              </a:ln>
            </p:spPr>
            <p:txBody>
              <a:bodyPr rtlCol="0" anchor="ctr"/>
              <a:lstStyle/>
              <a:p>
                <a:endParaRPr lang="it-IT"/>
              </a:p>
            </p:txBody>
          </p:sp>
          <p:sp>
            <p:nvSpPr>
              <p:cNvPr id="6" name="Figura a mano libera: forma 5">
                <a:extLst>
                  <a:ext uri="{FF2B5EF4-FFF2-40B4-BE49-F238E27FC236}">
                    <a16:creationId xmlns:a16="http://schemas.microsoft.com/office/drawing/2014/main" id="{7FE73876-CA69-D11F-985F-B98DB9DDB323}"/>
                  </a:ext>
                </a:extLst>
              </p:cNvPr>
              <p:cNvSpPr/>
              <p:nvPr/>
            </p:nvSpPr>
            <p:spPr>
              <a:xfrm>
                <a:off x="5955016" y="3384532"/>
                <a:ext cx="1361027" cy="363188"/>
              </a:xfrm>
              <a:custGeom>
                <a:avLst/>
                <a:gdLst>
                  <a:gd name="connsiteX0" fmla="*/ 0 w 1361027"/>
                  <a:gd name="connsiteY0" fmla="*/ 0 h 363188"/>
                  <a:gd name="connsiteX1" fmla="*/ 1361027 w 1361027"/>
                  <a:gd name="connsiteY1" fmla="*/ 0 h 363188"/>
                  <a:gd name="connsiteX2" fmla="*/ 1361027 w 1361027"/>
                  <a:gd name="connsiteY2" fmla="*/ 363188 h 363188"/>
                  <a:gd name="connsiteX3" fmla="*/ 0 w 1361027"/>
                  <a:gd name="connsiteY3" fmla="*/ 363188 h 363188"/>
                </a:gdLst>
                <a:ahLst/>
                <a:cxnLst>
                  <a:cxn ang="0">
                    <a:pos x="connsiteX0" y="connsiteY0"/>
                  </a:cxn>
                  <a:cxn ang="0">
                    <a:pos x="connsiteX1" y="connsiteY1"/>
                  </a:cxn>
                  <a:cxn ang="0">
                    <a:pos x="connsiteX2" y="connsiteY2"/>
                  </a:cxn>
                  <a:cxn ang="0">
                    <a:pos x="connsiteX3" y="connsiteY3"/>
                  </a:cxn>
                </a:cxnLst>
                <a:rect l="l" t="t" r="r" b="b"/>
                <a:pathLst>
                  <a:path w="1361027" h="363188">
                    <a:moveTo>
                      <a:pt x="0" y="0"/>
                    </a:moveTo>
                    <a:lnTo>
                      <a:pt x="1361027" y="0"/>
                    </a:lnTo>
                    <a:lnTo>
                      <a:pt x="1361027" y="363188"/>
                    </a:lnTo>
                    <a:lnTo>
                      <a:pt x="0" y="363188"/>
                    </a:lnTo>
                    <a:close/>
                  </a:path>
                </a:pathLst>
              </a:custGeom>
              <a:solidFill>
                <a:srgbClr val="E8EAF1"/>
              </a:solidFill>
              <a:ln w="15240" cap="flat">
                <a:solidFill>
                  <a:srgbClr val="FFFFFF"/>
                </a:solidFill>
                <a:prstDash val="solid"/>
                <a:miter/>
              </a:ln>
            </p:spPr>
            <p:txBody>
              <a:bodyPr rtlCol="0" anchor="ctr"/>
              <a:lstStyle/>
              <a:p>
                <a:endParaRPr lang="it-IT"/>
              </a:p>
            </p:txBody>
          </p:sp>
          <p:sp>
            <p:nvSpPr>
              <p:cNvPr id="7" name="Figura a mano libera: forma 6">
                <a:extLst>
                  <a:ext uri="{FF2B5EF4-FFF2-40B4-BE49-F238E27FC236}">
                    <a16:creationId xmlns:a16="http://schemas.microsoft.com/office/drawing/2014/main" id="{D3F73934-DFDA-EFC1-E2CE-455BE88678EF}"/>
                  </a:ext>
                </a:extLst>
              </p:cNvPr>
              <p:cNvSpPr/>
              <p:nvPr/>
            </p:nvSpPr>
            <p:spPr>
              <a:xfrm>
                <a:off x="5955016" y="3747720"/>
                <a:ext cx="1361027" cy="363188"/>
              </a:xfrm>
              <a:custGeom>
                <a:avLst/>
                <a:gdLst>
                  <a:gd name="connsiteX0" fmla="*/ 0 w 1361027"/>
                  <a:gd name="connsiteY0" fmla="*/ 0 h 363188"/>
                  <a:gd name="connsiteX1" fmla="*/ 1361027 w 1361027"/>
                  <a:gd name="connsiteY1" fmla="*/ 0 h 363188"/>
                  <a:gd name="connsiteX2" fmla="*/ 1361027 w 1361027"/>
                  <a:gd name="connsiteY2" fmla="*/ 363188 h 363188"/>
                  <a:gd name="connsiteX3" fmla="*/ 0 w 1361027"/>
                  <a:gd name="connsiteY3" fmla="*/ 363188 h 363188"/>
                </a:gdLst>
                <a:ahLst/>
                <a:cxnLst>
                  <a:cxn ang="0">
                    <a:pos x="connsiteX0" y="connsiteY0"/>
                  </a:cxn>
                  <a:cxn ang="0">
                    <a:pos x="connsiteX1" y="connsiteY1"/>
                  </a:cxn>
                  <a:cxn ang="0">
                    <a:pos x="connsiteX2" y="connsiteY2"/>
                  </a:cxn>
                  <a:cxn ang="0">
                    <a:pos x="connsiteX3" y="connsiteY3"/>
                  </a:cxn>
                </a:cxnLst>
                <a:rect l="l" t="t" r="r" b="b"/>
                <a:pathLst>
                  <a:path w="1361027" h="363188">
                    <a:moveTo>
                      <a:pt x="0" y="0"/>
                    </a:moveTo>
                    <a:lnTo>
                      <a:pt x="1361027" y="0"/>
                    </a:lnTo>
                    <a:lnTo>
                      <a:pt x="1361027" y="363188"/>
                    </a:lnTo>
                    <a:lnTo>
                      <a:pt x="0" y="363188"/>
                    </a:lnTo>
                    <a:close/>
                  </a:path>
                </a:pathLst>
              </a:custGeom>
              <a:solidFill>
                <a:srgbClr val="E8EAF1"/>
              </a:solidFill>
              <a:ln w="15240" cap="flat">
                <a:solidFill>
                  <a:srgbClr val="FFFFFF"/>
                </a:solidFill>
                <a:prstDash val="solid"/>
                <a:miter/>
              </a:ln>
            </p:spPr>
            <p:txBody>
              <a:bodyPr rtlCol="0" anchor="ctr"/>
              <a:lstStyle/>
              <a:p>
                <a:endParaRPr lang="it-IT"/>
              </a:p>
            </p:txBody>
          </p:sp>
          <p:sp>
            <p:nvSpPr>
              <p:cNvPr id="8" name="Figura a mano libera: forma 7">
                <a:extLst>
                  <a:ext uri="{FF2B5EF4-FFF2-40B4-BE49-F238E27FC236}">
                    <a16:creationId xmlns:a16="http://schemas.microsoft.com/office/drawing/2014/main" id="{D13E980B-268B-1FD3-5AA9-7B7DC24FEDBA}"/>
                  </a:ext>
                </a:extLst>
              </p:cNvPr>
              <p:cNvSpPr/>
              <p:nvPr/>
            </p:nvSpPr>
            <p:spPr>
              <a:xfrm>
                <a:off x="7302708" y="3747720"/>
                <a:ext cx="1618202" cy="363188"/>
              </a:xfrm>
              <a:custGeom>
                <a:avLst/>
                <a:gdLst>
                  <a:gd name="connsiteX0" fmla="*/ 0 w 1618202"/>
                  <a:gd name="connsiteY0" fmla="*/ 0 h 363188"/>
                  <a:gd name="connsiteX1" fmla="*/ 1618202 w 1618202"/>
                  <a:gd name="connsiteY1" fmla="*/ 0 h 363188"/>
                  <a:gd name="connsiteX2" fmla="*/ 1618202 w 1618202"/>
                  <a:gd name="connsiteY2" fmla="*/ 363188 h 363188"/>
                  <a:gd name="connsiteX3" fmla="*/ 0 w 1618202"/>
                  <a:gd name="connsiteY3" fmla="*/ 363188 h 363188"/>
                </a:gdLst>
                <a:ahLst/>
                <a:cxnLst>
                  <a:cxn ang="0">
                    <a:pos x="connsiteX0" y="connsiteY0"/>
                  </a:cxn>
                  <a:cxn ang="0">
                    <a:pos x="connsiteX1" y="connsiteY1"/>
                  </a:cxn>
                  <a:cxn ang="0">
                    <a:pos x="connsiteX2" y="connsiteY2"/>
                  </a:cxn>
                  <a:cxn ang="0">
                    <a:pos x="connsiteX3" y="connsiteY3"/>
                  </a:cxn>
                </a:cxnLst>
                <a:rect l="l" t="t" r="r" b="b"/>
                <a:pathLst>
                  <a:path w="1618202" h="363188">
                    <a:moveTo>
                      <a:pt x="0" y="0"/>
                    </a:moveTo>
                    <a:lnTo>
                      <a:pt x="1618202" y="0"/>
                    </a:lnTo>
                    <a:lnTo>
                      <a:pt x="1618202" y="363188"/>
                    </a:lnTo>
                    <a:lnTo>
                      <a:pt x="0" y="363188"/>
                    </a:lnTo>
                    <a:close/>
                  </a:path>
                </a:pathLst>
              </a:custGeom>
              <a:solidFill>
                <a:srgbClr val="E8EAF1"/>
              </a:solidFill>
              <a:ln w="16574" cap="flat">
                <a:solidFill>
                  <a:srgbClr val="FFFFFF"/>
                </a:solidFill>
                <a:prstDash val="solid"/>
                <a:miter/>
              </a:ln>
            </p:spPr>
            <p:txBody>
              <a:bodyPr rtlCol="0" anchor="ctr"/>
              <a:lstStyle/>
              <a:p>
                <a:endParaRPr lang="it-IT"/>
              </a:p>
            </p:txBody>
          </p:sp>
          <p:sp>
            <p:nvSpPr>
              <p:cNvPr id="9" name="Figura a mano libera: forma 8">
                <a:extLst>
                  <a:ext uri="{FF2B5EF4-FFF2-40B4-BE49-F238E27FC236}">
                    <a16:creationId xmlns:a16="http://schemas.microsoft.com/office/drawing/2014/main" id="{B98BC9A5-1A07-23CF-5459-6843864C0223}"/>
                  </a:ext>
                </a:extLst>
              </p:cNvPr>
              <p:cNvSpPr/>
              <p:nvPr/>
            </p:nvSpPr>
            <p:spPr>
              <a:xfrm>
                <a:off x="7302708" y="4111003"/>
                <a:ext cx="1618202" cy="363188"/>
              </a:xfrm>
              <a:custGeom>
                <a:avLst/>
                <a:gdLst>
                  <a:gd name="connsiteX0" fmla="*/ 0 w 1618202"/>
                  <a:gd name="connsiteY0" fmla="*/ 0 h 363188"/>
                  <a:gd name="connsiteX1" fmla="*/ 1618202 w 1618202"/>
                  <a:gd name="connsiteY1" fmla="*/ 0 h 363188"/>
                  <a:gd name="connsiteX2" fmla="*/ 1618202 w 1618202"/>
                  <a:gd name="connsiteY2" fmla="*/ 363188 h 363188"/>
                  <a:gd name="connsiteX3" fmla="*/ 0 w 1618202"/>
                  <a:gd name="connsiteY3" fmla="*/ 363188 h 363188"/>
                </a:gdLst>
                <a:ahLst/>
                <a:cxnLst>
                  <a:cxn ang="0">
                    <a:pos x="connsiteX0" y="connsiteY0"/>
                  </a:cxn>
                  <a:cxn ang="0">
                    <a:pos x="connsiteX1" y="connsiteY1"/>
                  </a:cxn>
                  <a:cxn ang="0">
                    <a:pos x="connsiteX2" y="connsiteY2"/>
                  </a:cxn>
                  <a:cxn ang="0">
                    <a:pos x="connsiteX3" y="connsiteY3"/>
                  </a:cxn>
                </a:cxnLst>
                <a:rect l="l" t="t" r="r" b="b"/>
                <a:pathLst>
                  <a:path w="1618202" h="363188">
                    <a:moveTo>
                      <a:pt x="0" y="0"/>
                    </a:moveTo>
                    <a:lnTo>
                      <a:pt x="1618202" y="0"/>
                    </a:lnTo>
                    <a:lnTo>
                      <a:pt x="1618202" y="363188"/>
                    </a:lnTo>
                    <a:lnTo>
                      <a:pt x="0" y="363188"/>
                    </a:lnTo>
                    <a:close/>
                  </a:path>
                </a:pathLst>
              </a:custGeom>
              <a:solidFill>
                <a:srgbClr val="E8EAF1"/>
              </a:solidFill>
              <a:ln w="16574" cap="flat">
                <a:solidFill>
                  <a:srgbClr val="FFFFFF"/>
                </a:solidFill>
                <a:prstDash val="solid"/>
                <a:miter/>
              </a:ln>
            </p:spPr>
            <p:txBody>
              <a:bodyPr rtlCol="0" anchor="ctr"/>
              <a:lstStyle/>
              <a:p>
                <a:endParaRPr lang="it-IT"/>
              </a:p>
            </p:txBody>
          </p:sp>
          <p:sp>
            <p:nvSpPr>
              <p:cNvPr id="10" name="Figura a mano libera: forma 9">
                <a:extLst>
                  <a:ext uri="{FF2B5EF4-FFF2-40B4-BE49-F238E27FC236}">
                    <a16:creationId xmlns:a16="http://schemas.microsoft.com/office/drawing/2014/main" id="{F9D9832A-383D-FE11-6CFB-244BB0E05B45}"/>
                  </a:ext>
                </a:extLst>
              </p:cNvPr>
              <p:cNvSpPr/>
              <p:nvPr/>
            </p:nvSpPr>
            <p:spPr>
              <a:xfrm>
                <a:off x="5331319" y="4111003"/>
                <a:ext cx="623697" cy="363188"/>
              </a:xfrm>
              <a:custGeom>
                <a:avLst/>
                <a:gdLst>
                  <a:gd name="connsiteX0" fmla="*/ 0 w 623697"/>
                  <a:gd name="connsiteY0" fmla="*/ 0 h 363188"/>
                  <a:gd name="connsiteX1" fmla="*/ 623697 w 623697"/>
                  <a:gd name="connsiteY1" fmla="*/ 0 h 363188"/>
                  <a:gd name="connsiteX2" fmla="*/ 623697 w 623697"/>
                  <a:gd name="connsiteY2" fmla="*/ 363188 h 363188"/>
                  <a:gd name="connsiteX3" fmla="*/ 0 w 623697"/>
                  <a:gd name="connsiteY3" fmla="*/ 363188 h 363188"/>
                </a:gdLst>
                <a:ahLst/>
                <a:cxnLst>
                  <a:cxn ang="0">
                    <a:pos x="connsiteX0" y="connsiteY0"/>
                  </a:cxn>
                  <a:cxn ang="0">
                    <a:pos x="connsiteX1" y="connsiteY1"/>
                  </a:cxn>
                  <a:cxn ang="0">
                    <a:pos x="connsiteX2" y="connsiteY2"/>
                  </a:cxn>
                  <a:cxn ang="0">
                    <a:pos x="connsiteX3" y="connsiteY3"/>
                  </a:cxn>
                </a:cxnLst>
                <a:rect l="l" t="t" r="r" b="b"/>
                <a:pathLst>
                  <a:path w="623697" h="363188">
                    <a:moveTo>
                      <a:pt x="0" y="0"/>
                    </a:moveTo>
                    <a:lnTo>
                      <a:pt x="623697" y="0"/>
                    </a:lnTo>
                    <a:lnTo>
                      <a:pt x="623697" y="363188"/>
                    </a:lnTo>
                    <a:lnTo>
                      <a:pt x="0" y="363188"/>
                    </a:lnTo>
                    <a:close/>
                  </a:path>
                </a:pathLst>
              </a:custGeom>
              <a:solidFill>
                <a:srgbClr val="F8AA1D"/>
              </a:solidFill>
              <a:ln w="14859" cap="flat">
                <a:solidFill>
                  <a:srgbClr val="FFFFFF"/>
                </a:solidFill>
                <a:prstDash val="solid"/>
                <a:miter/>
              </a:ln>
            </p:spPr>
            <p:txBody>
              <a:bodyPr rtlCol="0" anchor="ctr"/>
              <a:lstStyle/>
              <a:p>
                <a:endParaRPr lang="it-IT"/>
              </a:p>
            </p:txBody>
          </p:sp>
          <p:sp>
            <p:nvSpPr>
              <p:cNvPr id="11" name="Figura a mano libera: forma 10">
                <a:extLst>
                  <a:ext uri="{FF2B5EF4-FFF2-40B4-BE49-F238E27FC236}">
                    <a16:creationId xmlns:a16="http://schemas.microsoft.com/office/drawing/2014/main" id="{C1531335-F4D6-25E9-7FD1-645FBCE90C6B}"/>
                  </a:ext>
                </a:extLst>
              </p:cNvPr>
              <p:cNvSpPr/>
              <p:nvPr/>
            </p:nvSpPr>
            <p:spPr>
              <a:xfrm>
                <a:off x="7302708" y="3384532"/>
                <a:ext cx="1618202" cy="363188"/>
              </a:xfrm>
              <a:custGeom>
                <a:avLst/>
                <a:gdLst>
                  <a:gd name="connsiteX0" fmla="*/ 0 w 1618202"/>
                  <a:gd name="connsiteY0" fmla="*/ 0 h 363188"/>
                  <a:gd name="connsiteX1" fmla="*/ 1618202 w 1618202"/>
                  <a:gd name="connsiteY1" fmla="*/ 0 h 363188"/>
                  <a:gd name="connsiteX2" fmla="*/ 1618202 w 1618202"/>
                  <a:gd name="connsiteY2" fmla="*/ 363188 h 363188"/>
                  <a:gd name="connsiteX3" fmla="*/ 0 w 1618202"/>
                  <a:gd name="connsiteY3" fmla="*/ 363188 h 363188"/>
                </a:gdLst>
                <a:ahLst/>
                <a:cxnLst>
                  <a:cxn ang="0">
                    <a:pos x="connsiteX0" y="connsiteY0"/>
                  </a:cxn>
                  <a:cxn ang="0">
                    <a:pos x="connsiteX1" y="connsiteY1"/>
                  </a:cxn>
                  <a:cxn ang="0">
                    <a:pos x="connsiteX2" y="connsiteY2"/>
                  </a:cxn>
                  <a:cxn ang="0">
                    <a:pos x="connsiteX3" y="connsiteY3"/>
                  </a:cxn>
                </a:cxnLst>
                <a:rect l="l" t="t" r="r" b="b"/>
                <a:pathLst>
                  <a:path w="1618202" h="363188">
                    <a:moveTo>
                      <a:pt x="0" y="0"/>
                    </a:moveTo>
                    <a:lnTo>
                      <a:pt x="1618202" y="0"/>
                    </a:lnTo>
                    <a:lnTo>
                      <a:pt x="1618202" y="363188"/>
                    </a:lnTo>
                    <a:lnTo>
                      <a:pt x="0" y="363188"/>
                    </a:lnTo>
                    <a:close/>
                  </a:path>
                </a:pathLst>
              </a:custGeom>
              <a:solidFill>
                <a:srgbClr val="E8EAF1"/>
              </a:solidFill>
              <a:ln w="16574" cap="flat">
                <a:solidFill>
                  <a:srgbClr val="FFFFFF"/>
                </a:solidFill>
                <a:prstDash val="solid"/>
                <a:miter/>
              </a:ln>
            </p:spPr>
            <p:txBody>
              <a:bodyPr rtlCol="0" anchor="ctr"/>
              <a:lstStyle/>
              <a:p>
                <a:endParaRPr lang="it-IT"/>
              </a:p>
            </p:txBody>
          </p:sp>
          <p:sp>
            <p:nvSpPr>
              <p:cNvPr id="12" name="Figura a mano libera: forma 11">
                <a:extLst>
                  <a:ext uri="{FF2B5EF4-FFF2-40B4-BE49-F238E27FC236}">
                    <a16:creationId xmlns:a16="http://schemas.microsoft.com/office/drawing/2014/main" id="{1CD2071A-6617-293F-2573-31E02C28ADFD}"/>
                  </a:ext>
                </a:extLst>
              </p:cNvPr>
              <p:cNvSpPr/>
              <p:nvPr/>
            </p:nvSpPr>
            <p:spPr>
              <a:xfrm>
                <a:off x="7302708" y="4474192"/>
                <a:ext cx="1618202" cy="363188"/>
              </a:xfrm>
              <a:custGeom>
                <a:avLst/>
                <a:gdLst>
                  <a:gd name="connsiteX0" fmla="*/ 0 w 1618202"/>
                  <a:gd name="connsiteY0" fmla="*/ 0 h 363188"/>
                  <a:gd name="connsiteX1" fmla="*/ 1618202 w 1618202"/>
                  <a:gd name="connsiteY1" fmla="*/ 0 h 363188"/>
                  <a:gd name="connsiteX2" fmla="*/ 1618202 w 1618202"/>
                  <a:gd name="connsiteY2" fmla="*/ 363188 h 363188"/>
                  <a:gd name="connsiteX3" fmla="*/ 0 w 1618202"/>
                  <a:gd name="connsiteY3" fmla="*/ 363188 h 363188"/>
                </a:gdLst>
                <a:ahLst/>
                <a:cxnLst>
                  <a:cxn ang="0">
                    <a:pos x="connsiteX0" y="connsiteY0"/>
                  </a:cxn>
                  <a:cxn ang="0">
                    <a:pos x="connsiteX1" y="connsiteY1"/>
                  </a:cxn>
                  <a:cxn ang="0">
                    <a:pos x="connsiteX2" y="connsiteY2"/>
                  </a:cxn>
                  <a:cxn ang="0">
                    <a:pos x="connsiteX3" y="connsiteY3"/>
                  </a:cxn>
                </a:cxnLst>
                <a:rect l="l" t="t" r="r" b="b"/>
                <a:pathLst>
                  <a:path w="1618202" h="363188">
                    <a:moveTo>
                      <a:pt x="0" y="0"/>
                    </a:moveTo>
                    <a:lnTo>
                      <a:pt x="1618202" y="0"/>
                    </a:lnTo>
                    <a:lnTo>
                      <a:pt x="1618202" y="363188"/>
                    </a:lnTo>
                    <a:lnTo>
                      <a:pt x="0" y="363188"/>
                    </a:lnTo>
                    <a:close/>
                  </a:path>
                </a:pathLst>
              </a:custGeom>
              <a:solidFill>
                <a:srgbClr val="E8EAF1"/>
              </a:solidFill>
              <a:ln w="16574" cap="flat">
                <a:solidFill>
                  <a:srgbClr val="FFFFFF"/>
                </a:solidFill>
                <a:prstDash val="solid"/>
                <a:miter/>
              </a:ln>
            </p:spPr>
            <p:txBody>
              <a:bodyPr rtlCol="0" anchor="ctr"/>
              <a:lstStyle/>
              <a:p>
                <a:endParaRPr lang="it-IT"/>
              </a:p>
            </p:txBody>
          </p:sp>
          <p:sp>
            <p:nvSpPr>
              <p:cNvPr id="13" name="Figura a mano libera: forma 12">
                <a:extLst>
                  <a:ext uri="{FF2B5EF4-FFF2-40B4-BE49-F238E27FC236}">
                    <a16:creationId xmlns:a16="http://schemas.microsoft.com/office/drawing/2014/main" id="{203635FD-8D46-4267-A4BD-CBA70AF03673}"/>
                  </a:ext>
                </a:extLst>
              </p:cNvPr>
              <p:cNvSpPr/>
              <p:nvPr/>
            </p:nvSpPr>
            <p:spPr>
              <a:xfrm>
                <a:off x="5331319" y="4474192"/>
                <a:ext cx="623697" cy="363188"/>
              </a:xfrm>
              <a:custGeom>
                <a:avLst/>
                <a:gdLst>
                  <a:gd name="connsiteX0" fmla="*/ 0 w 623697"/>
                  <a:gd name="connsiteY0" fmla="*/ 0 h 363188"/>
                  <a:gd name="connsiteX1" fmla="*/ 623697 w 623697"/>
                  <a:gd name="connsiteY1" fmla="*/ 0 h 363188"/>
                  <a:gd name="connsiteX2" fmla="*/ 623697 w 623697"/>
                  <a:gd name="connsiteY2" fmla="*/ 363188 h 363188"/>
                  <a:gd name="connsiteX3" fmla="*/ 0 w 623697"/>
                  <a:gd name="connsiteY3" fmla="*/ 363188 h 363188"/>
                </a:gdLst>
                <a:ahLst/>
                <a:cxnLst>
                  <a:cxn ang="0">
                    <a:pos x="connsiteX0" y="connsiteY0"/>
                  </a:cxn>
                  <a:cxn ang="0">
                    <a:pos x="connsiteX1" y="connsiteY1"/>
                  </a:cxn>
                  <a:cxn ang="0">
                    <a:pos x="connsiteX2" y="connsiteY2"/>
                  </a:cxn>
                  <a:cxn ang="0">
                    <a:pos x="connsiteX3" y="connsiteY3"/>
                  </a:cxn>
                </a:cxnLst>
                <a:rect l="l" t="t" r="r" b="b"/>
                <a:pathLst>
                  <a:path w="623697" h="363188">
                    <a:moveTo>
                      <a:pt x="0" y="0"/>
                    </a:moveTo>
                    <a:lnTo>
                      <a:pt x="623697" y="0"/>
                    </a:lnTo>
                    <a:lnTo>
                      <a:pt x="623697" y="363188"/>
                    </a:lnTo>
                    <a:lnTo>
                      <a:pt x="0" y="363188"/>
                    </a:lnTo>
                    <a:close/>
                  </a:path>
                </a:pathLst>
              </a:custGeom>
              <a:solidFill>
                <a:srgbClr val="F8AA1D"/>
              </a:solidFill>
              <a:ln w="14859" cap="flat">
                <a:solidFill>
                  <a:srgbClr val="FFFFFF"/>
                </a:solidFill>
                <a:prstDash val="solid"/>
                <a:miter/>
              </a:ln>
            </p:spPr>
            <p:txBody>
              <a:bodyPr rtlCol="0" anchor="ctr"/>
              <a:lstStyle/>
              <a:p>
                <a:endParaRPr lang="it-IT"/>
              </a:p>
            </p:txBody>
          </p:sp>
          <p:sp>
            <p:nvSpPr>
              <p:cNvPr id="14" name="Figura a mano libera: forma 13">
                <a:extLst>
                  <a:ext uri="{FF2B5EF4-FFF2-40B4-BE49-F238E27FC236}">
                    <a16:creationId xmlns:a16="http://schemas.microsoft.com/office/drawing/2014/main" id="{9D6B083E-6DE4-9B99-36D5-A46148736D0E}"/>
                  </a:ext>
                </a:extLst>
              </p:cNvPr>
              <p:cNvSpPr/>
              <p:nvPr/>
            </p:nvSpPr>
            <p:spPr>
              <a:xfrm>
                <a:off x="5955016" y="4474192"/>
                <a:ext cx="1347692" cy="363188"/>
              </a:xfrm>
              <a:custGeom>
                <a:avLst/>
                <a:gdLst>
                  <a:gd name="connsiteX0" fmla="*/ 0 w 1347692"/>
                  <a:gd name="connsiteY0" fmla="*/ 0 h 363188"/>
                  <a:gd name="connsiteX1" fmla="*/ 1347692 w 1347692"/>
                  <a:gd name="connsiteY1" fmla="*/ 0 h 363188"/>
                  <a:gd name="connsiteX2" fmla="*/ 1347692 w 1347692"/>
                  <a:gd name="connsiteY2" fmla="*/ 363188 h 363188"/>
                  <a:gd name="connsiteX3" fmla="*/ 0 w 1347692"/>
                  <a:gd name="connsiteY3" fmla="*/ 363188 h 363188"/>
                </a:gdLst>
                <a:ahLst/>
                <a:cxnLst>
                  <a:cxn ang="0">
                    <a:pos x="connsiteX0" y="connsiteY0"/>
                  </a:cxn>
                  <a:cxn ang="0">
                    <a:pos x="connsiteX1" y="connsiteY1"/>
                  </a:cxn>
                  <a:cxn ang="0">
                    <a:pos x="connsiteX2" y="connsiteY2"/>
                  </a:cxn>
                  <a:cxn ang="0">
                    <a:pos x="connsiteX3" y="connsiteY3"/>
                  </a:cxn>
                </a:cxnLst>
                <a:rect l="l" t="t" r="r" b="b"/>
                <a:pathLst>
                  <a:path w="1347692" h="363188">
                    <a:moveTo>
                      <a:pt x="0" y="0"/>
                    </a:moveTo>
                    <a:lnTo>
                      <a:pt x="1347692" y="0"/>
                    </a:lnTo>
                    <a:lnTo>
                      <a:pt x="1347692" y="363188"/>
                    </a:lnTo>
                    <a:lnTo>
                      <a:pt x="0" y="363188"/>
                    </a:lnTo>
                    <a:close/>
                  </a:path>
                </a:pathLst>
              </a:custGeom>
              <a:solidFill>
                <a:srgbClr val="E8EAF1"/>
              </a:solidFill>
              <a:ln w="15145" cap="flat">
                <a:solidFill>
                  <a:srgbClr val="FFFFFF"/>
                </a:solidFill>
                <a:prstDash val="solid"/>
                <a:miter/>
              </a:ln>
            </p:spPr>
            <p:txBody>
              <a:bodyPr rtlCol="0" anchor="ctr"/>
              <a:lstStyle/>
              <a:p>
                <a:endParaRPr lang="it-IT"/>
              </a:p>
            </p:txBody>
          </p:sp>
        </p:grpSp>
        <p:grpSp>
          <p:nvGrpSpPr>
            <p:cNvPr id="15" name="Elemento grafico 178">
              <a:extLst>
                <a:ext uri="{FF2B5EF4-FFF2-40B4-BE49-F238E27FC236}">
                  <a16:creationId xmlns:a16="http://schemas.microsoft.com/office/drawing/2014/main" id="{46FFE327-3D3F-63AF-2497-EB44E3AF278F}"/>
                </a:ext>
              </a:extLst>
            </p:cNvPr>
            <p:cNvGrpSpPr/>
            <p:nvPr/>
          </p:nvGrpSpPr>
          <p:grpSpPr>
            <a:xfrm>
              <a:off x="4074541" y="1722220"/>
              <a:ext cx="3153997" cy="1641497"/>
              <a:chOff x="5299601" y="3130595"/>
              <a:chExt cx="3153997" cy="1641497"/>
            </a:xfrm>
          </p:grpSpPr>
          <p:sp>
            <p:nvSpPr>
              <p:cNvPr id="16" name="CasellaDiTesto 15">
                <a:extLst>
                  <a:ext uri="{FF2B5EF4-FFF2-40B4-BE49-F238E27FC236}">
                    <a16:creationId xmlns:a16="http://schemas.microsoft.com/office/drawing/2014/main" id="{3679D14D-2546-0B0E-AEBE-2C18E5874FB3}"/>
                  </a:ext>
                </a:extLst>
              </p:cNvPr>
              <p:cNvSpPr txBox="1"/>
              <p:nvPr/>
            </p:nvSpPr>
            <p:spPr>
              <a:xfrm>
                <a:off x="5299601" y="3130595"/>
                <a:ext cx="663708" cy="261610"/>
              </a:xfrm>
              <a:prstGeom prst="rect">
                <a:avLst/>
              </a:prstGeom>
              <a:noFill/>
            </p:spPr>
            <p:txBody>
              <a:bodyPr wrap="none" rtlCol="0">
                <a:spAutoFit/>
              </a:bodyPr>
              <a:lstStyle/>
              <a:p>
                <a:pPr algn="l"/>
                <a:r>
                  <a:rPr lang="it-IT" sz="1100" spc="-42" dirty="0">
                    <a:ln/>
                    <a:solidFill>
                      <a:srgbClr val="575756"/>
                    </a:solidFill>
                    <a:latin typeface="Arial" panose="020B0604020202020204" pitchFamily="34" charset="0"/>
                    <a:cs typeface="Arial" panose="020B0604020202020204" pitchFamily="34" charset="0"/>
                    <a:sym typeface="montserrat-regular"/>
                    <a:rtl val="0"/>
                  </a:rPr>
                  <a:t>FASCIA</a:t>
                </a:r>
              </a:p>
            </p:txBody>
          </p:sp>
          <p:sp>
            <p:nvSpPr>
              <p:cNvPr id="17" name="CasellaDiTesto 16">
                <a:extLst>
                  <a:ext uri="{FF2B5EF4-FFF2-40B4-BE49-F238E27FC236}">
                    <a16:creationId xmlns:a16="http://schemas.microsoft.com/office/drawing/2014/main" id="{2136FF53-FE13-DC41-40A5-064F3755A9B0}"/>
                  </a:ext>
                </a:extLst>
              </p:cNvPr>
              <p:cNvSpPr txBox="1"/>
              <p:nvPr/>
            </p:nvSpPr>
            <p:spPr>
              <a:xfrm>
                <a:off x="6143803" y="3130595"/>
                <a:ext cx="809004" cy="261610"/>
              </a:xfrm>
              <a:prstGeom prst="rect">
                <a:avLst/>
              </a:prstGeom>
              <a:noFill/>
            </p:spPr>
            <p:txBody>
              <a:bodyPr wrap="none" rtlCol="0">
                <a:spAutoFit/>
              </a:bodyPr>
              <a:lstStyle/>
              <a:p>
                <a:pPr algn="l"/>
                <a:r>
                  <a:rPr lang="it-IT" sz="1100" spc="-42" dirty="0">
                    <a:ln/>
                    <a:solidFill>
                      <a:srgbClr val="575756"/>
                    </a:solidFill>
                    <a:latin typeface="Arial" panose="020B0604020202020204" pitchFamily="34" charset="0"/>
                    <a:cs typeface="Arial" panose="020B0604020202020204" pitchFamily="34" charset="0"/>
                    <a:sym typeface="montserrat-regular"/>
                    <a:rtl val="0"/>
                  </a:rPr>
                  <a:t>CLUSTER</a:t>
                </a:r>
              </a:p>
            </p:txBody>
          </p:sp>
          <p:sp>
            <p:nvSpPr>
              <p:cNvPr id="18" name="CasellaDiTesto 17">
                <a:extLst>
                  <a:ext uri="{FF2B5EF4-FFF2-40B4-BE49-F238E27FC236}">
                    <a16:creationId xmlns:a16="http://schemas.microsoft.com/office/drawing/2014/main" id="{CC74C8E2-0852-ECF2-BD96-53E0C41BCC78}"/>
                  </a:ext>
                </a:extLst>
              </p:cNvPr>
              <p:cNvSpPr txBox="1"/>
              <p:nvPr/>
            </p:nvSpPr>
            <p:spPr>
              <a:xfrm>
                <a:off x="7519688" y="3130881"/>
                <a:ext cx="933910" cy="261610"/>
              </a:xfrm>
              <a:prstGeom prst="rect">
                <a:avLst/>
              </a:prstGeom>
              <a:noFill/>
            </p:spPr>
            <p:txBody>
              <a:bodyPr wrap="none" rtlCol="0">
                <a:spAutoFit/>
              </a:bodyPr>
              <a:lstStyle/>
              <a:p>
                <a:pPr algn="l"/>
                <a:r>
                  <a:rPr lang="it-IT" sz="1100" spc="-42" dirty="0">
                    <a:ln/>
                    <a:solidFill>
                      <a:srgbClr val="575756"/>
                    </a:solidFill>
                    <a:latin typeface="Arial" panose="020B0604020202020204" pitchFamily="34" charset="0"/>
                    <a:cs typeface="Arial" panose="020B0604020202020204" pitchFamily="34" charset="0"/>
                    <a:sym typeface="montserrat-regular"/>
                    <a:rtl val="0"/>
                  </a:rPr>
                  <a:t>N° ADDETTI</a:t>
                </a:r>
              </a:p>
            </p:txBody>
          </p:sp>
          <p:sp>
            <p:nvSpPr>
              <p:cNvPr id="19" name="CasellaDiTesto 18">
                <a:extLst>
                  <a:ext uri="{FF2B5EF4-FFF2-40B4-BE49-F238E27FC236}">
                    <a16:creationId xmlns:a16="http://schemas.microsoft.com/office/drawing/2014/main" id="{31BD5A91-9FDC-BEB9-625F-625E59DB7967}"/>
                  </a:ext>
                </a:extLst>
              </p:cNvPr>
              <p:cNvSpPr txBox="1"/>
              <p:nvPr/>
            </p:nvSpPr>
            <p:spPr>
              <a:xfrm>
                <a:off x="5533725" y="3420822"/>
                <a:ext cx="263214" cy="261610"/>
              </a:xfrm>
              <a:prstGeom prst="rect">
                <a:avLst/>
              </a:prstGeom>
              <a:noFill/>
            </p:spPr>
            <p:txBody>
              <a:bodyPr wrap="none" rtlCol="0">
                <a:spAutoFit/>
              </a:bodyPr>
              <a:lstStyle/>
              <a:p>
                <a:pPr algn="l"/>
                <a:r>
                  <a:rPr lang="it-IT" sz="1100" b="1" dirty="0">
                    <a:ln/>
                    <a:solidFill>
                      <a:srgbClr val="FFFFFF"/>
                    </a:solidFill>
                    <a:latin typeface="Arial" panose="020B0604020202020204" pitchFamily="34" charset="0"/>
                    <a:cs typeface="Arial" panose="020B0604020202020204" pitchFamily="34" charset="0"/>
                    <a:sym typeface="montserrat-bold"/>
                    <a:rtl val="0"/>
                  </a:rPr>
                  <a:t>1</a:t>
                </a:r>
              </a:p>
            </p:txBody>
          </p:sp>
          <p:sp>
            <p:nvSpPr>
              <p:cNvPr id="20" name="CasellaDiTesto 19">
                <a:extLst>
                  <a:ext uri="{FF2B5EF4-FFF2-40B4-BE49-F238E27FC236}">
                    <a16:creationId xmlns:a16="http://schemas.microsoft.com/office/drawing/2014/main" id="{D3E207CA-CFC7-E2E6-0FDB-193BAF520D53}"/>
                  </a:ext>
                </a:extLst>
              </p:cNvPr>
              <p:cNvSpPr txBox="1"/>
              <p:nvPr/>
            </p:nvSpPr>
            <p:spPr>
              <a:xfrm>
                <a:off x="5519533" y="3784105"/>
                <a:ext cx="263214" cy="261610"/>
              </a:xfrm>
              <a:prstGeom prst="rect">
                <a:avLst/>
              </a:prstGeom>
              <a:noFill/>
            </p:spPr>
            <p:txBody>
              <a:bodyPr wrap="none" rtlCol="0">
                <a:spAutoFit/>
              </a:bodyPr>
              <a:lstStyle/>
              <a:p>
                <a:pPr algn="l"/>
                <a:r>
                  <a:rPr lang="it-IT" sz="1100" b="1">
                    <a:ln/>
                    <a:solidFill>
                      <a:srgbClr val="FFFFFF"/>
                    </a:solidFill>
                    <a:latin typeface="Arial" panose="020B0604020202020204" pitchFamily="34" charset="0"/>
                    <a:cs typeface="Arial" panose="020B0604020202020204" pitchFamily="34" charset="0"/>
                    <a:sym typeface="montserrat-bold"/>
                    <a:rtl val="0"/>
                  </a:rPr>
                  <a:t>2</a:t>
                </a:r>
              </a:p>
            </p:txBody>
          </p:sp>
          <p:sp>
            <p:nvSpPr>
              <p:cNvPr id="21" name="CasellaDiTesto 20">
                <a:extLst>
                  <a:ext uri="{FF2B5EF4-FFF2-40B4-BE49-F238E27FC236}">
                    <a16:creationId xmlns:a16="http://schemas.microsoft.com/office/drawing/2014/main" id="{BCB0E571-18F6-ACAC-A62E-229234BB868C}"/>
                  </a:ext>
                </a:extLst>
              </p:cNvPr>
              <p:cNvSpPr txBox="1"/>
              <p:nvPr/>
            </p:nvSpPr>
            <p:spPr>
              <a:xfrm>
                <a:off x="5520010" y="4147294"/>
                <a:ext cx="263214" cy="261610"/>
              </a:xfrm>
              <a:prstGeom prst="rect">
                <a:avLst/>
              </a:prstGeom>
              <a:noFill/>
            </p:spPr>
            <p:txBody>
              <a:bodyPr wrap="none" rtlCol="0">
                <a:spAutoFit/>
              </a:bodyPr>
              <a:lstStyle/>
              <a:p>
                <a:pPr algn="l"/>
                <a:r>
                  <a:rPr lang="it-IT" sz="1100" b="1">
                    <a:ln/>
                    <a:solidFill>
                      <a:srgbClr val="FFFFFF"/>
                    </a:solidFill>
                    <a:latin typeface="Arial" panose="020B0604020202020204" pitchFamily="34" charset="0"/>
                    <a:cs typeface="Arial" panose="020B0604020202020204" pitchFamily="34" charset="0"/>
                    <a:sym typeface="montserrat-bold"/>
                    <a:rtl val="0"/>
                  </a:rPr>
                  <a:t>3</a:t>
                </a:r>
              </a:p>
            </p:txBody>
          </p:sp>
          <p:sp>
            <p:nvSpPr>
              <p:cNvPr id="22" name="CasellaDiTesto 21">
                <a:extLst>
                  <a:ext uri="{FF2B5EF4-FFF2-40B4-BE49-F238E27FC236}">
                    <a16:creationId xmlns:a16="http://schemas.microsoft.com/office/drawing/2014/main" id="{4948E9AD-7FFC-256A-41CE-CAC598E3EE98}"/>
                  </a:ext>
                </a:extLst>
              </p:cNvPr>
              <p:cNvSpPr txBox="1"/>
              <p:nvPr/>
            </p:nvSpPr>
            <p:spPr>
              <a:xfrm>
                <a:off x="5511151" y="4510482"/>
                <a:ext cx="263214" cy="261610"/>
              </a:xfrm>
              <a:prstGeom prst="rect">
                <a:avLst/>
              </a:prstGeom>
              <a:noFill/>
            </p:spPr>
            <p:txBody>
              <a:bodyPr wrap="none" rtlCol="0">
                <a:spAutoFit/>
              </a:bodyPr>
              <a:lstStyle/>
              <a:p>
                <a:pPr algn="l"/>
                <a:r>
                  <a:rPr lang="it-IT" sz="1100" b="1">
                    <a:ln/>
                    <a:solidFill>
                      <a:srgbClr val="FFFFFF"/>
                    </a:solidFill>
                    <a:latin typeface="Arial" panose="020B0604020202020204" pitchFamily="34" charset="0"/>
                    <a:cs typeface="Arial" panose="020B0604020202020204" pitchFamily="34" charset="0"/>
                    <a:sym typeface="montserrat-bold"/>
                    <a:rtl val="0"/>
                  </a:rPr>
                  <a:t>4</a:t>
                </a:r>
              </a:p>
            </p:txBody>
          </p:sp>
          <p:sp>
            <p:nvSpPr>
              <p:cNvPr id="23" name="CasellaDiTesto 22">
                <a:extLst>
                  <a:ext uri="{FF2B5EF4-FFF2-40B4-BE49-F238E27FC236}">
                    <a16:creationId xmlns:a16="http://schemas.microsoft.com/office/drawing/2014/main" id="{4380E8CE-F953-65FB-2E7F-F655603B4BF8}"/>
                  </a:ext>
                </a:extLst>
              </p:cNvPr>
              <p:cNvSpPr txBox="1"/>
              <p:nvPr/>
            </p:nvSpPr>
            <p:spPr>
              <a:xfrm>
                <a:off x="6139419" y="3420822"/>
                <a:ext cx="529312" cy="261610"/>
              </a:xfrm>
              <a:prstGeom prst="rect">
                <a:avLst/>
              </a:prstGeom>
              <a:noFill/>
            </p:spPr>
            <p:txBody>
              <a:bodyPr wrap="none" rtlCol="0">
                <a:spAutoFit/>
              </a:bodyPr>
              <a:lstStyle/>
              <a:p>
                <a:pPr algn="l"/>
                <a:r>
                  <a:rPr lang="it-IT" sz="1100" dirty="0">
                    <a:ln/>
                    <a:solidFill>
                      <a:srgbClr val="333333"/>
                    </a:solidFill>
                    <a:latin typeface="Arial" panose="020B0604020202020204" pitchFamily="34" charset="0"/>
                    <a:cs typeface="Arial" panose="020B0604020202020204" pitchFamily="34" charset="0"/>
                    <a:sym typeface="montserrat-regular"/>
                    <a:rtl val="0"/>
                  </a:rPr>
                  <a:t>micro</a:t>
                </a:r>
              </a:p>
            </p:txBody>
          </p:sp>
          <p:sp>
            <p:nvSpPr>
              <p:cNvPr id="24" name="CasellaDiTesto 23">
                <a:extLst>
                  <a:ext uri="{FF2B5EF4-FFF2-40B4-BE49-F238E27FC236}">
                    <a16:creationId xmlns:a16="http://schemas.microsoft.com/office/drawing/2014/main" id="{7C853EC7-FDE1-211C-7371-5D7E094218FD}"/>
                  </a:ext>
                </a:extLst>
              </p:cNvPr>
              <p:cNvSpPr txBox="1"/>
              <p:nvPr/>
            </p:nvSpPr>
            <p:spPr>
              <a:xfrm>
                <a:off x="6139419" y="3784105"/>
                <a:ext cx="625492" cy="261610"/>
              </a:xfrm>
              <a:prstGeom prst="rect">
                <a:avLst/>
              </a:prstGeom>
              <a:noFill/>
            </p:spPr>
            <p:txBody>
              <a:bodyPr wrap="none" rtlCol="0">
                <a:spAutoFit/>
              </a:bodyPr>
              <a:lstStyle/>
              <a:p>
                <a:pPr algn="l"/>
                <a:r>
                  <a:rPr lang="it-IT" sz="1100" dirty="0">
                    <a:ln/>
                    <a:solidFill>
                      <a:srgbClr val="333333"/>
                    </a:solidFill>
                    <a:latin typeface="Arial" panose="020B0604020202020204" pitchFamily="34" charset="0"/>
                    <a:cs typeface="Arial" panose="020B0604020202020204" pitchFamily="34" charset="0"/>
                    <a:sym typeface="montserrat-regular"/>
                    <a:rtl val="0"/>
                  </a:rPr>
                  <a:t>piccola</a:t>
                </a:r>
              </a:p>
            </p:txBody>
          </p:sp>
          <p:sp>
            <p:nvSpPr>
              <p:cNvPr id="25" name="CasellaDiTesto 24">
                <a:extLst>
                  <a:ext uri="{FF2B5EF4-FFF2-40B4-BE49-F238E27FC236}">
                    <a16:creationId xmlns:a16="http://schemas.microsoft.com/office/drawing/2014/main" id="{D0703A77-E89E-178F-3127-B5DDE293725F}"/>
                  </a:ext>
                </a:extLst>
              </p:cNvPr>
              <p:cNvSpPr txBox="1"/>
              <p:nvPr/>
            </p:nvSpPr>
            <p:spPr>
              <a:xfrm>
                <a:off x="6174512" y="4147294"/>
                <a:ext cx="569387" cy="261610"/>
              </a:xfrm>
              <a:prstGeom prst="rect">
                <a:avLst/>
              </a:prstGeom>
              <a:noFill/>
            </p:spPr>
            <p:txBody>
              <a:bodyPr wrap="none" rtlCol="0">
                <a:spAutoFit/>
              </a:bodyPr>
              <a:lstStyle/>
              <a:p>
                <a:pPr algn="l"/>
                <a:r>
                  <a:rPr lang="it-IT" sz="1100" dirty="0">
                    <a:ln/>
                    <a:solidFill>
                      <a:srgbClr val="333333"/>
                    </a:solidFill>
                    <a:latin typeface="Arial" panose="020B0604020202020204" pitchFamily="34" charset="0"/>
                    <a:cs typeface="Arial" panose="020B0604020202020204" pitchFamily="34" charset="0"/>
                    <a:sym typeface="montserrat-regular"/>
                    <a:rtl val="0"/>
                  </a:rPr>
                  <a:t>media</a:t>
                </a:r>
              </a:p>
            </p:txBody>
          </p:sp>
          <p:sp>
            <p:nvSpPr>
              <p:cNvPr id="26" name="CasellaDiTesto 25">
                <a:extLst>
                  <a:ext uri="{FF2B5EF4-FFF2-40B4-BE49-F238E27FC236}">
                    <a16:creationId xmlns:a16="http://schemas.microsoft.com/office/drawing/2014/main" id="{E6D708C9-F0F3-9B2C-F76B-632C2876530A}"/>
                  </a:ext>
                </a:extLst>
              </p:cNvPr>
              <p:cNvSpPr txBox="1"/>
              <p:nvPr/>
            </p:nvSpPr>
            <p:spPr>
              <a:xfrm>
                <a:off x="6145421" y="4510482"/>
                <a:ext cx="623889" cy="261610"/>
              </a:xfrm>
              <a:prstGeom prst="rect">
                <a:avLst/>
              </a:prstGeom>
              <a:noFill/>
            </p:spPr>
            <p:txBody>
              <a:bodyPr wrap="none" rtlCol="0">
                <a:spAutoFit/>
              </a:bodyPr>
              <a:lstStyle/>
              <a:p>
                <a:pPr algn="l"/>
                <a:r>
                  <a:rPr lang="it-IT" sz="1100" dirty="0">
                    <a:ln/>
                    <a:solidFill>
                      <a:srgbClr val="333333"/>
                    </a:solidFill>
                    <a:latin typeface="Arial" panose="020B0604020202020204" pitchFamily="34" charset="0"/>
                    <a:cs typeface="Arial" panose="020B0604020202020204" pitchFamily="34" charset="0"/>
                    <a:sym typeface="montserrat-regular"/>
                    <a:rtl val="0"/>
                  </a:rPr>
                  <a:t>grande</a:t>
                </a:r>
              </a:p>
            </p:txBody>
          </p:sp>
          <p:sp>
            <p:nvSpPr>
              <p:cNvPr id="27" name="CasellaDiTesto 26">
                <a:extLst>
                  <a:ext uri="{FF2B5EF4-FFF2-40B4-BE49-F238E27FC236}">
                    <a16:creationId xmlns:a16="http://schemas.microsoft.com/office/drawing/2014/main" id="{636D13A4-93BD-2F6B-D449-64355D461264}"/>
                  </a:ext>
                </a:extLst>
              </p:cNvPr>
              <p:cNvSpPr txBox="1"/>
              <p:nvPr/>
            </p:nvSpPr>
            <p:spPr>
              <a:xfrm>
                <a:off x="7533879" y="3420822"/>
                <a:ext cx="388248" cy="261610"/>
              </a:xfrm>
              <a:prstGeom prst="rect">
                <a:avLst/>
              </a:prstGeom>
              <a:noFill/>
            </p:spPr>
            <p:txBody>
              <a:bodyPr wrap="none" rtlCol="0">
                <a:spAutoFit/>
              </a:bodyPr>
              <a:lstStyle/>
              <a:p>
                <a:pPr algn="l"/>
                <a:r>
                  <a:rPr lang="it-IT" sz="1100" dirty="0">
                    <a:ln/>
                    <a:solidFill>
                      <a:srgbClr val="333333"/>
                    </a:solidFill>
                    <a:latin typeface="Arial" panose="020B0604020202020204" pitchFamily="34" charset="0"/>
                    <a:cs typeface="Arial" panose="020B0604020202020204" pitchFamily="34" charset="0"/>
                    <a:sym typeface="montserrat-regular"/>
                    <a:rtl val="0"/>
                  </a:rPr>
                  <a:t>1-9</a:t>
                </a:r>
              </a:p>
            </p:txBody>
          </p:sp>
          <p:sp>
            <p:nvSpPr>
              <p:cNvPr id="28" name="CasellaDiTesto 27">
                <a:extLst>
                  <a:ext uri="{FF2B5EF4-FFF2-40B4-BE49-F238E27FC236}">
                    <a16:creationId xmlns:a16="http://schemas.microsoft.com/office/drawing/2014/main" id="{514E5EDF-F388-0200-27D0-45FD501482A8}"/>
                  </a:ext>
                </a:extLst>
              </p:cNvPr>
              <p:cNvSpPr txBox="1"/>
              <p:nvPr/>
            </p:nvSpPr>
            <p:spPr>
              <a:xfrm>
                <a:off x="7533879" y="3784105"/>
                <a:ext cx="545342" cy="261610"/>
              </a:xfrm>
              <a:prstGeom prst="rect">
                <a:avLst/>
              </a:prstGeom>
              <a:noFill/>
            </p:spPr>
            <p:txBody>
              <a:bodyPr wrap="none" rtlCol="0">
                <a:spAutoFit/>
              </a:bodyPr>
              <a:lstStyle/>
              <a:p>
                <a:pPr algn="l"/>
                <a:r>
                  <a:rPr lang="it-IT" sz="1100" dirty="0">
                    <a:ln/>
                    <a:solidFill>
                      <a:srgbClr val="333333"/>
                    </a:solidFill>
                    <a:latin typeface="Arial" panose="020B0604020202020204" pitchFamily="34" charset="0"/>
                    <a:cs typeface="Arial" panose="020B0604020202020204" pitchFamily="34" charset="0"/>
                    <a:sym typeface="montserrat-regular"/>
                    <a:rtl val="0"/>
                  </a:rPr>
                  <a:t>10-49</a:t>
                </a:r>
              </a:p>
            </p:txBody>
          </p:sp>
          <p:sp>
            <p:nvSpPr>
              <p:cNvPr id="29" name="CasellaDiTesto 28">
                <a:extLst>
                  <a:ext uri="{FF2B5EF4-FFF2-40B4-BE49-F238E27FC236}">
                    <a16:creationId xmlns:a16="http://schemas.microsoft.com/office/drawing/2014/main" id="{D47F5701-4C10-21DD-02CD-8B303D8F8265}"/>
                  </a:ext>
                </a:extLst>
              </p:cNvPr>
              <p:cNvSpPr txBox="1"/>
              <p:nvPr/>
            </p:nvSpPr>
            <p:spPr>
              <a:xfrm>
                <a:off x="7532832" y="4161792"/>
                <a:ext cx="623889" cy="261610"/>
              </a:xfrm>
              <a:prstGeom prst="rect">
                <a:avLst/>
              </a:prstGeom>
              <a:noFill/>
            </p:spPr>
            <p:txBody>
              <a:bodyPr wrap="none" rtlCol="0">
                <a:spAutoFit/>
              </a:bodyPr>
              <a:lstStyle/>
              <a:p>
                <a:pPr algn="l"/>
                <a:r>
                  <a:rPr lang="it-IT" sz="1100" dirty="0">
                    <a:ln/>
                    <a:solidFill>
                      <a:srgbClr val="333333"/>
                    </a:solidFill>
                    <a:latin typeface="Arial" panose="020B0604020202020204" pitchFamily="34" charset="0"/>
                    <a:cs typeface="Arial" panose="020B0604020202020204" pitchFamily="34" charset="0"/>
                    <a:sym typeface="montserrat-regular"/>
                    <a:rtl val="0"/>
                  </a:rPr>
                  <a:t>50-259</a:t>
                </a:r>
              </a:p>
            </p:txBody>
          </p:sp>
          <p:sp>
            <p:nvSpPr>
              <p:cNvPr id="30" name="CasellaDiTesto 29">
                <a:extLst>
                  <a:ext uri="{FF2B5EF4-FFF2-40B4-BE49-F238E27FC236}">
                    <a16:creationId xmlns:a16="http://schemas.microsoft.com/office/drawing/2014/main" id="{586D716F-4C03-F5BF-A513-76E7116F1BC7}"/>
                  </a:ext>
                </a:extLst>
              </p:cNvPr>
              <p:cNvSpPr txBox="1"/>
              <p:nvPr/>
            </p:nvSpPr>
            <p:spPr>
              <a:xfrm>
                <a:off x="7497171" y="4510482"/>
                <a:ext cx="849913" cy="261610"/>
              </a:xfrm>
              <a:prstGeom prst="rect">
                <a:avLst/>
              </a:prstGeom>
              <a:noFill/>
            </p:spPr>
            <p:txBody>
              <a:bodyPr wrap="none" rtlCol="0">
                <a:spAutoFit/>
              </a:bodyPr>
              <a:lstStyle/>
              <a:p>
                <a:pPr algn="l"/>
                <a:r>
                  <a:rPr lang="it-IT" sz="1100" dirty="0">
                    <a:ln/>
                    <a:solidFill>
                      <a:srgbClr val="333333"/>
                    </a:solidFill>
                    <a:latin typeface="Arial" panose="020B0604020202020204" pitchFamily="34" charset="0"/>
                    <a:cs typeface="Arial" panose="020B0604020202020204" pitchFamily="34" charset="0"/>
                    <a:sym typeface="montserrat-regular"/>
                    <a:rtl val="0"/>
                  </a:rPr>
                  <a:t>250 e oltre</a:t>
                </a:r>
              </a:p>
            </p:txBody>
          </p:sp>
        </p:grpSp>
      </p:grpSp>
      <p:grpSp>
        <p:nvGrpSpPr>
          <p:cNvPr id="164" name="Gruppo 163">
            <a:extLst>
              <a:ext uri="{FF2B5EF4-FFF2-40B4-BE49-F238E27FC236}">
                <a16:creationId xmlns:a16="http://schemas.microsoft.com/office/drawing/2014/main" id="{4FC56DAF-393D-2ED5-6297-2EB3041DCE1D}"/>
              </a:ext>
            </a:extLst>
          </p:cNvPr>
          <p:cNvGrpSpPr/>
          <p:nvPr/>
        </p:nvGrpSpPr>
        <p:grpSpPr>
          <a:xfrm>
            <a:off x="7442183" y="3321472"/>
            <a:ext cx="3592164" cy="2580328"/>
            <a:chOff x="12719174" y="3808749"/>
            <a:chExt cx="3592164" cy="2580328"/>
          </a:xfrm>
        </p:grpSpPr>
        <p:sp>
          <p:nvSpPr>
            <p:cNvPr id="129" name="Figura a mano libera: forma 128">
              <a:extLst>
                <a:ext uri="{FF2B5EF4-FFF2-40B4-BE49-F238E27FC236}">
                  <a16:creationId xmlns:a16="http://schemas.microsoft.com/office/drawing/2014/main" id="{DBEE2E7B-1CEA-B806-43A4-461D36B6AB77}"/>
                </a:ext>
              </a:extLst>
            </p:cNvPr>
            <p:cNvSpPr/>
            <p:nvPr/>
          </p:nvSpPr>
          <p:spPr>
            <a:xfrm>
              <a:off x="14381763" y="4038021"/>
              <a:ext cx="578548" cy="390239"/>
            </a:xfrm>
            <a:custGeom>
              <a:avLst/>
              <a:gdLst>
                <a:gd name="connsiteX0" fmla="*/ 0 w 578548"/>
                <a:gd name="connsiteY0" fmla="*/ 0 h 390239"/>
                <a:gd name="connsiteX1" fmla="*/ 578549 w 578548"/>
                <a:gd name="connsiteY1" fmla="*/ 0 h 390239"/>
                <a:gd name="connsiteX2" fmla="*/ 578549 w 578548"/>
                <a:gd name="connsiteY2" fmla="*/ 390239 h 390239"/>
                <a:gd name="connsiteX3" fmla="*/ 0 w 578548"/>
                <a:gd name="connsiteY3" fmla="*/ 390239 h 390239"/>
              </a:gdLst>
              <a:ahLst/>
              <a:cxnLst>
                <a:cxn ang="0">
                  <a:pos x="connsiteX0" y="connsiteY0"/>
                </a:cxn>
                <a:cxn ang="0">
                  <a:pos x="connsiteX1" y="connsiteY1"/>
                </a:cxn>
                <a:cxn ang="0">
                  <a:pos x="connsiteX2" y="connsiteY2"/>
                </a:cxn>
                <a:cxn ang="0">
                  <a:pos x="connsiteX3" y="connsiteY3"/>
                </a:cxn>
              </a:cxnLst>
              <a:rect l="l" t="t" r="r" b="b"/>
              <a:pathLst>
                <a:path w="578548" h="390239">
                  <a:moveTo>
                    <a:pt x="0" y="0"/>
                  </a:moveTo>
                  <a:lnTo>
                    <a:pt x="578549" y="0"/>
                  </a:lnTo>
                  <a:lnTo>
                    <a:pt x="578549" y="390239"/>
                  </a:lnTo>
                  <a:lnTo>
                    <a:pt x="0" y="390239"/>
                  </a:lnTo>
                  <a:close/>
                </a:path>
              </a:pathLst>
            </a:custGeom>
            <a:solidFill>
              <a:srgbClr val="F8AA1D"/>
            </a:solidFill>
            <a:ln w="14859" cap="flat">
              <a:solidFill>
                <a:srgbClr val="FFFFFF"/>
              </a:solidFill>
              <a:prstDash val="solid"/>
              <a:miter/>
            </a:ln>
          </p:spPr>
          <p:txBody>
            <a:bodyPr rtlCol="0" anchor="ctr"/>
            <a:lstStyle/>
            <a:p>
              <a:endParaRPr lang="it-IT" b="1"/>
            </a:p>
          </p:txBody>
        </p:sp>
        <p:sp>
          <p:nvSpPr>
            <p:cNvPr id="130" name="Figura a mano libera: forma 129">
              <a:extLst>
                <a:ext uri="{FF2B5EF4-FFF2-40B4-BE49-F238E27FC236}">
                  <a16:creationId xmlns:a16="http://schemas.microsoft.com/office/drawing/2014/main" id="{12A93142-7302-7580-F845-51C0266AFD02}"/>
                </a:ext>
              </a:extLst>
            </p:cNvPr>
            <p:cNvSpPr/>
            <p:nvPr/>
          </p:nvSpPr>
          <p:spPr>
            <a:xfrm>
              <a:off x="14381763" y="4428260"/>
              <a:ext cx="578548" cy="390239"/>
            </a:xfrm>
            <a:custGeom>
              <a:avLst/>
              <a:gdLst>
                <a:gd name="connsiteX0" fmla="*/ 0 w 578548"/>
                <a:gd name="connsiteY0" fmla="*/ 0 h 390239"/>
                <a:gd name="connsiteX1" fmla="*/ 578549 w 578548"/>
                <a:gd name="connsiteY1" fmla="*/ 0 h 390239"/>
                <a:gd name="connsiteX2" fmla="*/ 578549 w 578548"/>
                <a:gd name="connsiteY2" fmla="*/ 390239 h 390239"/>
                <a:gd name="connsiteX3" fmla="*/ 0 w 578548"/>
                <a:gd name="connsiteY3" fmla="*/ 390239 h 390239"/>
              </a:gdLst>
              <a:ahLst/>
              <a:cxnLst>
                <a:cxn ang="0">
                  <a:pos x="connsiteX0" y="connsiteY0"/>
                </a:cxn>
                <a:cxn ang="0">
                  <a:pos x="connsiteX1" y="connsiteY1"/>
                </a:cxn>
                <a:cxn ang="0">
                  <a:pos x="connsiteX2" y="connsiteY2"/>
                </a:cxn>
                <a:cxn ang="0">
                  <a:pos x="connsiteX3" y="connsiteY3"/>
                </a:cxn>
              </a:cxnLst>
              <a:rect l="l" t="t" r="r" b="b"/>
              <a:pathLst>
                <a:path w="578548" h="390239">
                  <a:moveTo>
                    <a:pt x="0" y="0"/>
                  </a:moveTo>
                  <a:lnTo>
                    <a:pt x="578549" y="0"/>
                  </a:lnTo>
                  <a:lnTo>
                    <a:pt x="578549" y="390239"/>
                  </a:lnTo>
                  <a:lnTo>
                    <a:pt x="0" y="390239"/>
                  </a:lnTo>
                  <a:close/>
                </a:path>
              </a:pathLst>
            </a:custGeom>
            <a:solidFill>
              <a:srgbClr val="F8AA1D"/>
            </a:solidFill>
            <a:ln w="14859" cap="flat">
              <a:solidFill>
                <a:srgbClr val="FFFFFF"/>
              </a:solidFill>
              <a:prstDash val="solid"/>
              <a:miter/>
            </a:ln>
          </p:spPr>
          <p:txBody>
            <a:bodyPr rtlCol="0" anchor="ctr"/>
            <a:lstStyle/>
            <a:p>
              <a:endParaRPr lang="it-IT" b="1"/>
            </a:p>
          </p:txBody>
        </p:sp>
        <p:sp>
          <p:nvSpPr>
            <p:cNvPr id="131" name="Figura a mano libera: forma 130">
              <a:extLst>
                <a:ext uri="{FF2B5EF4-FFF2-40B4-BE49-F238E27FC236}">
                  <a16:creationId xmlns:a16="http://schemas.microsoft.com/office/drawing/2014/main" id="{57D15C42-73B7-2CA2-A499-AE0D270D6892}"/>
                </a:ext>
              </a:extLst>
            </p:cNvPr>
            <p:cNvSpPr/>
            <p:nvPr/>
          </p:nvSpPr>
          <p:spPr>
            <a:xfrm>
              <a:off x="12719175" y="4818499"/>
              <a:ext cx="1662588" cy="390239"/>
            </a:xfrm>
            <a:custGeom>
              <a:avLst/>
              <a:gdLst>
                <a:gd name="connsiteX0" fmla="*/ 0 w 1662588"/>
                <a:gd name="connsiteY0" fmla="*/ 0 h 390239"/>
                <a:gd name="connsiteX1" fmla="*/ 1662589 w 1662588"/>
                <a:gd name="connsiteY1" fmla="*/ 0 h 390239"/>
                <a:gd name="connsiteX2" fmla="*/ 1662589 w 1662588"/>
                <a:gd name="connsiteY2" fmla="*/ 390239 h 390239"/>
                <a:gd name="connsiteX3" fmla="*/ 0 w 1662588"/>
                <a:gd name="connsiteY3" fmla="*/ 390239 h 390239"/>
              </a:gdLst>
              <a:ahLst/>
              <a:cxnLst>
                <a:cxn ang="0">
                  <a:pos x="connsiteX0" y="connsiteY0"/>
                </a:cxn>
                <a:cxn ang="0">
                  <a:pos x="connsiteX1" y="connsiteY1"/>
                </a:cxn>
                <a:cxn ang="0">
                  <a:pos x="connsiteX2" y="connsiteY2"/>
                </a:cxn>
                <a:cxn ang="0">
                  <a:pos x="connsiteX3" y="connsiteY3"/>
                </a:cxn>
              </a:cxnLst>
              <a:rect l="l" t="t" r="r" b="b"/>
              <a:pathLst>
                <a:path w="1662588" h="390239">
                  <a:moveTo>
                    <a:pt x="0" y="0"/>
                  </a:moveTo>
                  <a:lnTo>
                    <a:pt x="1662589" y="0"/>
                  </a:lnTo>
                  <a:lnTo>
                    <a:pt x="1662589" y="390239"/>
                  </a:lnTo>
                  <a:lnTo>
                    <a:pt x="0" y="390239"/>
                  </a:lnTo>
                  <a:close/>
                </a:path>
              </a:pathLst>
            </a:custGeom>
            <a:solidFill>
              <a:srgbClr val="E8EAF1"/>
            </a:solidFill>
            <a:ln w="15240" cap="flat">
              <a:solidFill>
                <a:srgbClr val="FFFFFF"/>
              </a:solidFill>
              <a:prstDash val="solid"/>
              <a:miter/>
            </a:ln>
          </p:spPr>
          <p:txBody>
            <a:bodyPr rtlCol="0" anchor="ctr"/>
            <a:lstStyle/>
            <a:p>
              <a:pPr algn="l"/>
              <a:r>
                <a:rPr lang="it-IT" sz="1000" b="1" spc="-24" dirty="0">
                  <a:ln/>
                  <a:solidFill>
                    <a:srgbClr val="333333"/>
                  </a:solidFill>
                  <a:latin typeface="Arial" panose="020B0604020202020204" pitchFamily="34" charset="0"/>
                  <a:cs typeface="Arial" panose="020B0604020202020204" pitchFamily="34" charset="0"/>
                  <a:sym typeface="montserrat-regular"/>
                  <a:rtl val="0"/>
                </a:rPr>
                <a:t>Processi HR</a:t>
              </a:r>
            </a:p>
          </p:txBody>
        </p:sp>
        <p:sp>
          <p:nvSpPr>
            <p:cNvPr id="132" name="Figura a mano libera: forma 131">
              <a:extLst>
                <a:ext uri="{FF2B5EF4-FFF2-40B4-BE49-F238E27FC236}">
                  <a16:creationId xmlns:a16="http://schemas.microsoft.com/office/drawing/2014/main" id="{91DE2B9A-1011-DE20-6427-9B279E25237C}"/>
                </a:ext>
              </a:extLst>
            </p:cNvPr>
            <p:cNvSpPr/>
            <p:nvPr/>
          </p:nvSpPr>
          <p:spPr>
            <a:xfrm>
              <a:off x="12719175" y="4038021"/>
              <a:ext cx="1662588" cy="390239"/>
            </a:xfrm>
            <a:custGeom>
              <a:avLst/>
              <a:gdLst>
                <a:gd name="connsiteX0" fmla="*/ 0 w 1662588"/>
                <a:gd name="connsiteY0" fmla="*/ 0 h 390239"/>
                <a:gd name="connsiteX1" fmla="*/ 1662589 w 1662588"/>
                <a:gd name="connsiteY1" fmla="*/ 0 h 390239"/>
                <a:gd name="connsiteX2" fmla="*/ 1662589 w 1662588"/>
                <a:gd name="connsiteY2" fmla="*/ 390239 h 390239"/>
                <a:gd name="connsiteX3" fmla="*/ 0 w 1662588"/>
                <a:gd name="connsiteY3" fmla="*/ 390239 h 390239"/>
              </a:gdLst>
              <a:ahLst/>
              <a:cxnLst>
                <a:cxn ang="0">
                  <a:pos x="connsiteX0" y="connsiteY0"/>
                </a:cxn>
                <a:cxn ang="0">
                  <a:pos x="connsiteX1" y="connsiteY1"/>
                </a:cxn>
                <a:cxn ang="0">
                  <a:pos x="connsiteX2" y="connsiteY2"/>
                </a:cxn>
                <a:cxn ang="0">
                  <a:pos x="connsiteX3" y="connsiteY3"/>
                </a:cxn>
              </a:cxnLst>
              <a:rect l="l" t="t" r="r" b="b"/>
              <a:pathLst>
                <a:path w="1662588" h="390239">
                  <a:moveTo>
                    <a:pt x="0" y="0"/>
                  </a:moveTo>
                  <a:lnTo>
                    <a:pt x="1662589" y="0"/>
                  </a:lnTo>
                  <a:lnTo>
                    <a:pt x="1662589" y="390239"/>
                  </a:lnTo>
                  <a:lnTo>
                    <a:pt x="0" y="390239"/>
                  </a:lnTo>
                  <a:close/>
                </a:path>
              </a:pathLst>
            </a:custGeom>
            <a:solidFill>
              <a:srgbClr val="E8EAF1"/>
            </a:solidFill>
            <a:ln w="15240" cap="flat">
              <a:solidFill>
                <a:srgbClr val="FFFFFF"/>
              </a:solidFill>
              <a:prstDash val="solid"/>
              <a:miter/>
            </a:ln>
          </p:spPr>
          <p:txBody>
            <a:bodyPr rtlCol="0" anchor="ctr"/>
            <a:lstStyle/>
            <a:p>
              <a:pPr algn="l"/>
              <a:r>
                <a:rPr lang="it-IT" sz="1000" b="1" spc="-24" dirty="0">
                  <a:ln/>
                  <a:solidFill>
                    <a:srgbClr val="333333"/>
                  </a:solidFill>
                  <a:latin typeface="Arial" panose="020B0604020202020204" pitchFamily="34" charset="0"/>
                  <a:cs typeface="Arial" panose="020B0604020202020204" pitchFamily="34" charset="0"/>
                  <a:sym typeface="montserrat-regular"/>
                  <a:rtl val="0"/>
                </a:rPr>
                <a:t>Cultura strategica</a:t>
              </a:r>
            </a:p>
          </p:txBody>
        </p:sp>
        <p:sp>
          <p:nvSpPr>
            <p:cNvPr id="133" name="Figura a mano libera: forma 132">
              <a:extLst>
                <a:ext uri="{FF2B5EF4-FFF2-40B4-BE49-F238E27FC236}">
                  <a16:creationId xmlns:a16="http://schemas.microsoft.com/office/drawing/2014/main" id="{352475E1-C7AD-DE1E-6E17-236D3CFFD407}"/>
                </a:ext>
              </a:extLst>
            </p:cNvPr>
            <p:cNvSpPr/>
            <p:nvPr/>
          </p:nvSpPr>
          <p:spPr>
            <a:xfrm>
              <a:off x="12719175" y="4428260"/>
              <a:ext cx="1662588" cy="390239"/>
            </a:xfrm>
            <a:custGeom>
              <a:avLst/>
              <a:gdLst>
                <a:gd name="connsiteX0" fmla="*/ 0 w 1662588"/>
                <a:gd name="connsiteY0" fmla="*/ 0 h 390239"/>
                <a:gd name="connsiteX1" fmla="*/ 1662589 w 1662588"/>
                <a:gd name="connsiteY1" fmla="*/ 0 h 390239"/>
                <a:gd name="connsiteX2" fmla="*/ 1662589 w 1662588"/>
                <a:gd name="connsiteY2" fmla="*/ 390239 h 390239"/>
                <a:gd name="connsiteX3" fmla="*/ 0 w 1662588"/>
                <a:gd name="connsiteY3" fmla="*/ 390239 h 390239"/>
              </a:gdLst>
              <a:ahLst/>
              <a:cxnLst>
                <a:cxn ang="0">
                  <a:pos x="connsiteX0" y="connsiteY0"/>
                </a:cxn>
                <a:cxn ang="0">
                  <a:pos x="connsiteX1" y="connsiteY1"/>
                </a:cxn>
                <a:cxn ang="0">
                  <a:pos x="connsiteX2" y="connsiteY2"/>
                </a:cxn>
                <a:cxn ang="0">
                  <a:pos x="connsiteX3" y="connsiteY3"/>
                </a:cxn>
              </a:cxnLst>
              <a:rect l="l" t="t" r="r" b="b"/>
              <a:pathLst>
                <a:path w="1662588" h="390239">
                  <a:moveTo>
                    <a:pt x="0" y="0"/>
                  </a:moveTo>
                  <a:lnTo>
                    <a:pt x="1662589" y="0"/>
                  </a:lnTo>
                  <a:lnTo>
                    <a:pt x="1662589" y="390239"/>
                  </a:lnTo>
                  <a:lnTo>
                    <a:pt x="0" y="390239"/>
                  </a:lnTo>
                  <a:close/>
                </a:path>
              </a:pathLst>
            </a:custGeom>
            <a:solidFill>
              <a:srgbClr val="E8EAF1"/>
            </a:solidFill>
            <a:ln w="15240" cap="flat">
              <a:solidFill>
                <a:srgbClr val="FFFFFF"/>
              </a:solidFill>
              <a:prstDash val="solid"/>
              <a:miter/>
            </a:ln>
          </p:spPr>
          <p:txBody>
            <a:bodyPr rtlCol="0" anchor="ctr"/>
            <a:lstStyle/>
            <a:p>
              <a:r>
                <a:rPr lang="it-IT" sz="1000" b="1" spc="-24" dirty="0">
                  <a:ln/>
                  <a:solidFill>
                    <a:srgbClr val="333333"/>
                  </a:solidFill>
                  <a:latin typeface="Arial" panose="020B0604020202020204" pitchFamily="34" charset="0"/>
                  <a:cs typeface="Arial" panose="020B0604020202020204" pitchFamily="34" charset="0"/>
                  <a:sym typeface="montserrat-regular"/>
                  <a:rtl val="0"/>
                </a:rPr>
                <a:t>Governance</a:t>
              </a:r>
            </a:p>
          </p:txBody>
        </p:sp>
        <p:sp>
          <p:nvSpPr>
            <p:cNvPr id="134" name="Figura a mano libera: forma 133">
              <a:extLst>
                <a:ext uri="{FF2B5EF4-FFF2-40B4-BE49-F238E27FC236}">
                  <a16:creationId xmlns:a16="http://schemas.microsoft.com/office/drawing/2014/main" id="{F9F8E17E-EFE7-EE14-7932-1D5F3964C636}"/>
                </a:ext>
              </a:extLst>
            </p:cNvPr>
            <p:cNvSpPr/>
            <p:nvPr/>
          </p:nvSpPr>
          <p:spPr>
            <a:xfrm>
              <a:off x="14960312" y="4428260"/>
              <a:ext cx="1351026" cy="390239"/>
            </a:xfrm>
            <a:custGeom>
              <a:avLst/>
              <a:gdLst>
                <a:gd name="connsiteX0" fmla="*/ 0 w 1351026"/>
                <a:gd name="connsiteY0" fmla="*/ 0 h 390239"/>
                <a:gd name="connsiteX1" fmla="*/ 1351026 w 1351026"/>
                <a:gd name="connsiteY1" fmla="*/ 0 h 390239"/>
                <a:gd name="connsiteX2" fmla="*/ 1351026 w 1351026"/>
                <a:gd name="connsiteY2" fmla="*/ 390239 h 390239"/>
                <a:gd name="connsiteX3" fmla="*/ 0 w 1351026"/>
                <a:gd name="connsiteY3" fmla="*/ 390239 h 390239"/>
              </a:gdLst>
              <a:ahLst/>
              <a:cxnLst>
                <a:cxn ang="0">
                  <a:pos x="connsiteX0" y="connsiteY0"/>
                </a:cxn>
                <a:cxn ang="0">
                  <a:pos x="connsiteX1" y="connsiteY1"/>
                </a:cxn>
                <a:cxn ang="0">
                  <a:pos x="connsiteX2" y="connsiteY2"/>
                </a:cxn>
                <a:cxn ang="0">
                  <a:pos x="connsiteX3" y="connsiteY3"/>
                </a:cxn>
              </a:cxnLst>
              <a:rect l="l" t="t" r="r" b="b"/>
              <a:pathLst>
                <a:path w="1351026" h="390239">
                  <a:moveTo>
                    <a:pt x="0" y="0"/>
                  </a:moveTo>
                  <a:lnTo>
                    <a:pt x="1351026" y="0"/>
                  </a:lnTo>
                  <a:lnTo>
                    <a:pt x="1351026" y="390239"/>
                  </a:lnTo>
                  <a:lnTo>
                    <a:pt x="0" y="390239"/>
                  </a:lnTo>
                  <a:close/>
                </a:path>
              </a:pathLst>
            </a:custGeom>
            <a:solidFill>
              <a:srgbClr val="E8EAF1"/>
            </a:solidFill>
            <a:ln w="15240" cap="flat">
              <a:solidFill>
                <a:srgbClr val="FFFFFF"/>
              </a:solidFill>
              <a:prstDash val="solid"/>
              <a:miter/>
            </a:ln>
          </p:spPr>
          <p:txBody>
            <a:bodyPr rtlCol="0" anchor="ctr"/>
            <a:lstStyle/>
            <a:p>
              <a:endParaRPr lang="it-IT" b="1"/>
            </a:p>
          </p:txBody>
        </p:sp>
        <p:sp>
          <p:nvSpPr>
            <p:cNvPr id="135" name="Figura a mano libera: forma 134">
              <a:extLst>
                <a:ext uri="{FF2B5EF4-FFF2-40B4-BE49-F238E27FC236}">
                  <a16:creationId xmlns:a16="http://schemas.microsoft.com/office/drawing/2014/main" id="{8BEA9EA5-F3A6-4888-E15F-D81109D67C3F}"/>
                </a:ext>
              </a:extLst>
            </p:cNvPr>
            <p:cNvSpPr/>
            <p:nvPr/>
          </p:nvSpPr>
          <p:spPr>
            <a:xfrm>
              <a:off x="14960312" y="4818499"/>
              <a:ext cx="1351026" cy="390239"/>
            </a:xfrm>
            <a:custGeom>
              <a:avLst/>
              <a:gdLst>
                <a:gd name="connsiteX0" fmla="*/ 0 w 1351026"/>
                <a:gd name="connsiteY0" fmla="*/ 0 h 390239"/>
                <a:gd name="connsiteX1" fmla="*/ 1351026 w 1351026"/>
                <a:gd name="connsiteY1" fmla="*/ 0 h 390239"/>
                <a:gd name="connsiteX2" fmla="*/ 1351026 w 1351026"/>
                <a:gd name="connsiteY2" fmla="*/ 390239 h 390239"/>
                <a:gd name="connsiteX3" fmla="*/ 0 w 1351026"/>
                <a:gd name="connsiteY3" fmla="*/ 390239 h 390239"/>
              </a:gdLst>
              <a:ahLst/>
              <a:cxnLst>
                <a:cxn ang="0">
                  <a:pos x="connsiteX0" y="connsiteY0"/>
                </a:cxn>
                <a:cxn ang="0">
                  <a:pos x="connsiteX1" y="connsiteY1"/>
                </a:cxn>
                <a:cxn ang="0">
                  <a:pos x="connsiteX2" y="connsiteY2"/>
                </a:cxn>
                <a:cxn ang="0">
                  <a:pos x="connsiteX3" y="connsiteY3"/>
                </a:cxn>
              </a:cxnLst>
              <a:rect l="l" t="t" r="r" b="b"/>
              <a:pathLst>
                <a:path w="1351026" h="390239">
                  <a:moveTo>
                    <a:pt x="0" y="0"/>
                  </a:moveTo>
                  <a:lnTo>
                    <a:pt x="1351026" y="0"/>
                  </a:lnTo>
                  <a:lnTo>
                    <a:pt x="1351026" y="390239"/>
                  </a:lnTo>
                  <a:lnTo>
                    <a:pt x="0" y="390239"/>
                  </a:lnTo>
                  <a:close/>
                </a:path>
              </a:pathLst>
            </a:custGeom>
            <a:solidFill>
              <a:srgbClr val="E8EAF1"/>
            </a:solidFill>
            <a:ln w="15240" cap="flat">
              <a:solidFill>
                <a:srgbClr val="FFFFFF"/>
              </a:solidFill>
              <a:prstDash val="solid"/>
              <a:miter/>
            </a:ln>
          </p:spPr>
          <p:txBody>
            <a:bodyPr rtlCol="0" anchor="ctr"/>
            <a:lstStyle/>
            <a:p>
              <a:endParaRPr lang="it-IT" b="1"/>
            </a:p>
          </p:txBody>
        </p:sp>
        <p:sp>
          <p:nvSpPr>
            <p:cNvPr id="136" name="Figura a mano libera: forma 135">
              <a:extLst>
                <a:ext uri="{FF2B5EF4-FFF2-40B4-BE49-F238E27FC236}">
                  <a16:creationId xmlns:a16="http://schemas.microsoft.com/office/drawing/2014/main" id="{7BD0E33C-2D92-DAC2-17E4-9942841247B0}"/>
                </a:ext>
              </a:extLst>
            </p:cNvPr>
            <p:cNvSpPr/>
            <p:nvPr/>
          </p:nvSpPr>
          <p:spPr>
            <a:xfrm>
              <a:off x="14381763" y="4818499"/>
              <a:ext cx="578548" cy="390239"/>
            </a:xfrm>
            <a:custGeom>
              <a:avLst/>
              <a:gdLst>
                <a:gd name="connsiteX0" fmla="*/ 0 w 578548"/>
                <a:gd name="connsiteY0" fmla="*/ 0 h 390239"/>
                <a:gd name="connsiteX1" fmla="*/ 578549 w 578548"/>
                <a:gd name="connsiteY1" fmla="*/ 0 h 390239"/>
                <a:gd name="connsiteX2" fmla="*/ 578549 w 578548"/>
                <a:gd name="connsiteY2" fmla="*/ 390239 h 390239"/>
                <a:gd name="connsiteX3" fmla="*/ 0 w 578548"/>
                <a:gd name="connsiteY3" fmla="*/ 390239 h 390239"/>
              </a:gdLst>
              <a:ahLst/>
              <a:cxnLst>
                <a:cxn ang="0">
                  <a:pos x="connsiteX0" y="connsiteY0"/>
                </a:cxn>
                <a:cxn ang="0">
                  <a:pos x="connsiteX1" y="connsiteY1"/>
                </a:cxn>
                <a:cxn ang="0">
                  <a:pos x="connsiteX2" y="connsiteY2"/>
                </a:cxn>
                <a:cxn ang="0">
                  <a:pos x="connsiteX3" y="connsiteY3"/>
                </a:cxn>
              </a:cxnLst>
              <a:rect l="l" t="t" r="r" b="b"/>
              <a:pathLst>
                <a:path w="578548" h="390239">
                  <a:moveTo>
                    <a:pt x="0" y="0"/>
                  </a:moveTo>
                  <a:lnTo>
                    <a:pt x="578549" y="0"/>
                  </a:lnTo>
                  <a:lnTo>
                    <a:pt x="578549" y="390239"/>
                  </a:lnTo>
                  <a:lnTo>
                    <a:pt x="0" y="390239"/>
                  </a:lnTo>
                  <a:close/>
                </a:path>
              </a:pathLst>
            </a:custGeom>
            <a:solidFill>
              <a:srgbClr val="F8AA1D"/>
            </a:solidFill>
            <a:ln w="14859" cap="flat">
              <a:solidFill>
                <a:srgbClr val="FFFFFF"/>
              </a:solidFill>
              <a:prstDash val="solid"/>
              <a:miter/>
            </a:ln>
          </p:spPr>
          <p:txBody>
            <a:bodyPr rtlCol="0" anchor="ctr"/>
            <a:lstStyle/>
            <a:p>
              <a:endParaRPr lang="it-IT" b="1"/>
            </a:p>
          </p:txBody>
        </p:sp>
        <p:sp>
          <p:nvSpPr>
            <p:cNvPr id="137" name="Figura a mano libera: forma 136">
              <a:extLst>
                <a:ext uri="{FF2B5EF4-FFF2-40B4-BE49-F238E27FC236}">
                  <a16:creationId xmlns:a16="http://schemas.microsoft.com/office/drawing/2014/main" id="{1DDC0175-CFF9-9D06-12F5-F880C5A48F76}"/>
                </a:ext>
              </a:extLst>
            </p:cNvPr>
            <p:cNvSpPr/>
            <p:nvPr/>
          </p:nvSpPr>
          <p:spPr>
            <a:xfrm>
              <a:off x="14960312" y="4038021"/>
              <a:ext cx="1351026" cy="390239"/>
            </a:xfrm>
            <a:custGeom>
              <a:avLst/>
              <a:gdLst>
                <a:gd name="connsiteX0" fmla="*/ 0 w 1351026"/>
                <a:gd name="connsiteY0" fmla="*/ 0 h 390239"/>
                <a:gd name="connsiteX1" fmla="*/ 1351026 w 1351026"/>
                <a:gd name="connsiteY1" fmla="*/ 0 h 390239"/>
                <a:gd name="connsiteX2" fmla="*/ 1351026 w 1351026"/>
                <a:gd name="connsiteY2" fmla="*/ 390239 h 390239"/>
                <a:gd name="connsiteX3" fmla="*/ 0 w 1351026"/>
                <a:gd name="connsiteY3" fmla="*/ 390239 h 390239"/>
              </a:gdLst>
              <a:ahLst/>
              <a:cxnLst>
                <a:cxn ang="0">
                  <a:pos x="connsiteX0" y="connsiteY0"/>
                </a:cxn>
                <a:cxn ang="0">
                  <a:pos x="connsiteX1" y="connsiteY1"/>
                </a:cxn>
                <a:cxn ang="0">
                  <a:pos x="connsiteX2" y="connsiteY2"/>
                </a:cxn>
                <a:cxn ang="0">
                  <a:pos x="connsiteX3" y="connsiteY3"/>
                </a:cxn>
              </a:cxnLst>
              <a:rect l="l" t="t" r="r" b="b"/>
              <a:pathLst>
                <a:path w="1351026" h="390239">
                  <a:moveTo>
                    <a:pt x="0" y="0"/>
                  </a:moveTo>
                  <a:lnTo>
                    <a:pt x="1351026" y="0"/>
                  </a:lnTo>
                  <a:lnTo>
                    <a:pt x="1351026" y="390239"/>
                  </a:lnTo>
                  <a:lnTo>
                    <a:pt x="0" y="390239"/>
                  </a:lnTo>
                  <a:close/>
                </a:path>
              </a:pathLst>
            </a:custGeom>
            <a:solidFill>
              <a:srgbClr val="E8EAF1"/>
            </a:solidFill>
            <a:ln w="15240" cap="flat">
              <a:solidFill>
                <a:srgbClr val="FFFFFF"/>
              </a:solidFill>
              <a:prstDash val="solid"/>
              <a:miter/>
            </a:ln>
          </p:spPr>
          <p:txBody>
            <a:bodyPr rtlCol="0" anchor="ctr"/>
            <a:lstStyle/>
            <a:p>
              <a:endParaRPr lang="it-IT" b="1"/>
            </a:p>
          </p:txBody>
        </p:sp>
        <p:sp>
          <p:nvSpPr>
            <p:cNvPr id="138" name="Figura a mano libera: forma 137">
              <a:extLst>
                <a:ext uri="{FF2B5EF4-FFF2-40B4-BE49-F238E27FC236}">
                  <a16:creationId xmlns:a16="http://schemas.microsoft.com/office/drawing/2014/main" id="{DE03FF37-2AF8-A0EE-E6EB-41AF0CEDA4F2}"/>
                </a:ext>
              </a:extLst>
            </p:cNvPr>
            <p:cNvSpPr/>
            <p:nvPr/>
          </p:nvSpPr>
          <p:spPr>
            <a:xfrm>
              <a:off x="14960312" y="5208740"/>
              <a:ext cx="1351026" cy="390239"/>
            </a:xfrm>
            <a:custGeom>
              <a:avLst/>
              <a:gdLst>
                <a:gd name="connsiteX0" fmla="*/ 0 w 1351026"/>
                <a:gd name="connsiteY0" fmla="*/ 0 h 390239"/>
                <a:gd name="connsiteX1" fmla="*/ 1351026 w 1351026"/>
                <a:gd name="connsiteY1" fmla="*/ 0 h 390239"/>
                <a:gd name="connsiteX2" fmla="*/ 1351026 w 1351026"/>
                <a:gd name="connsiteY2" fmla="*/ 390239 h 390239"/>
                <a:gd name="connsiteX3" fmla="*/ 0 w 1351026"/>
                <a:gd name="connsiteY3" fmla="*/ 390239 h 390239"/>
              </a:gdLst>
              <a:ahLst/>
              <a:cxnLst>
                <a:cxn ang="0">
                  <a:pos x="connsiteX0" y="connsiteY0"/>
                </a:cxn>
                <a:cxn ang="0">
                  <a:pos x="connsiteX1" y="connsiteY1"/>
                </a:cxn>
                <a:cxn ang="0">
                  <a:pos x="connsiteX2" y="connsiteY2"/>
                </a:cxn>
                <a:cxn ang="0">
                  <a:pos x="connsiteX3" y="connsiteY3"/>
                </a:cxn>
              </a:cxnLst>
              <a:rect l="l" t="t" r="r" b="b"/>
              <a:pathLst>
                <a:path w="1351026" h="390239">
                  <a:moveTo>
                    <a:pt x="0" y="0"/>
                  </a:moveTo>
                  <a:lnTo>
                    <a:pt x="1351026" y="0"/>
                  </a:lnTo>
                  <a:lnTo>
                    <a:pt x="1351026" y="390239"/>
                  </a:lnTo>
                  <a:lnTo>
                    <a:pt x="0" y="390239"/>
                  </a:lnTo>
                  <a:close/>
                </a:path>
              </a:pathLst>
            </a:custGeom>
            <a:solidFill>
              <a:srgbClr val="E8EAF1"/>
            </a:solidFill>
            <a:ln w="15240" cap="flat">
              <a:solidFill>
                <a:srgbClr val="FFFFFF"/>
              </a:solidFill>
              <a:prstDash val="solid"/>
              <a:miter/>
            </a:ln>
          </p:spPr>
          <p:txBody>
            <a:bodyPr rtlCol="0" anchor="ctr"/>
            <a:lstStyle/>
            <a:p>
              <a:endParaRPr lang="it-IT" b="1"/>
            </a:p>
          </p:txBody>
        </p:sp>
        <p:sp>
          <p:nvSpPr>
            <p:cNvPr id="139" name="Figura a mano libera: forma 138">
              <a:extLst>
                <a:ext uri="{FF2B5EF4-FFF2-40B4-BE49-F238E27FC236}">
                  <a16:creationId xmlns:a16="http://schemas.microsoft.com/office/drawing/2014/main" id="{1632AA93-3B5A-951C-F3B4-6A4C4A9582A6}"/>
                </a:ext>
              </a:extLst>
            </p:cNvPr>
            <p:cNvSpPr/>
            <p:nvPr/>
          </p:nvSpPr>
          <p:spPr>
            <a:xfrm>
              <a:off x="14381763" y="5208740"/>
              <a:ext cx="578548" cy="390239"/>
            </a:xfrm>
            <a:custGeom>
              <a:avLst/>
              <a:gdLst>
                <a:gd name="connsiteX0" fmla="*/ 0 w 578548"/>
                <a:gd name="connsiteY0" fmla="*/ 0 h 390239"/>
                <a:gd name="connsiteX1" fmla="*/ 578549 w 578548"/>
                <a:gd name="connsiteY1" fmla="*/ 0 h 390239"/>
                <a:gd name="connsiteX2" fmla="*/ 578549 w 578548"/>
                <a:gd name="connsiteY2" fmla="*/ 390239 h 390239"/>
                <a:gd name="connsiteX3" fmla="*/ 0 w 578548"/>
                <a:gd name="connsiteY3" fmla="*/ 390239 h 390239"/>
              </a:gdLst>
              <a:ahLst/>
              <a:cxnLst>
                <a:cxn ang="0">
                  <a:pos x="connsiteX0" y="connsiteY0"/>
                </a:cxn>
                <a:cxn ang="0">
                  <a:pos x="connsiteX1" y="connsiteY1"/>
                </a:cxn>
                <a:cxn ang="0">
                  <a:pos x="connsiteX2" y="connsiteY2"/>
                </a:cxn>
                <a:cxn ang="0">
                  <a:pos x="connsiteX3" y="connsiteY3"/>
                </a:cxn>
              </a:cxnLst>
              <a:rect l="l" t="t" r="r" b="b"/>
              <a:pathLst>
                <a:path w="578548" h="390239">
                  <a:moveTo>
                    <a:pt x="0" y="0"/>
                  </a:moveTo>
                  <a:lnTo>
                    <a:pt x="578549" y="0"/>
                  </a:lnTo>
                  <a:lnTo>
                    <a:pt x="578549" y="390239"/>
                  </a:lnTo>
                  <a:lnTo>
                    <a:pt x="0" y="390239"/>
                  </a:lnTo>
                  <a:close/>
                </a:path>
              </a:pathLst>
            </a:custGeom>
            <a:solidFill>
              <a:srgbClr val="F8AA1D"/>
            </a:solidFill>
            <a:ln w="14859" cap="flat">
              <a:solidFill>
                <a:srgbClr val="FFFFFF"/>
              </a:solidFill>
              <a:prstDash val="solid"/>
              <a:miter/>
            </a:ln>
          </p:spPr>
          <p:txBody>
            <a:bodyPr rtlCol="0" anchor="ctr"/>
            <a:lstStyle/>
            <a:p>
              <a:endParaRPr lang="it-IT" b="1"/>
            </a:p>
          </p:txBody>
        </p:sp>
        <p:sp>
          <p:nvSpPr>
            <p:cNvPr id="140" name="Figura a mano libera: forma 139">
              <a:extLst>
                <a:ext uri="{FF2B5EF4-FFF2-40B4-BE49-F238E27FC236}">
                  <a16:creationId xmlns:a16="http://schemas.microsoft.com/office/drawing/2014/main" id="{2B335621-EF3D-7725-0795-075941E6E58F}"/>
                </a:ext>
              </a:extLst>
            </p:cNvPr>
            <p:cNvSpPr/>
            <p:nvPr/>
          </p:nvSpPr>
          <p:spPr>
            <a:xfrm>
              <a:off x="12719583" y="5204262"/>
              <a:ext cx="1662588" cy="390239"/>
            </a:xfrm>
            <a:custGeom>
              <a:avLst/>
              <a:gdLst>
                <a:gd name="connsiteX0" fmla="*/ 0 w 1662588"/>
                <a:gd name="connsiteY0" fmla="*/ 0 h 390239"/>
                <a:gd name="connsiteX1" fmla="*/ 1662589 w 1662588"/>
                <a:gd name="connsiteY1" fmla="*/ 0 h 390239"/>
                <a:gd name="connsiteX2" fmla="*/ 1662589 w 1662588"/>
                <a:gd name="connsiteY2" fmla="*/ 390239 h 390239"/>
                <a:gd name="connsiteX3" fmla="*/ 0 w 1662588"/>
                <a:gd name="connsiteY3" fmla="*/ 390239 h 390239"/>
              </a:gdLst>
              <a:ahLst/>
              <a:cxnLst>
                <a:cxn ang="0">
                  <a:pos x="connsiteX0" y="connsiteY0"/>
                </a:cxn>
                <a:cxn ang="0">
                  <a:pos x="connsiteX1" y="connsiteY1"/>
                </a:cxn>
                <a:cxn ang="0">
                  <a:pos x="connsiteX2" y="connsiteY2"/>
                </a:cxn>
                <a:cxn ang="0">
                  <a:pos x="connsiteX3" y="connsiteY3"/>
                </a:cxn>
              </a:cxnLst>
              <a:rect l="l" t="t" r="r" b="b"/>
              <a:pathLst>
                <a:path w="1662588" h="390239">
                  <a:moveTo>
                    <a:pt x="0" y="0"/>
                  </a:moveTo>
                  <a:lnTo>
                    <a:pt x="1662589" y="0"/>
                  </a:lnTo>
                  <a:lnTo>
                    <a:pt x="1662589" y="390239"/>
                  </a:lnTo>
                  <a:lnTo>
                    <a:pt x="0" y="390239"/>
                  </a:lnTo>
                  <a:close/>
                </a:path>
              </a:pathLst>
            </a:custGeom>
            <a:solidFill>
              <a:srgbClr val="E8EAF1"/>
            </a:solidFill>
            <a:ln w="15240" cap="flat">
              <a:solidFill>
                <a:srgbClr val="FFFFFF"/>
              </a:solidFill>
              <a:prstDash val="solid"/>
              <a:miter/>
            </a:ln>
          </p:spPr>
          <p:txBody>
            <a:bodyPr rtlCol="0" anchor="ctr"/>
            <a:lstStyle/>
            <a:p>
              <a:pPr algn="l"/>
              <a:r>
                <a:rPr lang="it-IT" sz="1000" b="1" spc="-24" dirty="0">
                  <a:ln/>
                  <a:solidFill>
                    <a:srgbClr val="333333"/>
                  </a:solidFill>
                  <a:latin typeface="Arial" panose="020B0604020202020204" pitchFamily="34" charset="0"/>
                  <a:cs typeface="Arial" panose="020B0604020202020204" pitchFamily="34" charset="0"/>
                  <a:sym typeface="montserrat-regular"/>
                  <a:rtl val="0"/>
                </a:rPr>
                <a:t>Opportunità di crescita </a:t>
              </a:r>
            </a:p>
            <a:p>
              <a:pPr algn="l"/>
              <a:r>
                <a:rPr lang="it-IT" sz="1000" b="1" spc="-24" dirty="0">
                  <a:ln/>
                  <a:solidFill>
                    <a:srgbClr val="333333"/>
                  </a:solidFill>
                  <a:latin typeface="Arial" panose="020B0604020202020204" pitchFamily="34" charset="0"/>
                  <a:cs typeface="Arial" panose="020B0604020202020204" pitchFamily="34" charset="0"/>
                  <a:sym typeface="montserrat-regular"/>
                  <a:rtl val="0"/>
                </a:rPr>
                <a:t>e </a:t>
              </a:r>
              <a:r>
                <a:rPr lang="it-IT" sz="1000" b="1" spc="-24" dirty="0" err="1">
                  <a:ln/>
                  <a:solidFill>
                    <a:srgbClr val="333333"/>
                  </a:solidFill>
                  <a:latin typeface="Arial" panose="020B0604020202020204" pitchFamily="34" charset="0"/>
                  <a:cs typeface="Arial" panose="020B0604020202020204" pitchFamily="34" charset="0"/>
                  <a:sym typeface="montserrat-regular"/>
                  <a:rtl val="0"/>
                </a:rPr>
                <a:t>inlcusione</a:t>
              </a:r>
              <a:r>
                <a:rPr lang="it-IT" sz="1000" b="1" spc="-24" dirty="0">
                  <a:ln/>
                  <a:solidFill>
                    <a:srgbClr val="333333"/>
                  </a:solidFill>
                  <a:latin typeface="Arial" panose="020B0604020202020204" pitchFamily="34" charset="0"/>
                  <a:cs typeface="Arial" panose="020B0604020202020204" pitchFamily="34" charset="0"/>
                  <a:sym typeface="montserrat-regular"/>
                  <a:rtl val="0"/>
                </a:rPr>
                <a:t> </a:t>
              </a:r>
            </a:p>
          </p:txBody>
        </p:sp>
        <p:sp>
          <p:nvSpPr>
            <p:cNvPr id="141" name="Figura a mano libera: forma 140">
              <a:extLst>
                <a:ext uri="{FF2B5EF4-FFF2-40B4-BE49-F238E27FC236}">
                  <a16:creationId xmlns:a16="http://schemas.microsoft.com/office/drawing/2014/main" id="{8DFE5340-AB86-601A-453A-DC2401A1A40D}"/>
                </a:ext>
              </a:extLst>
            </p:cNvPr>
            <p:cNvSpPr/>
            <p:nvPr/>
          </p:nvSpPr>
          <p:spPr>
            <a:xfrm>
              <a:off x="12719175" y="5599073"/>
              <a:ext cx="1662588" cy="390239"/>
            </a:xfrm>
            <a:custGeom>
              <a:avLst/>
              <a:gdLst>
                <a:gd name="connsiteX0" fmla="*/ 0 w 1662588"/>
                <a:gd name="connsiteY0" fmla="*/ 0 h 390239"/>
                <a:gd name="connsiteX1" fmla="*/ 1662589 w 1662588"/>
                <a:gd name="connsiteY1" fmla="*/ 0 h 390239"/>
                <a:gd name="connsiteX2" fmla="*/ 1662589 w 1662588"/>
                <a:gd name="connsiteY2" fmla="*/ 390239 h 390239"/>
                <a:gd name="connsiteX3" fmla="*/ 0 w 1662588"/>
                <a:gd name="connsiteY3" fmla="*/ 390239 h 390239"/>
              </a:gdLst>
              <a:ahLst/>
              <a:cxnLst>
                <a:cxn ang="0">
                  <a:pos x="connsiteX0" y="connsiteY0"/>
                </a:cxn>
                <a:cxn ang="0">
                  <a:pos x="connsiteX1" y="connsiteY1"/>
                </a:cxn>
                <a:cxn ang="0">
                  <a:pos x="connsiteX2" y="connsiteY2"/>
                </a:cxn>
                <a:cxn ang="0">
                  <a:pos x="connsiteX3" y="connsiteY3"/>
                </a:cxn>
              </a:cxnLst>
              <a:rect l="l" t="t" r="r" b="b"/>
              <a:pathLst>
                <a:path w="1662588" h="390239">
                  <a:moveTo>
                    <a:pt x="0" y="0"/>
                  </a:moveTo>
                  <a:lnTo>
                    <a:pt x="1662589" y="0"/>
                  </a:lnTo>
                  <a:lnTo>
                    <a:pt x="1662589" y="390239"/>
                  </a:lnTo>
                  <a:lnTo>
                    <a:pt x="0" y="390239"/>
                  </a:lnTo>
                  <a:close/>
                </a:path>
              </a:pathLst>
            </a:custGeom>
            <a:solidFill>
              <a:srgbClr val="E8EAF1"/>
            </a:solidFill>
            <a:ln w="15240" cap="flat">
              <a:solidFill>
                <a:srgbClr val="FFFFFF"/>
              </a:solidFill>
              <a:prstDash val="solid"/>
              <a:miter/>
            </a:ln>
          </p:spPr>
          <p:txBody>
            <a:bodyPr rtlCol="0" anchor="ctr"/>
            <a:lstStyle/>
            <a:p>
              <a:pPr algn="l"/>
              <a:r>
                <a:rPr lang="it-IT" sz="1000" b="1" spc="-24" dirty="0">
                  <a:ln/>
                  <a:solidFill>
                    <a:srgbClr val="333333"/>
                  </a:solidFill>
                  <a:latin typeface="Arial" panose="020B0604020202020204" pitchFamily="34" charset="0"/>
                  <a:cs typeface="Arial" panose="020B0604020202020204" pitchFamily="34" charset="0"/>
                  <a:sym typeface="montserrat-regular"/>
                  <a:rtl val="0"/>
                </a:rPr>
                <a:t>Equità remunerativa</a:t>
              </a:r>
            </a:p>
          </p:txBody>
        </p:sp>
        <p:sp>
          <p:nvSpPr>
            <p:cNvPr id="142" name="Figura a mano libera: forma 141">
              <a:extLst>
                <a:ext uri="{FF2B5EF4-FFF2-40B4-BE49-F238E27FC236}">
                  <a16:creationId xmlns:a16="http://schemas.microsoft.com/office/drawing/2014/main" id="{C693AE9A-D0EF-3070-938E-D0DA4E47942C}"/>
                </a:ext>
              </a:extLst>
            </p:cNvPr>
            <p:cNvSpPr/>
            <p:nvPr/>
          </p:nvSpPr>
          <p:spPr>
            <a:xfrm>
              <a:off x="14960312" y="5599073"/>
              <a:ext cx="1351026" cy="390239"/>
            </a:xfrm>
            <a:custGeom>
              <a:avLst/>
              <a:gdLst>
                <a:gd name="connsiteX0" fmla="*/ 0 w 1351026"/>
                <a:gd name="connsiteY0" fmla="*/ 0 h 390239"/>
                <a:gd name="connsiteX1" fmla="*/ 1351026 w 1351026"/>
                <a:gd name="connsiteY1" fmla="*/ 0 h 390239"/>
                <a:gd name="connsiteX2" fmla="*/ 1351026 w 1351026"/>
                <a:gd name="connsiteY2" fmla="*/ 390239 h 390239"/>
                <a:gd name="connsiteX3" fmla="*/ 0 w 1351026"/>
                <a:gd name="connsiteY3" fmla="*/ 390239 h 390239"/>
              </a:gdLst>
              <a:ahLst/>
              <a:cxnLst>
                <a:cxn ang="0">
                  <a:pos x="connsiteX0" y="connsiteY0"/>
                </a:cxn>
                <a:cxn ang="0">
                  <a:pos x="connsiteX1" y="connsiteY1"/>
                </a:cxn>
                <a:cxn ang="0">
                  <a:pos x="connsiteX2" y="connsiteY2"/>
                </a:cxn>
                <a:cxn ang="0">
                  <a:pos x="connsiteX3" y="connsiteY3"/>
                </a:cxn>
              </a:cxnLst>
              <a:rect l="l" t="t" r="r" b="b"/>
              <a:pathLst>
                <a:path w="1351026" h="390239">
                  <a:moveTo>
                    <a:pt x="0" y="0"/>
                  </a:moveTo>
                  <a:lnTo>
                    <a:pt x="1351026" y="0"/>
                  </a:lnTo>
                  <a:lnTo>
                    <a:pt x="1351026" y="390239"/>
                  </a:lnTo>
                  <a:lnTo>
                    <a:pt x="0" y="390239"/>
                  </a:lnTo>
                  <a:close/>
                </a:path>
              </a:pathLst>
            </a:custGeom>
            <a:solidFill>
              <a:srgbClr val="E8EAF1"/>
            </a:solidFill>
            <a:ln w="15240" cap="flat">
              <a:solidFill>
                <a:srgbClr val="FFFFFF"/>
              </a:solidFill>
              <a:prstDash val="solid"/>
              <a:miter/>
            </a:ln>
          </p:spPr>
          <p:txBody>
            <a:bodyPr rtlCol="0" anchor="ctr"/>
            <a:lstStyle/>
            <a:p>
              <a:endParaRPr lang="it-IT" b="1"/>
            </a:p>
          </p:txBody>
        </p:sp>
        <p:sp>
          <p:nvSpPr>
            <p:cNvPr id="143" name="Figura a mano libera: forma 142">
              <a:extLst>
                <a:ext uri="{FF2B5EF4-FFF2-40B4-BE49-F238E27FC236}">
                  <a16:creationId xmlns:a16="http://schemas.microsoft.com/office/drawing/2014/main" id="{F88DBCB2-5E36-104F-BDFD-A2C6F38D2F76}"/>
                </a:ext>
              </a:extLst>
            </p:cNvPr>
            <p:cNvSpPr/>
            <p:nvPr/>
          </p:nvSpPr>
          <p:spPr>
            <a:xfrm>
              <a:off x="14381763" y="5599073"/>
              <a:ext cx="578548" cy="390239"/>
            </a:xfrm>
            <a:custGeom>
              <a:avLst/>
              <a:gdLst>
                <a:gd name="connsiteX0" fmla="*/ 0 w 578548"/>
                <a:gd name="connsiteY0" fmla="*/ 0 h 390239"/>
                <a:gd name="connsiteX1" fmla="*/ 578549 w 578548"/>
                <a:gd name="connsiteY1" fmla="*/ 0 h 390239"/>
                <a:gd name="connsiteX2" fmla="*/ 578549 w 578548"/>
                <a:gd name="connsiteY2" fmla="*/ 390239 h 390239"/>
                <a:gd name="connsiteX3" fmla="*/ 0 w 578548"/>
                <a:gd name="connsiteY3" fmla="*/ 390239 h 390239"/>
              </a:gdLst>
              <a:ahLst/>
              <a:cxnLst>
                <a:cxn ang="0">
                  <a:pos x="connsiteX0" y="connsiteY0"/>
                </a:cxn>
                <a:cxn ang="0">
                  <a:pos x="connsiteX1" y="connsiteY1"/>
                </a:cxn>
                <a:cxn ang="0">
                  <a:pos x="connsiteX2" y="connsiteY2"/>
                </a:cxn>
                <a:cxn ang="0">
                  <a:pos x="connsiteX3" y="connsiteY3"/>
                </a:cxn>
              </a:cxnLst>
              <a:rect l="l" t="t" r="r" b="b"/>
              <a:pathLst>
                <a:path w="578548" h="390239">
                  <a:moveTo>
                    <a:pt x="0" y="0"/>
                  </a:moveTo>
                  <a:lnTo>
                    <a:pt x="578549" y="0"/>
                  </a:lnTo>
                  <a:lnTo>
                    <a:pt x="578549" y="390239"/>
                  </a:lnTo>
                  <a:lnTo>
                    <a:pt x="0" y="390239"/>
                  </a:lnTo>
                  <a:close/>
                </a:path>
              </a:pathLst>
            </a:custGeom>
            <a:solidFill>
              <a:srgbClr val="F8AA1D"/>
            </a:solidFill>
            <a:ln w="14859" cap="flat">
              <a:solidFill>
                <a:srgbClr val="FFFFFF"/>
              </a:solidFill>
              <a:prstDash val="solid"/>
              <a:miter/>
            </a:ln>
          </p:spPr>
          <p:txBody>
            <a:bodyPr rtlCol="0" anchor="ctr"/>
            <a:lstStyle/>
            <a:p>
              <a:endParaRPr lang="it-IT" b="1"/>
            </a:p>
          </p:txBody>
        </p:sp>
        <p:sp>
          <p:nvSpPr>
            <p:cNvPr id="144" name="Figura a mano libera: forma 143">
              <a:extLst>
                <a:ext uri="{FF2B5EF4-FFF2-40B4-BE49-F238E27FC236}">
                  <a16:creationId xmlns:a16="http://schemas.microsoft.com/office/drawing/2014/main" id="{C92484EB-B944-350B-4E7E-9AA873C9B1E8}"/>
                </a:ext>
              </a:extLst>
            </p:cNvPr>
            <p:cNvSpPr/>
            <p:nvPr/>
          </p:nvSpPr>
          <p:spPr>
            <a:xfrm>
              <a:off x="14960312" y="5989313"/>
              <a:ext cx="1351026" cy="390239"/>
            </a:xfrm>
            <a:custGeom>
              <a:avLst/>
              <a:gdLst>
                <a:gd name="connsiteX0" fmla="*/ 0 w 1351026"/>
                <a:gd name="connsiteY0" fmla="*/ 0 h 390239"/>
                <a:gd name="connsiteX1" fmla="*/ 1351026 w 1351026"/>
                <a:gd name="connsiteY1" fmla="*/ 0 h 390239"/>
                <a:gd name="connsiteX2" fmla="*/ 1351026 w 1351026"/>
                <a:gd name="connsiteY2" fmla="*/ 390239 h 390239"/>
                <a:gd name="connsiteX3" fmla="*/ 0 w 1351026"/>
                <a:gd name="connsiteY3" fmla="*/ 390239 h 390239"/>
              </a:gdLst>
              <a:ahLst/>
              <a:cxnLst>
                <a:cxn ang="0">
                  <a:pos x="connsiteX0" y="connsiteY0"/>
                </a:cxn>
                <a:cxn ang="0">
                  <a:pos x="connsiteX1" y="connsiteY1"/>
                </a:cxn>
                <a:cxn ang="0">
                  <a:pos x="connsiteX2" y="connsiteY2"/>
                </a:cxn>
                <a:cxn ang="0">
                  <a:pos x="connsiteX3" y="connsiteY3"/>
                </a:cxn>
              </a:cxnLst>
              <a:rect l="l" t="t" r="r" b="b"/>
              <a:pathLst>
                <a:path w="1351026" h="390239">
                  <a:moveTo>
                    <a:pt x="0" y="0"/>
                  </a:moveTo>
                  <a:lnTo>
                    <a:pt x="1351026" y="0"/>
                  </a:lnTo>
                  <a:lnTo>
                    <a:pt x="1351026" y="390239"/>
                  </a:lnTo>
                  <a:lnTo>
                    <a:pt x="0" y="390239"/>
                  </a:lnTo>
                  <a:close/>
                </a:path>
              </a:pathLst>
            </a:custGeom>
            <a:solidFill>
              <a:srgbClr val="E8EAF1"/>
            </a:solidFill>
            <a:ln w="15240" cap="flat">
              <a:solidFill>
                <a:srgbClr val="FFFFFF"/>
              </a:solidFill>
              <a:prstDash val="solid"/>
              <a:miter/>
            </a:ln>
          </p:spPr>
          <p:txBody>
            <a:bodyPr rtlCol="0" anchor="ctr"/>
            <a:lstStyle/>
            <a:p>
              <a:endParaRPr lang="it-IT" b="1"/>
            </a:p>
          </p:txBody>
        </p:sp>
        <p:sp>
          <p:nvSpPr>
            <p:cNvPr id="145" name="Figura a mano libera: forma 144">
              <a:extLst>
                <a:ext uri="{FF2B5EF4-FFF2-40B4-BE49-F238E27FC236}">
                  <a16:creationId xmlns:a16="http://schemas.microsoft.com/office/drawing/2014/main" id="{D7139E8C-DF09-8752-CBD1-6A5956E36D4B}"/>
                </a:ext>
              </a:extLst>
            </p:cNvPr>
            <p:cNvSpPr/>
            <p:nvPr/>
          </p:nvSpPr>
          <p:spPr>
            <a:xfrm>
              <a:off x="14381763" y="5989313"/>
              <a:ext cx="578548" cy="390239"/>
            </a:xfrm>
            <a:custGeom>
              <a:avLst/>
              <a:gdLst>
                <a:gd name="connsiteX0" fmla="*/ 0 w 578548"/>
                <a:gd name="connsiteY0" fmla="*/ 0 h 390239"/>
                <a:gd name="connsiteX1" fmla="*/ 578549 w 578548"/>
                <a:gd name="connsiteY1" fmla="*/ 0 h 390239"/>
                <a:gd name="connsiteX2" fmla="*/ 578549 w 578548"/>
                <a:gd name="connsiteY2" fmla="*/ 390239 h 390239"/>
                <a:gd name="connsiteX3" fmla="*/ 0 w 578548"/>
                <a:gd name="connsiteY3" fmla="*/ 390239 h 390239"/>
              </a:gdLst>
              <a:ahLst/>
              <a:cxnLst>
                <a:cxn ang="0">
                  <a:pos x="connsiteX0" y="connsiteY0"/>
                </a:cxn>
                <a:cxn ang="0">
                  <a:pos x="connsiteX1" y="connsiteY1"/>
                </a:cxn>
                <a:cxn ang="0">
                  <a:pos x="connsiteX2" y="connsiteY2"/>
                </a:cxn>
                <a:cxn ang="0">
                  <a:pos x="connsiteX3" y="connsiteY3"/>
                </a:cxn>
              </a:cxnLst>
              <a:rect l="l" t="t" r="r" b="b"/>
              <a:pathLst>
                <a:path w="578548" h="390239">
                  <a:moveTo>
                    <a:pt x="0" y="0"/>
                  </a:moveTo>
                  <a:lnTo>
                    <a:pt x="578549" y="0"/>
                  </a:lnTo>
                  <a:lnTo>
                    <a:pt x="578549" y="390239"/>
                  </a:lnTo>
                  <a:lnTo>
                    <a:pt x="0" y="390239"/>
                  </a:lnTo>
                  <a:close/>
                </a:path>
              </a:pathLst>
            </a:custGeom>
            <a:solidFill>
              <a:srgbClr val="F8AA1D"/>
            </a:solidFill>
            <a:ln w="14859" cap="flat">
              <a:solidFill>
                <a:srgbClr val="FFFFFF"/>
              </a:solidFill>
              <a:prstDash val="solid"/>
              <a:miter/>
            </a:ln>
          </p:spPr>
          <p:txBody>
            <a:bodyPr rtlCol="0" anchor="ctr"/>
            <a:lstStyle/>
            <a:p>
              <a:endParaRPr lang="it-IT" b="1"/>
            </a:p>
          </p:txBody>
        </p:sp>
        <p:sp>
          <p:nvSpPr>
            <p:cNvPr id="146" name="Figura a mano libera: forma 145">
              <a:extLst>
                <a:ext uri="{FF2B5EF4-FFF2-40B4-BE49-F238E27FC236}">
                  <a16:creationId xmlns:a16="http://schemas.microsoft.com/office/drawing/2014/main" id="{997CFCFE-DCE8-03B1-4415-596B1F432CCF}"/>
                </a:ext>
              </a:extLst>
            </p:cNvPr>
            <p:cNvSpPr/>
            <p:nvPr/>
          </p:nvSpPr>
          <p:spPr>
            <a:xfrm>
              <a:off x="12719174" y="5998838"/>
              <a:ext cx="1662588" cy="390239"/>
            </a:xfrm>
            <a:custGeom>
              <a:avLst/>
              <a:gdLst>
                <a:gd name="connsiteX0" fmla="*/ 0 w 1662588"/>
                <a:gd name="connsiteY0" fmla="*/ 0 h 390239"/>
                <a:gd name="connsiteX1" fmla="*/ 1662589 w 1662588"/>
                <a:gd name="connsiteY1" fmla="*/ 0 h 390239"/>
                <a:gd name="connsiteX2" fmla="*/ 1662589 w 1662588"/>
                <a:gd name="connsiteY2" fmla="*/ 390239 h 390239"/>
                <a:gd name="connsiteX3" fmla="*/ 0 w 1662588"/>
                <a:gd name="connsiteY3" fmla="*/ 390239 h 390239"/>
              </a:gdLst>
              <a:ahLst/>
              <a:cxnLst>
                <a:cxn ang="0">
                  <a:pos x="connsiteX0" y="connsiteY0"/>
                </a:cxn>
                <a:cxn ang="0">
                  <a:pos x="connsiteX1" y="connsiteY1"/>
                </a:cxn>
                <a:cxn ang="0">
                  <a:pos x="connsiteX2" y="connsiteY2"/>
                </a:cxn>
                <a:cxn ang="0">
                  <a:pos x="connsiteX3" y="connsiteY3"/>
                </a:cxn>
              </a:cxnLst>
              <a:rect l="l" t="t" r="r" b="b"/>
              <a:pathLst>
                <a:path w="1662588" h="390239">
                  <a:moveTo>
                    <a:pt x="0" y="0"/>
                  </a:moveTo>
                  <a:lnTo>
                    <a:pt x="1662589" y="0"/>
                  </a:lnTo>
                  <a:lnTo>
                    <a:pt x="1662589" y="390239"/>
                  </a:lnTo>
                  <a:lnTo>
                    <a:pt x="0" y="390239"/>
                  </a:lnTo>
                  <a:close/>
                </a:path>
              </a:pathLst>
            </a:custGeom>
            <a:solidFill>
              <a:srgbClr val="E8EAF1"/>
            </a:solidFill>
            <a:ln w="15240" cap="flat">
              <a:solidFill>
                <a:srgbClr val="FFFFFF"/>
              </a:solidFill>
              <a:prstDash val="solid"/>
              <a:miter/>
            </a:ln>
          </p:spPr>
          <p:txBody>
            <a:bodyPr rtlCol="0" anchor="ctr"/>
            <a:lstStyle/>
            <a:p>
              <a:pPr algn="l"/>
              <a:r>
                <a:rPr lang="it-IT" sz="1000" b="1" spc="-24" dirty="0">
                  <a:ln/>
                  <a:solidFill>
                    <a:srgbClr val="333333"/>
                  </a:solidFill>
                  <a:latin typeface="Arial" panose="020B0604020202020204" pitchFamily="34" charset="0"/>
                  <a:cs typeface="Arial" panose="020B0604020202020204" pitchFamily="34" charset="0"/>
                  <a:sym typeface="montserrat-regular"/>
                  <a:rtl val="0"/>
                </a:rPr>
                <a:t>Tutela della genitorialità e conciliazione vita lavoro</a:t>
              </a:r>
            </a:p>
          </p:txBody>
        </p:sp>
        <p:sp>
          <p:nvSpPr>
            <p:cNvPr id="147" name="CasellaDiTesto 146">
              <a:extLst>
                <a:ext uri="{FF2B5EF4-FFF2-40B4-BE49-F238E27FC236}">
                  <a16:creationId xmlns:a16="http://schemas.microsoft.com/office/drawing/2014/main" id="{3D3F84B3-F5DB-889E-DD08-575A71D5F060}"/>
                </a:ext>
              </a:extLst>
            </p:cNvPr>
            <p:cNvSpPr txBox="1"/>
            <p:nvPr/>
          </p:nvSpPr>
          <p:spPr>
            <a:xfrm>
              <a:off x="12741844" y="3808749"/>
              <a:ext cx="587020" cy="261610"/>
            </a:xfrm>
            <a:prstGeom prst="rect">
              <a:avLst/>
            </a:prstGeom>
            <a:noFill/>
          </p:spPr>
          <p:txBody>
            <a:bodyPr wrap="none" rtlCol="0">
              <a:spAutoFit/>
            </a:bodyPr>
            <a:lstStyle/>
            <a:p>
              <a:pPr algn="l"/>
              <a:r>
                <a:rPr lang="it-IT" sz="1100" b="1" dirty="0">
                  <a:ln/>
                  <a:solidFill>
                    <a:srgbClr val="575756"/>
                  </a:solidFill>
                  <a:latin typeface="Arial" panose="020B0604020202020204" pitchFamily="34" charset="0"/>
                  <a:cs typeface="Arial" panose="020B0604020202020204" pitchFamily="34" charset="0"/>
                  <a:sym typeface="montserrat-regular"/>
                  <a:rtl val="0"/>
                </a:rPr>
                <a:t>AREA</a:t>
              </a:r>
            </a:p>
          </p:txBody>
        </p:sp>
        <p:sp>
          <p:nvSpPr>
            <p:cNvPr id="148" name="CasellaDiTesto 147">
              <a:extLst>
                <a:ext uri="{FF2B5EF4-FFF2-40B4-BE49-F238E27FC236}">
                  <a16:creationId xmlns:a16="http://schemas.microsoft.com/office/drawing/2014/main" id="{8C569872-A7D7-D4DA-72CA-814AF93594D5}"/>
                </a:ext>
              </a:extLst>
            </p:cNvPr>
            <p:cNvSpPr txBox="1"/>
            <p:nvPr/>
          </p:nvSpPr>
          <p:spPr>
            <a:xfrm>
              <a:off x="14417387" y="3808749"/>
              <a:ext cx="577402" cy="261610"/>
            </a:xfrm>
            <a:prstGeom prst="rect">
              <a:avLst/>
            </a:prstGeom>
            <a:noFill/>
          </p:spPr>
          <p:txBody>
            <a:bodyPr wrap="none" rtlCol="0">
              <a:spAutoFit/>
            </a:bodyPr>
            <a:lstStyle/>
            <a:p>
              <a:pPr algn="l"/>
              <a:r>
                <a:rPr lang="it-IT" sz="1100" b="1" dirty="0">
                  <a:ln/>
                  <a:solidFill>
                    <a:srgbClr val="575756"/>
                  </a:solidFill>
                  <a:latin typeface="Arial" panose="020B0604020202020204" pitchFamily="34" charset="0"/>
                  <a:cs typeface="Arial" panose="020B0604020202020204" pitchFamily="34" charset="0"/>
                  <a:sym typeface="montserrat-regular"/>
                  <a:rtl val="0"/>
                </a:rPr>
                <a:t>PESO</a:t>
              </a:r>
            </a:p>
          </p:txBody>
        </p:sp>
        <p:sp>
          <p:nvSpPr>
            <p:cNvPr id="149" name="CasellaDiTesto 148">
              <a:extLst>
                <a:ext uri="{FF2B5EF4-FFF2-40B4-BE49-F238E27FC236}">
                  <a16:creationId xmlns:a16="http://schemas.microsoft.com/office/drawing/2014/main" id="{0930243F-8D3E-BA6C-147D-BD75C4AE5149}"/>
                </a:ext>
              </a:extLst>
            </p:cNvPr>
            <p:cNvSpPr txBox="1"/>
            <p:nvPr/>
          </p:nvSpPr>
          <p:spPr>
            <a:xfrm>
              <a:off x="15066992" y="3808749"/>
              <a:ext cx="1197764" cy="261610"/>
            </a:xfrm>
            <a:prstGeom prst="rect">
              <a:avLst/>
            </a:prstGeom>
            <a:noFill/>
          </p:spPr>
          <p:txBody>
            <a:bodyPr wrap="none" rtlCol="0">
              <a:spAutoFit/>
            </a:bodyPr>
            <a:lstStyle/>
            <a:p>
              <a:pPr algn="l"/>
              <a:r>
                <a:rPr lang="it-IT" sz="1100" b="1" dirty="0">
                  <a:ln/>
                  <a:solidFill>
                    <a:srgbClr val="575756"/>
                  </a:solidFill>
                  <a:latin typeface="Arial" panose="020B0604020202020204" pitchFamily="34" charset="0"/>
                  <a:cs typeface="Arial" panose="020B0604020202020204" pitchFamily="34" charset="0"/>
                  <a:sym typeface="montserrat-regular"/>
                  <a:rtl val="0"/>
                </a:rPr>
                <a:t>N° INDICATORI</a:t>
              </a:r>
            </a:p>
          </p:txBody>
        </p:sp>
        <p:sp>
          <p:nvSpPr>
            <p:cNvPr id="150" name="CasellaDiTesto 149">
              <a:extLst>
                <a:ext uri="{FF2B5EF4-FFF2-40B4-BE49-F238E27FC236}">
                  <a16:creationId xmlns:a16="http://schemas.microsoft.com/office/drawing/2014/main" id="{B65AE6CC-DF85-AAD4-4F34-096BCBC4E1F9}"/>
                </a:ext>
              </a:extLst>
            </p:cNvPr>
            <p:cNvSpPr txBox="1"/>
            <p:nvPr/>
          </p:nvSpPr>
          <p:spPr>
            <a:xfrm>
              <a:off x="14469393" y="4868310"/>
              <a:ext cx="466794" cy="261610"/>
            </a:xfrm>
            <a:prstGeom prst="rect">
              <a:avLst/>
            </a:prstGeom>
            <a:noFill/>
          </p:spPr>
          <p:txBody>
            <a:bodyPr wrap="none" rtlCol="0">
              <a:spAutoFit/>
            </a:bodyPr>
            <a:lstStyle/>
            <a:p>
              <a:pPr algn="l"/>
              <a:r>
                <a:rPr lang="it-IT" sz="1100" b="1" dirty="0">
                  <a:ln/>
                  <a:solidFill>
                    <a:srgbClr val="FFFFFF"/>
                  </a:solidFill>
                  <a:latin typeface="Arial" panose="020B0604020202020204" pitchFamily="34" charset="0"/>
                  <a:cs typeface="Arial" panose="020B0604020202020204" pitchFamily="34" charset="0"/>
                  <a:sym typeface="montserrat-bold"/>
                  <a:rtl val="0"/>
                </a:rPr>
                <a:t>10%</a:t>
              </a:r>
            </a:p>
          </p:txBody>
        </p:sp>
        <p:sp>
          <p:nvSpPr>
            <p:cNvPr id="151" name="CasellaDiTesto 150">
              <a:extLst>
                <a:ext uri="{FF2B5EF4-FFF2-40B4-BE49-F238E27FC236}">
                  <a16:creationId xmlns:a16="http://schemas.microsoft.com/office/drawing/2014/main" id="{0D770BA0-A92E-C2D2-19DC-CAFB756BDEA8}"/>
                </a:ext>
              </a:extLst>
            </p:cNvPr>
            <p:cNvSpPr txBox="1"/>
            <p:nvPr/>
          </p:nvSpPr>
          <p:spPr>
            <a:xfrm>
              <a:off x="14458440" y="5258645"/>
              <a:ext cx="466794" cy="261610"/>
            </a:xfrm>
            <a:prstGeom prst="rect">
              <a:avLst/>
            </a:prstGeom>
            <a:noFill/>
          </p:spPr>
          <p:txBody>
            <a:bodyPr wrap="none" rtlCol="0">
              <a:spAutoFit/>
            </a:bodyPr>
            <a:lstStyle/>
            <a:p>
              <a:pPr algn="l"/>
              <a:r>
                <a:rPr lang="it-IT" sz="1100" b="1" dirty="0">
                  <a:ln/>
                  <a:solidFill>
                    <a:srgbClr val="FFFFFF"/>
                  </a:solidFill>
                  <a:latin typeface="Arial" panose="020B0604020202020204" pitchFamily="34" charset="0"/>
                  <a:cs typeface="Arial" panose="020B0604020202020204" pitchFamily="34" charset="0"/>
                  <a:sym typeface="montserrat-bold"/>
                  <a:rtl val="0"/>
                </a:rPr>
                <a:t>20%</a:t>
              </a:r>
            </a:p>
          </p:txBody>
        </p:sp>
        <p:sp>
          <p:nvSpPr>
            <p:cNvPr id="152" name="CasellaDiTesto 151">
              <a:extLst>
                <a:ext uri="{FF2B5EF4-FFF2-40B4-BE49-F238E27FC236}">
                  <a16:creationId xmlns:a16="http://schemas.microsoft.com/office/drawing/2014/main" id="{E8FAEAB2-8423-385A-57CB-C895853A1DE3}"/>
                </a:ext>
              </a:extLst>
            </p:cNvPr>
            <p:cNvSpPr txBox="1"/>
            <p:nvPr/>
          </p:nvSpPr>
          <p:spPr>
            <a:xfrm>
              <a:off x="15078522" y="4097357"/>
              <a:ext cx="957313" cy="261610"/>
            </a:xfrm>
            <a:prstGeom prst="rect">
              <a:avLst/>
            </a:prstGeom>
            <a:noFill/>
          </p:spPr>
          <p:txBody>
            <a:bodyPr wrap="none" rtlCol="0">
              <a:spAutoFit/>
            </a:bodyPr>
            <a:lstStyle/>
            <a:p>
              <a:pPr algn="l"/>
              <a:r>
                <a:rPr lang="it-IT" sz="1100" b="1" dirty="0">
                  <a:ln/>
                  <a:solidFill>
                    <a:srgbClr val="333333"/>
                  </a:solidFill>
                  <a:latin typeface="Arial" panose="020B0604020202020204" pitchFamily="34" charset="0"/>
                  <a:cs typeface="Arial" panose="020B0604020202020204" pitchFamily="34" charset="0"/>
                  <a:sym typeface="montserrat-regular"/>
                  <a:rtl val="0"/>
                </a:rPr>
                <a:t>7 qualitativi</a:t>
              </a:r>
            </a:p>
          </p:txBody>
        </p:sp>
        <p:sp>
          <p:nvSpPr>
            <p:cNvPr id="153" name="CasellaDiTesto 152">
              <a:extLst>
                <a:ext uri="{FF2B5EF4-FFF2-40B4-BE49-F238E27FC236}">
                  <a16:creationId xmlns:a16="http://schemas.microsoft.com/office/drawing/2014/main" id="{60D0880F-8A5E-8A70-02E4-3B0B4C5BCBF3}"/>
                </a:ext>
              </a:extLst>
            </p:cNvPr>
            <p:cNvSpPr txBox="1"/>
            <p:nvPr/>
          </p:nvSpPr>
          <p:spPr>
            <a:xfrm>
              <a:off x="15078522" y="4877835"/>
              <a:ext cx="957313" cy="261610"/>
            </a:xfrm>
            <a:prstGeom prst="rect">
              <a:avLst/>
            </a:prstGeom>
            <a:noFill/>
          </p:spPr>
          <p:txBody>
            <a:bodyPr wrap="none" rtlCol="0">
              <a:spAutoFit/>
            </a:bodyPr>
            <a:lstStyle/>
            <a:p>
              <a:pPr algn="l"/>
              <a:r>
                <a:rPr lang="it-IT" sz="1100" b="1" dirty="0">
                  <a:ln/>
                  <a:solidFill>
                    <a:srgbClr val="333333"/>
                  </a:solidFill>
                  <a:latin typeface="Arial" panose="020B0604020202020204" pitchFamily="34" charset="0"/>
                  <a:cs typeface="Arial" panose="020B0604020202020204" pitchFamily="34" charset="0"/>
                  <a:sym typeface="montserrat-regular"/>
                  <a:rtl val="0"/>
                </a:rPr>
                <a:t>6 qualitativi</a:t>
              </a:r>
            </a:p>
          </p:txBody>
        </p:sp>
        <p:sp>
          <p:nvSpPr>
            <p:cNvPr id="154" name="CasellaDiTesto 153">
              <a:extLst>
                <a:ext uri="{FF2B5EF4-FFF2-40B4-BE49-F238E27FC236}">
                  <a16:creationId xmlns:a16="http://schemas.microsoft.com/office/drawing/2014/main" id="{82F5B19A-AFE6-4F84-F92C-F04926F52084}"/>
                </a:ext>
              </a:extLst>
            </p:cNvPr>
            <p:cNvSpPr txBox="1"/>
            <p:nvPr/>
          </p:nvSpPr>
          <p:spPr>
            <a:xfrm>
              <a:off x="15078522" y="5268170"/>
              <a:ext cx="957313" cy="261610"/>
            </a:xfrm>
            <a:prstGeom prst="rect">
              <a:avLst/>
            </a:prstGeom>
            <a:noFill/>
          </p:spPr>
          <p:txBody>
            <a:bodyPr wrap="none" rtlCol="0">
              <a:spAutoFit/>
            </a:bodyPr>
            <a:lstStyle/>
            <a:p>
              <a:pPr algn="l"/>
              <a:r>
                <a:rPr lang="it-IT" sz="1100" b="1" dirty="0">
                  <a:ln/>
                  <a:solidFill>
                    <a:srgbClr val="333333"/>
                  </a:solidFill>
                  <a:latin typeface="Arial" panose="020B0604020202020204" pitchFamily="34" charset="0"/>
                  <a:cs typeface="Arial" panose="020B0604020202020204" pitchFamily="34" charset="0"/>
                  <a:sym typeface="montserrat-regular"/>
                  <a:rtl val="0"/>
                </a:rPr>
                <a:t>7 qualitativi</a:t>
              </a:r>
            </a:p>
          </p:txBody>
        </p:sp>
        <p:sp>
          <p:nvSpPr>
            <p:cNvPr id="155" name="CasellaDiTesto 154">
              <a:extLst>
                <a:ext uri="{FF2B5EF4-FFF2-40B4-BE49-F238E27FC236}">
                  <a16:creationId xmlns:a16="http://schemas.microsoft.com/office/drawing/2014/main" id="{33172559-7009-551B-F392-58CC1A4C34C2}"/>
                </a:ext>
              </a:extLst>
            </p:cNvPr>
            <p:cNvSpPr txBox="1"/>
            <p:nvPr/>
          </p:nvSpPr>
          <p:spPr>
            <a:xfrm>
              <a:off x="14458440" y="5648884"/>
              <a:ext cx="466794" cy="261610"/>
            </a:xfrm>
            <a:prstGeom prst="rect">
              <a:avLst/>
            </a:prstGeom>
            <a:noFill/>
          </p:spPr>
          <p:txBody>
            <a:bodyPr wrap="none" rtlCol="0">
              <a:spAutoFit/>
            </a:bodyPr>
            <a:lstStyle/>
            <a:p>
              <a:pPr algn="l"/>
              <a:r>
                <a:rPr lang="it-IT" sz="1100" b="1" dirty="0">
                  <a:ln/>
                  <a:solidFill>
                    <a:srgbClr val="FFFFFF"/>
                  </a:solidFill>
                  <a:latin typeface="Arial" panose="020B0604020202020204" pitchFamily="34" charset="0"/>
                  <a:cs typeface="Arial" panose="020B0604020202020204" pitchFamily="34" charset="0"/>
                  <a:sym typeface="montserrat-bold"/>
                  <a:rtl val="0"/>
                </a:rPr>
                <a:t>20%</a:t>
              </a:r>
            </a:p>
          </p:txBody>
        </p:sp>
        <p:sp>
          <p:nvSpPr>
            <p:cNvPr id="156" name="CasellaDiTesto 155">
              <a:extLst>
                <a:ext uri="{FF2B5EF4-FFF2-40B4-BE49-F238E27FC236}">
                  <a16:creationId xmlns:a16="http://schemas.microsoft.com/office/drawing/2014/main" id="{2B5B5B93-208A-7BD5-5823-E6595C8E4225}"/>
                </a:ext>
              </a:extLst>
            </p:cNvPr>
            <p:cNvSpPr txBox="1"/>
            <p:nvPr/>
          </p:nvSpPr>
          <p:spPr>
            <a:xfrm>
              <a:off x="14458440" y="6039125"/>
              <a:ext cx="466794" cy="261610"/>
            </a:xfrm>
            <a:prstGeom prst="rect">
              <a:avLst/>
            </a:prstGeom>
            <a:noFill/>
          </p:spPr>
          <p:txBody>
            <a:bodyPr wrap="none" rtlCol="0">
              <a:spAutoFit/>
            </a:bodyPr>
            <a:lstStyle/>
            <a:p>
              <a:pPr algn="l"/>
              <a:r>
                <a:rPr lang="it-IT" sz="1100" b="1" dirty="0">
                  <a:ln/>
                  <a:solidFill>
                    <a:srgbClr val="FFFFFF"/>
                  </a:solidFill>
                  <a:latin typeface="Arial" panose="020B0604020202020204" pitchFamily="34" charset="0"/>
                  <a:cs typeface="Arial" panose="020B0604020202020204" pitchFamily="34" charset="0"/>
                  <a:sym typeface="montserrat-bold"/>
                  <a:rtl val="0"/>
                </a:rPr>
                <a:t>20%</a:t>
              </a:r>
            </a:p>
          </p:txBody>
        </p:sp>
        <p:sp>
          <p:nvSpPr>
            <p:cNvPr id="157" name="CasellaDiTesto 156">
              <a:extLst>
                <a:ext uri="{FF2B5EF4-FFF2-40B4-BE49-F238E27FC236}">
                  <a16:creationId xmlns:a16="http://schemas.microsoft.com/office/drawing/2014/main" id="{B2815E5C-4EFC-EFEF-4DF1-22BE2B7CFB85}"/>
                </a:ext>
              </a:extLst>
            </p:cNvPr>
            <p:cNvSpPr txBox="1"/>
            <p:nvPr/>
          </p:nvSpPr>
          <p:spPr>
            <a:xfrm>
              <a:off x="15078522" y="5658409"/>
              <a:ext cx="957313" cy="261610"/>
            </a:xfrm>
            <a:prstGeom prst="rect">
              <a:avLst/>
            </a:prstGeom>
            <a:noFill/>
          </p:spPr>
          <p:txBody>
            <a:bodyPr wrap="none" rtlCol="0">
              <a:spAutoFit/>
            </a:bodyPr>
            <a:lstStyle/>
            <a:p>
              <a:pPr algn="l"/>
              <a:r>
                <a:rPr lang="it-IT" sz="1100" b="1" dirty="0">
                  <a:ln/>
                  <a:solidFill>
                    <a:srgbClr val="333333"/>
                  </a:solidFill>
                  <a:latin typeface="Arial" panose="020B0604020202020204" pitchFamily="34" charset="0"/>
                  <a:cs typeface="Arial" panose="020B0604020202020204" pitchFamily="34" charset="0"/>
                  <a:sym typeface="montserrat-regular"/>
                  <a:rtl val="0"/>
                </a:rPr>
                <a:t>3 qualitativi</a:t>
              </a:r>
            </a:p>
          </p:txBody>
        </p:sp>
        <p:sp>
          <p:nvSpPr>
            <p:cNvPr id="158" name="CasellaDiTesto 157">
              <a:extLst>
                <a:ext uri="{FF2B5EF4-FFF2-40B4-BE49-F238E27FC236}">
                  <a16:creationId xmlns:a16="http://schemas.microsoft.com/office/drawing/2014/main" id="{8C5080EB-D11D-15BD-8E55-DCAC4AC4A24E}"/>
                </a:ext>
              </a:extLst>
            </p:cNvPr>
            <p:cNvSpPr txBox="1"/>
            <p:nvPr/>
          </p:nvSpPr>
          <p:spPr>
            <a:xfrm>
              <a:off x="15078522" y="5980068"/>
              <a:ext cx="995785" cy="261610"/>
            </a:xfrm>
            <a:prstGeom prst="rect">
              <a:avLst/>
            </a:prstGeom>
            <a:noFill/>
          </p:spPr>
          <p:txBody>
            <a:bodyPr wrap="none" rtlCol="0">
              <a:spAutoFit/>
            </a:bodyPr>
            <a:lstStyle/>
            <a:p>
              <a:pPr algn="l"/>
              <a:r>
                <a:rPr lang="it-IT" sz="1100" b="1">
                  <a:ln/>
                  <a:solidFill>
                    <a:srgbClr val="333333"/>
                  </a:solidFill>
                  <a:latin typeface="Arial" panose="020B0604020202020204" pitchFamily="34" charset="0"/>
                  <a:cs typeface="Arial" panose="020B0604020202020204" pitchFamily="34" charset="0"/>
                  <a:sym typeface="montserrat-regular"/>
                  <a:rtl val="0"/>
                </a:rPr>
                <a:t>3 qualitativi,</a:t>
              </a:r>
            </a:p>
          </p:txBody>
        </p:sp>
        <p:sp>
          <p:nvSpPr>
            <p:cNvPr id="159" name="CasellaDiTesto 158">
              <a:extLst>
                <a:ext uri="{FF2B5EF4-FFF2-40B4-BE49-F238E27FC236}">
                  <a16:creationId xmlns:a16="http://schemas.microsoft.com/office/drawing/2014/main" id="{5D714342-6576-9735-E32A-FFA6F7BC5B6B}"/>
                </a:ext>
              </a:extLst>
            </p:cNvPr>
            <p:cNvSpPr txBox="1"/>
            <p:nvPr/>
          </p:nvSpPr>
          <p:spPr>
            <a:xfrm>
              <a:off x="15078522" y="6117229"/>
              <a:ext cx="957313" cy="261610"/>
            </a:xfrm>
            <a:prstGeom prst="rect">
              <a:avLst/>
            </a:prstGeom>
            <a:noFill/>
          </p:spPr>
          <p:txBody>
            <a:bodyPr wrap="none" rtlCol="0">
              <a:spAutoFit/>
            </a:bodyPr>
            <a:lstStyle/>
            <a:p>
              <a:pPr algn="l"/>
              <a:r>
                <a:rPr lang="it-IT" sz="1100" b="1" dirty="0">
                  <a:ln/>
                  <a:solidFill>
                    <a:srgbClr val="333333"/>
                  </a:solidFill>
                  <a:latin typeface="Arial" panose="020B0604020202020204" pitchFamily="34" charset="0"/>
                  <a:cs typeface="Arial" panose="020B0604020202020204" pitchFamily="34" charset="0"/>
                  <a:sym typeface="montserrat-regular"/>
                  <a:rtl val="0"/>
                </a:rPr>
                <a:t>2 qualitativi</a:t>
              </a:r>
            </a:p>
          </p:txBody>
        </p:sp>
        <p:sp>
          <p:nvSpPr>
            <p:cNvPr id="160" name="CasellaDiTesto 159">
              <a:extLst>
                <a:ext uri="{FF2B5EF4-FFF2-40B4-BE49-F238E27FC236}">
                  <a16:creationId xmlns:a16="http://schemas.microsoft.com/office/drawing/2014/main" id="{4C108FF9-0539-5E64-3146-57B838CFDDC8}"/>
                </a:ext>
              </a:extLst>
            </p:cNvPr>
            <p:cNvSpPr txBox="1"/>
            <p:nvPr/>
          </p:nvSpPr>
          <p:spPr>
            <a:xfrm>
              <a:off x="14462121" y="4505380"/>
              <a:ext cx="466794" cy="261610"/>
            </a:xfrm>
            <a:prstGeom prst="rect">
              <a:avLst/>
            </a:prstGeom>
            <a:noFill/>
          </p:spPr>
          <p:txBody>
            <a:bodyPr wrap="none" rtlCol="0">
              <a:spAutoFit/>
            </a:bodyPr>
            <a:lstStyle/>
            <a:p>
              <a:pPr algn="l"/>
              <a:r>
                <a:rPr lang="it-IT" sz="1100" b="1" dirty="0">
                  <a:ln/>
                  <a:solidFill>
                    <a:srgbClr val="FFFFFF"/>
                  </a:solidFill>
                  <a:latin typeface="Arial" panose="020B0604020202020204" pitchFamily="34" charset="0"/>
                  <a:cs typeface="Arial" panose="020B0604020202020204" pitchFamily="34" charset="0"/>
                  <a:sym typeface="montserrat-bold"/>
                  <a:rtl val="0"/>
                </a:rPr>
                <a:t>15%</a:t>
              </a:r>
            </a:p>
          </p:txBody>
        </p:sp>
        <p:sp>
          <p:nvSpPr>
            <p:cNvPr id="161" name="CasellaDiTesto 160">
              <a:extLst>
                <a:ext uri="{FF2B5EF4-FFF2-40B4-BE49-F238E27FC236}">
                  <a16:creationId xmlns:a16="http://schemas.microsoft.com/office/drawing/2014/main" id="{99BF7CBD-6DA6-ABA5-E1C2-0F647BEFB260}"/>
                </a:ext>
              </a:extLst>
            </p:cNvPr>
            <p:cNvSpPr txBox="1"/>
            <p:nvPr/>
          </p:nvSpPr>
          <p:spPr>
            <a:xfrm>
              <a:off x="14452404" y="4089673"/>
              <a:ext cx="466794" cy="261610"/>
            </a:xfrm>
            <a:prstGeom prst="rect">
              <a:avLst/>
            </a:prstGeom>
            <a:noFill/>
          </p:spPr>
          <p:txBody>
            <a:bodyPr wrap="none" rtlCol="0">
              <a:spAutoFit/>
            </a:bodyPr>
            <a:lstStyle/>
            <a:p>
              <a:pPr algn="l"/>
              <a:r>
                <a:rPr lang="it-IT" sz="1100" b="1" dirty="0">
                  <a:ln/>
                  <a:solidFill>
                    <a:srgbClr val="FFFFFF"/>
                  </a:solidFill>
                  <a:latin typeface="Arial" panose="020B0604020202020204" pitchFamily="34" charset="0"/>
                  <a:cs typeface="Arial" panose="020B0604020202020204" pitchFamily="34" charset="0"/>
                  <a:sym typeface="montserrat-bold"/>
                  <a:rtl val="0"/>
                </a:rPr>
                <a:t>15%</a:t>
              </a:r>
            </a:p>
          </p:txBody>
        </p:sp>
        <p:sp>
          <p:nvSpPr>
            <p:cNvPr id="162" name="CasellaDiTesto 161">
              <a:extLst>
                <a:ext uri="{FF2B5EF4-FFF2-40B4-BE49-F238E27FC236}">
                  <a16:creationId xmlns:a16="http://schemas.microsoft.com/office/drawing/2014/main" id="{D555342B-AF1E-1855-4DA1-72CD8DEA9C18}"/>
                </a:ext>
              </a:extLst>
            </p:cNvPr>
            <p:cNvSpPr txBox="1"/>
            <p:nvPr/>
          </p:nvSpPr>
          <p:spPr>
            <a:xfrm>
              <a:off x="15092663" y="4427408"/>
              <a:ext cx="995785" cy="261610"/>
            </a:xfrm>
            <a:prstGeom prst="rect">
              <a:avLst/>
            </a:prstGeom>
            <a:noFill/>
          </p:spPr>
          <p:txBody>
            <a:bodyPr wrap="none" rtlCol="0">
              <a:spAutoFit/>
            </a:bodyPr>
            <a:lstStyle/>
            <a:p>
              <a:pPr algn="l"/>
              <a:r>
                <a:rPr lang="it-IT" sz="1100" b="1" dirty="0">
                  <a:ln/>
                  <a:solidFill>
                    <a:srgbClr val="333333"/>
                  </a:solidFill>
                  <a:latin typeface="Arial" panose="020B0604020202020204" pitchFamily="34" charset="0"/>
                  <a:cs typeface="Arial" panose="020B0604020202020204" pitchFamily="34" charset="0"/>
                  <a:sym typeface="montserrat-regular"/>
                  <a:rtl val="0"/>
                </a:rPr>
                <a:t>4 qualitativi,</a:t>
              </a:r>
            </a:p>
          </p:txBody>
        </p:sp>
        <p:sp>
          <p:nvSpPr>
            <p:cNvPr id="163" name="CasellaDiTesto 162">
              <a:extLst>
                <a:ext uri="{FF2B5EF4-FFF2-40B4-BE49-F238E27FC236}">
                  <a16:creationId xmlns:a16="http://schemas.microsoft.com/office/drawing/2014/main" id="{3DDD447B-13A0-C2E0-8627-985EE4560E4E}"/>
                </a:ext>
              </a:extLst>
            </p:cNvPr>
            <p:cNvSpPr txBox="1"/>
            <p:nvPr/>
          </p:nvSpPr>
          <p:spPr>
            <a:xfrm>
              <a:off x="15092663" y="4564568"/>
              <a:ext cx="1005403" cy="261610"/>
            </a:xfrm>
            <a:prstGeom prst="rect">
              <a:avLst/>
            </a:prstGeom>
            <a:noFill/>
          </p:spPr>
          <p:txBody>
            <a:bodyPr wrap="none" rtlCol="0">
              <a:spAutoFit/>
            </a:bodyPr>
            <a:lstStyle/>
            <a:p>
              <a:pPr algn="l"/>
              <a:r>
                <a:rPr lang="it-IT" sz="1100" b="1" dirty="0">
                  <a:ln/>
                  <a:solidFill>
                    <a:srgbClr val="333333"/>
                  </a:solidFill>
                  <a:latin typeface="Arial" panose="020B0604020202020204" pitchFamily="34" charset="0"/>
                  <a:cs typeface="Arial" panose="020B0604020202020204" pitchFamily="34" charset="0"/>
                  <a:sym typeface="montserrat-regular"/>
                  <a:rtl val="0"/>
                </a:rPr>
                <a:t>1 qualitativo</a:t>
              </a:r>
            </a:p>
          </p:txBody>
        </p:sp>
      </p:grpSp>
      <p:sp>
        <p:nvSpPr>
          <p:cNvPr id="166" name="Rettangolo 165">
            <a:extLst>
              <a:ext uri="{FF2B5EF4-FFF2-40B4-BE49-F238E27FC236}">
                <a16:creationId xmlns:a16="http://schemas.microsoft.com/office/drawing/2014/main" id="{088E1AAF-B6D6-2B4E-22C3-896D3895B9D4}"/>
              </a:ext>
            </a:extLst>
          </p:cNvPr>
          <p:cNvSpPr>
            <a:spLocks/>
          </p:cNvSpPr>
          <p:nvPr/>
        </p:nvSpPr>
        <p:spPr>
          <a:xfrm>
            <a:off x="3812483" y="1481188"/>
            <a:ext cx="3376867" cy="43563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rtl="0">
              <a:spcBef>
                <a:spcPts val="1200"/>
              </a:spcBef>
              <a:spcAft>
                <a:spcPts val="1200"/>
              </a:spcAft>
            </a:pPr>
            <a:r>
              <a:rPr lang="it-IT" sz="1400" dirty="0">
                <a:solidFill>
                  <a:schemeClr val="accent1">
                    <a:lumMod val="50000"/>
                  </a:schemeClr>
                </a:solidFill>
                <a:latin typeface="Arial" panose="020B0604020202020204" pitchFamily="34" charset="0"/>
                <a:cs typeface="Arial" panose="020B0604020202020204" pitchFamily="34" charset="0"/>
              </a:rPr>
              <a:t>Le imprese appartenenti alle </a:t>
            </a:r>
            <a:r>
              <a:rPr lang="it-IT" sz="1400" dirty="0">
                <a:solidFill>
                  <a:schemeClr val="accent6"/>
                </a:solidFill>
                <a:latin typeface="Arial" panose="020B0604020202020204" pitchFamily="34" charset="0"/>
                <a:cs typeface="Arial" panose="020B0604020202020204" pitchFamily="34" charset="0"/>
              </a:rPr>
              <a:t>fasce 1 e 2 </a:t>
            </a:r>
            <a:r>
              <a:rPr lang="it-IT" sz="1400" dirty="0">
                <a:solidFill>
                  <a:schemeClr val="accent1">
                    <a:lumMod val="50000"/>
                  </a:schemeClr>
                </a:solidFill>
                <a:latin typeface="Arial" panose="020B0604020202020204" pitchFamily="34" charset="0"/>
                <a:cs typeface="Arial" panose="020B0604020202020204" pitchFamily="34" charset="0"/>
              </a:rPr>
              <a:t>devono rendicontare specifici indicatori obbligatori; quelle che rientrano nelle </a:t>
            </a:r>
            <a:r>
              <a:rPr lang="it-IT" sz="1400" dirty="0">
                <a:solidFill>
                  <a:schemeClr val="accent6"/>
                </a:solidFill>
                <a:latin typeface="Arial" panose="020B0604020202020204" pitchFamily="34" charset="0"/>
                <a:cs typeface="Arial" panose="020B0604020202020204" pitchFamily="34" charset="0"/>
              </a:rPr>
              <a:t>fasce 3 e 4 </a:t>
            </a:r>
            <a:r>
              <a:rPr lang="it-IT" sz="1400" dirty="0">
                <a:solidFill>
                  <a:schemeClr val="accent1">
                    <a:lumMod val="50000"/>
                  </a:schemeClr>
                </a:solidFill>
                <a:latin typeface="Arial" panose="020B0604020202020204" pitchFamily="34" charset="0"/>
                <a:cs typeface="Arial" panose="020B0604020202020204" pitchFamily="34" charset="0"/>
              </a:rPr>
              <a:t>non sono tenute al rispetto di questi ultimi e possono dunque rendicontare sulla totalità degli stessi.</a:t>
            </a:r>
          </a:p>
          <a:p>
            <a:pPr rtl="0">
              <a:spcBef>
                <a:spcPts val="1200"/>
              </a:spcBef>
              <a:spcAft>
                <a:spcPts val="1200"/>
              </a:spcAft>
            </a:pPr>
            <a:endParaRPr lang="it-IT" sz="1400" dirty="0">
              <a:solidFill>
                <a:schemeClr val="accent1">
                  <a:lumMod val="50000"/>
                </a:schemeClr>
              </a:solidFill>
              <a:latin typeface="Arial" panose="020B0604020202020204" pitchFamily="34" charset="0"/>
              <a:cs typeface="Arial" panose="020B0604020202020204" pitchFamily="34" charset="0"/>
            </a:endParaRPr>
          </a:p>
          <a:p>
            <a:pPr rtl="0">
              <a:spcBef>
                <a:spcPts val="0"/>
              </a:spcBef>
              <a:spcAft>
                <a:spcPts val="0"/>
              </a:spcAft>
            </a:pPr>
            <a:r>
              <a:rPr lang="it-IT" sz="1400" dirty="0">
                <a:solidFill>
                  <a:schemeClr val="accent1">
                    <a:lumMod val="50000"/>
                  </a:schemeClr>
                </a:solidFill>
                <a:latin typeface="Arial" panose="020B0604020202020204" pitchFamily="34" charset="0"/>
                <a:cs typeface="Arial" panose="020B0604020202020204" pitchFamily="34" charset="0"/>
              </a:rPr>
              <a:t>La prassi UNI </a:t>
            </a:r>
            <a:r>
              <a:rPr lang="it-IT" sz="1400" dirty="0" err="1">
                <a:solidFill>
                  <a:schemeClr val="accent1">
                    <a:lumMod val="50000"/>
                  </a:schemeClr>
                </a:solidFill>
                <a:latin typeface="Arial" panose="020B0604020202020204" pitchFamily="34" charset="0"/>
                <a:cs typeface="Arial" panose="020B0604020202020204" pitchFamily="34" charset="0"/>
              </a:rPr>
              <a:t>PdR</a:t>
            </a:r>
            <a:r>
              <a:rPr lang="it-IT" sz="1400" dirty="0">
                <a:solidFill>
                  <a:schemeClr val="accent1">
                    <a:lumMod val="50000"/>
                  </a:schemeClr>
                </a:solidFill>
                <a:latin typeface="Arial" panose="020B0604020202020204" pitchFamily="34" charset="0"/>
                <a:cs typeface="Arial" panose="020B0604020202020204" pitchFamily="34" charset="0"/>
              </a:rPr>
              <a:t> 125:2022 attribuisce un peso specifico ad ogni KPI individuato: </a:t>
            </a:r>
          </a:p>
        </p:txBody>
      </p:sp>
      <p:sp>
        <p:nvSpPr>
          <p:cNvPr id="168" name="CasellaDiTesto 167">
            <a:extLst>
              <a:ext uri="{FF2B5EF4-FFF2-40B4-BE49-F238E27FC236}">
                <a16:creationId xmlns:a16="http://schemas.microsoft.com/office/drawing/2014/main" id="{BB6D97C2-521A-50BA-E546-7BEA266D2899}"/>
              </a:ext>
            </a:extLst>
          </p:cNvPr>
          <p:cNvSpPr txBox="1"/>
          <p:nvPr/>
        </p:nvSpPr>
        <p:spPr>
          <a:xfrm>
            <a:off x="3798277" y="5151738"/>
            <a:ext cx="3608829" cy="800219"/>
          </a:xfrm>
          <a:prstGeom prst="rect">
            <a:avLst/>
          </a:prstGeom>
          <a:noFill/>
        </p:spPr>
        <p:txBody>
          <a:bodyPr wrap="square" anchor="ctr" anchorCtr="0">
            <a:spAutoFit/>
          </a:bodyPr>
          <a:lstStyle/>
          <a:p>
            <a:pPr rtl="0">
              <a:spcBef>
                <a:spcPts val="0"/>
              </a:spcBef>
              <a:spcAft>
                <a:spcPts val="0"/>
              </a:spcAft>
            </a:pPr>
            <a:r>
              <a:rPr lang="it-IT" sz="1400" dirty="0">
                <a:solidFill>
                  <a:schemeClr val="accent1">
                    <a:lumMod val="50000"/>
                  </a:schemeClr>
                </a:solidFill>
                <a:latin typeface="Arial" panose="020B0604020202020204" pitchFamily="34" charset="0"/>
                <a:cs typeface="Arial" panose="020B0604020202020204" pitchFamily="34" charset="0"/>
              </a:rPr>
              <a:t>Per</a:t>
            </a:r>
            <a:r>
              <a:rPr lang="it-IT" sz="1800" b="0" i="0" u="none" strike="noStrike" dirty="0">
                <a:solidFill>
                  <a:srgbClr val="000000"/>
                </a:solidFill>
                <a:effectLst/>
                <a:latin typeface="Arial" panose="020B0604020202020204" pitchFamily="34" charset="0"/>
              </a:rPr>
              <a:t> </a:t>
            </a:r>
            <a:r>
              <a:rPr lang="it-IT" sz="1400" dirty="0">
                <a:solidFill>
                  <a:schemeClr val="accent1">
                    <a:lumMod val="50000"/>
                  </a:schemeClr>
                </a:solidFill>
                <a:latin typeface="Arial" panose="020B0604020202020204" pitchFamily="34" charset="0"/>
                <a:cs typeface="Arial" panose="020B0604020202020204" pitchFamily="34" charset="0"/>
              </a:rPr>
              <a:t>ottenere la certificazione </a:t>
            </a:r>
            <a:r>
              <a:rPr lang="it-IT" sz="1400" b="1" dirty="0">
                <a:solidFill>
                  <a:schemeClr val="accent1">
                    <a:lumMod val="50000"/>
                  </a:schemeClr>
                </a:solidFill>
                <a:latin typeface="Arial" panose="020B0604020202020204" pitchFamily="34" charset="0"/>
                <a:cs typeface="Arial" panose="020B0604020202020204" pitchFamily="34" charset="0"/>
              </a:rPr>
              <a:t>è necessario ottenere il 60% del punteggio complessivo.</a:t>
            </a:r>
          </a:p>
        </p:txBody>
      </p:sp>
      <p:cxnSp>
        <p:nvCxnSpPr>
          <p:cNvPr id="170" name="Connettore diritto 169">
            <a:extLst>
              <a:ext uri="{FF2B5EF4-FFF2-40B4-BE49-F238E27FC236}">
                <a16:creationId xmlns:a16="http://schemas.microsoft.com/office/drawing/2014/main" id="{81C318FD-06A1-CB4D-94D4-5F45B24234C9}"/>
              </a:ext>
            </a:extLst>
          </p:cNvPr>
          <p:cNvCxnSpPr>
            <a:cxnSpLocks/>
          </p:cNvCxnSpPr>
          <p:nvPr/>
        </p:nvCxnSpPr>
        <p:spPr>
          <a:xfrm>
            <a:off x="701458" y="6430136"/>
            <a:ext cx="8399511" cy="0"/>
          </a:xfrm>
          <a:prstGeom prst="line">
            <a:avLst/>
          </a:prstGeom>
        </p:spPr>
        <p:style>
          <a:lnRef idx="1">
            <a:schemeClr val="accent3"/>
          </a:lnRef>
          <a:fillRef idx="0">
            <a:schemeClr val="accent3"/>
          </a:fillRef>
          <a:effectRef idx="0">
            <a:schemeClr val="accent3"/>
          </a:effectRef>
          <a:fontRef idx="minor">
            <a:schemeClr val="tx1"/>
          </a:fontRef>
        </p:style>
      </p:cxnSp>
      <p:sp>
        <p:nvSpPr>
          <p:cNvPr id="171" name="Rettangolo 170">
            <a:extLst>
              <a:ext uri="{FF2B5EF4-FFF2-40B4-BE49-F238E27FC236}">
                <a16:creationId xmlns:a16="http://schemas.microsoft.com/office/drawing/2014/main" id="{CF052A76-3207-AA6A-B50A-5C92FEAEE048}"/>
              </a:ext>
            </a:extLst>
          </p:cNvPr>
          <p:cNvSpPr/>
          <p:nvPr/>
        </p:nvSpPr>
        <p:spPr>
          <a:xfrm>
            <a:off x="9277350" y="6003523"/>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i="1" dirty="0">
                <a:solidFill>
                  <a:schemeClr val="bg1">
                    <a:lumMod val="50000"/>
                  </a:schemeClr>
                </a:solidFill>
                <a:latin typeface="Arial" panose="020B0604020202020204" pitchFamily="34" charset="0"/>
                <a:cs typeface="Arial" panose="020B0604020202020204" pitchFamily="34" charset="0"/>
              </a:rPr>
              <a:t>Certificazione della parità di genere</a:t>
            </a:r>
          </a:p>
        </p:txBody>
      </p:sp>
    </p:spTree>
    <p:extLst>
      <p:ext uri="{BB962C8B-B14F-4D97-AF65-F5344CB8AC3E}">
        <p14:creationId xmlns:p14="http://schemas.microsoft.com/office/powerpoint/2010/main" val="21230611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descr="Immagine che contiene schermata, cartone animato, persona&#10;&#10;Descrizione generata automaticamente">
            <a:extLst>
              <a:ext uri="{FF2B5EF4-FFF2-40B4-BE49-F238E27FC236}">
                <a16:creationId xmlns:a16="http://schemas.microsoft.com/office/drawing/2014/main" id="{FB56C261-5164-E650-8ED3-0CA77528EF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ttangolo 3">
            <a:extLst>
              <a:ext uri="{FF2B5EF4-FFF2-40B4-BE49-F238E27FC236}">
                <a16:creationId xmlns:a16="http://schemas.microsoft.com/office/drawing/2014/main" id="{170D344E-AC54-B8ED-EBA3-4AB3C8571F43}"/>
              </a:ext>
            </a:extLst>
          </p:cNvPr>
          <p:cNvSpPr>
            <a:spLocks/>
          </p:cNvSpPr>
          <p:nvPr/>
        </p:nvSpPr>
        <p:spPr>
          <a:xfrm>
            <a:off x="5823000" y="-1"/>
            <a:ext cx="4825218" cy="6866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rtl="0">
              <a:spcBef>
                <a:spcPts val="0"/>
              </a:spcBef>
              <a:spcAft>
                <a:spcPts val="0"/>
              </a:spcAft>
            </a:pPr>
            <a:r>
              <a:rPr lang="it-IT" sz="2000" dirty="0">
                <a:solidFill>
                  <a:srgbClr val="4B4B4A"/>
                </a:solidFill>
                <a:latin typeface="Arial" panose="020B0604020202020204" pitchFamily="34" charset="0"/>
                <a:cs typeface="Arial" panose="020B0604020202020204" pitchFamily="34" charset="0"/>
              </a:rPr>
              <a:t>LA NOSTRA PROPOSTA</a:t>
            </a:r>
          </a:p>
          <a:p>
            <a:pPr rtl="0">
              <a:spcBef>
                <a:spcPts val="0"/>
              </a:spcBef>
              <a:spcAft>
                <a:spcPts val="0"/>
              </a:spcAft>
            </a:pPr>
            <a:endParaRPr lang="it-IT" sz="2000" dirty="0">
              <a:solidFill>
                <a:srgbClr val="4B4B4A"/>
              </a:solidFill>
              <a:latin typeface="Arial" panose="020B0604020202020204" pitchFamily="34" charset="0"/>
              <a:cs typeface="Arial" panose="020B0604020202020204" pitchFamily="34" charset="0"/>
            </a:endParaRPr>
          </a:p>
          <a:p>
            <a:pPr rtl="0">
              <a:spcBef>
                <a:spcPts val="0"/>
              </a:spcBef>
              <a:spcAft>
                <a:spcPts val="0"/>
              </a:spcAft>
            </a:pP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Ti aiutiamo a definire un piano d’azione efficace per ottenere la certificazione della parità di genere, accedere a linee di finanziamento attive e approfittare di tutti i vantaggi connessi al possesso della certificazione.</a:t>
            </a:r>
          </a:p>
          <a:p>
            <a:pPr rtl="0">
              <a:spcBef>
                <a:spcPts val="0"/>
              </a:spcBef>
              <a:spcAft>
                <a:spcPts val="0"/>
              </a:spcAft>
            </a:pPr>
            <a:endParaRPr lang="it-IT" sz="1400" b="0" dirty="0">
              <a:solidFill>
                <a:schemeClr val="accent1">
                  <a:lumMod val="50000"/>
                </a:schemeClr>
              </a:solidFill>
              <a:effectLst/>
              <a:latin typeface="Arial" panose="020B0604020202020204" pitchFamily="34" charset="0"/>
              <a:cs typeface="Arial" panose="020B0604020202020204" pitchFamily="34" charset="0"/>
            </a:endParaRPr>
          </a:p>
          <a:p>
            <a:pPr rtl="0" fontAlgn="base">
              <a:spcBef>
                <a:spcPts val="0"/>
              </a:spcBef>
              <a:spcAft>
                <a:spcPts val="0"/>
              </a:spcAft>
              <a:buFont typeface="Arial" panose="020B0604020202020204" pitchFamily="34" charset="0"/>
              <a:buChar char="•"/>
            </a:pPr>
            <a:r>
              <a:rPr lang="it-IT" sz="1400" i="0" u="none" strike="noStrike" dirty="0">
                <a:solidFill>
                  <a:schemeClr val="accent1">
                    <a:lumMod val="50000"/>
                  </a:schemeClr>
                </a:solidFill>
                <a:latin typeface="Arial" panose="020B0604020202020204" pitchFamily="34" charset="0"/>
                <a:cs typeface="Arial" panose="020B0604020202020204" pitchFamily="34" charset="0"/>
              </a:rPr>
              <a:t> </a:t>
            </a: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primo incontro gratuito;</a:t>
            </a:r>
          </a:p>
          <a:p>
            <a:pPr rtl="0" fontAlgn="base">
              <a:spcBef>
                <a:spcPts val="0"/>
              </a:spcBef>
              <a:spcAft>
                <a:spcPts val="0"/>
              </a:spcAft>
              <a:buFont typeface="Arial" panose="020B0604020202020204" pitchFamily="34" charset="0"/>
              <a:buChar char="•"/>
            </a:pP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 definizione strategia di riduzione del gender gap aziendale;</a:t>
            </a:r>
          </a:p>
          <a:p>
            <a:pPr rtl="0" fontAlgn="base">
              <a:spcBef>
                <a:spcPts val="0"/>
              </a:spcBef>
              <a:spcAft>
                <a:spcPts val="0"/>
              </a:spcAft>
              <a:buFont typeface="Arial" panose="020B0604020202020204" pitchFamily="34" charset="0"/>
              <a:buChar char="•"/>
            </a:pPr>
            <a:r>
              <a:rPr lang="it-IT" sz="1400" b="0" i="0" u="none" strike="noStrike" dirty="0">
                <a:solidFill>
                  <a:schemeClr val="accent1">
                    <a:lumMod val="50000"/>
                  </a:schemeClr>
                </a:solidFill>
                <a:effectLst/>
                <a:latin typeface="Arial" panose="020B0604020202020204" pitchFamily="34" charset="0"/>
                <a:cs typeface="Arial" panose="020B0604020202020204" pitchFamily="34" charset="0"/>
              </a:rPr>
              <a:t> accesso ai servizi consulenziali e di accompagnamento alla certificazione.</a:t>
            </a:r>
            <a:br>
              <a:rPr lang="it-IT" sz="1400" dirty="0">
                <a:latin typeface="Arial" panose="020B0604020202020204" pitchFamily="34" charset="0"/>
                <a:cs typeface="Arial" panose="020B0604020202020204" pitchFamily="34" charset="0"/>
              </a:rPr>
            </a:br>
            <a:r>
              <a:rPr lang="it-IT" sz="1400" dirty="0">
                <a:solidFill>
                  <a:schemeClr val="accent1">
                    <a:lumMod val="50000"/>
                  </a:schemeClr>
                </a:solidFill>
                <a:latin typeface="Arial" panose="020B0604020202020204" pitchFamily="34" charset="0"/>
                <a:cs typeface="Arial" panose="020B0604020202020204" pitchFamily="34" charset="0"/>
              </a:rPr>
              <a:t> </a:t>
            </a:r>
          </a:p>
        </p:txBody>
      </p:sp>
      <p:cxnSp>
        <p:nvCxnSpPr>
          <p:cNvPr id="6" name="Connettore diritto 5">
            <a:extLst>
              <a:ext uri="{FF2B5EF4-FFF2-40B4-BE49-F238E27FC236}">
                <a16:creationId xmlns:a16="http://schemas.microsoft.com/office/drawing/2014/main" id="{30F319A3-A870-299D-512B-0202185630E7}"/>
              </a:ext>
            </a:extLst>
          </p:cNvPr>
          <p:cNvCxnSpPr>
            <a:cxnSpLocks/>
          </p:cNvCxnSpPr>
          <p:nvPr/>
        </p:nvCxnSpPr>
        <p:spPr>
          <a:xfrm>
            <a:off x="3862316" y="6430136"/>
            <a:ext cx="5238653" cy="0"/>
          </a:xfrm>
          <a:prstGeom prst="line">
            <a:avLst/>
          </a:prstGeom>
        </p:spPr>
        <p:style>
          <a:lnRef idx="1">
            <a:schemeClr val="accent3"/>
          </a:lnRef>
          <a:fillRef idx="0">
            <a:schemeClr val="accent3"/>
          </a:fillRef>
          <a:effectRef idx="0">
            <a:schemeClr val="accent3"/>
          </a:effectRef>
          <a:fontRef idx="minor">
            <a:schemeClr val="tx1"/>
          </a:fontRef>
        </p:style>
      </p:cxnSp>
      <p:sp>
        <p:nvSpPr>
          <p:cNvPr id="7" name="Rettangolo 6">
            <a:extLst>
              <a:ext uri="{FF2B5EF4-FFF2-40B4-BE49-F238E27FC236}">
                <a16:creationId xmlns:a16="http://schemas.microsoft.com/office/drawing/2014/main" id="{808FF69A-4580-E4FF-9696-EA7A71A057C1}"/>
              </a:ext>
            </a:extLst>
          </p:cNvPr>
          <p:cNvSpPr/>
          <p:nvPr/>
        </p:nvSpPr>
        <p:spPr>
          <a:xfrm>
            <a:off x="9277350" y="6003523"/>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i="1" dirty="0">
                <a:solidFill>
                  <a:schemeClr val="bg1">
                    <a:lumMod val="50000"/>
                  </a:schemeClr>
                </a:solidFill>
                <a:latin typeface="Arial" panose="020B0604020202020204" pitchFamily="34" charset="0"/>
                <a:cs typeface="Arial" panose="020B0604020202020204" pitchFamily="34" charset="0"/>
              </a:rPr>
              <a:t>Certificazione della parità di genere</a:t>
            </a:r>
          </a:p>
        </p:txBody>
      </p:sp>
    </p:spTree>
    <p:extLst>
      <p:ext uri="{BB962C8B-B14F-4D97-AF65-F5344CB8AC3E}">
        <p14:creationId xmlns:p14="http://schemas.microsoft.com/office/powerpoint/2010/main" val="27447096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B574FC74-DB7C-F085-2CE7-481715D217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magine 3">
            <a:extLst>
              <a:ext uri="{FF2B5EF4-FFF2-40B4-BE49-F238E27FC236}">
                <a16:creationId xmlns:a16="http://schemas.microsoft.com/office/drawing/2014/main" id="{D8821E40-01B1-2943-9874-30FD350BE65D}"/>
              </a:ext>
            </a:extLst>
          </p:cNvPr>
          <p:cNvPicPr>
            <a:picLocks noChangeAspect="1"/>
          </p:cNvPicPr>
          <p:nvPr/>
        </p:nvPicPr>
        <p:blipFill>
          <a:blip r:embed="rId3"/>
          <a:stretch>
            <a:fillRect/>
          </a:stretch>
        </p:blipFill>
        <p:spPr>
          <a:xfrm>
            <a:off x="5482422" y="4917815"/>
            <a:ext cx="957007" cy="312542"/>
          </a:xfrm>
          <a:prstGeom prst="rect">
            <a:avLst/>
          </a:prstGeom>
        </p:spPr>
      </p:pic>
      <p:sp>
        <p:nvSpPr>
          <p:cNvPr id="5" name="Rettangolo 4">
            <a:extLst>
              <a:ext uri="{FF2B5EF4-FFF2-40B4-BE49-F238E27FC236}">
                <a16:creationId xmlns:a16="http://schemas.microsoft.com/office/drawing/2014/main" id="{70D2A87D-6B32-894E-BF13-F6901090C899}"/>
              </a:ext>
            </a:extLst>
          </p:cNvPr>
          <p:cNvSpPr/>
          <p:nvPr/>
        </p:nvSpPr>
        <p:spPr>
          <a:xfrm>
            <a:off x="5029846" y="5329846"/>
            <a:ext cx="2132315" cy="553998"/>
          </a:xfrm>
          <a:prstGeom prst="rect">
            <a:avLst/>
          </a:prstGeom>
        </p:spPr>
        <p:txBody>
          <a:bodyPr wrap="none">
            <a:spAutoFit/>
          </a:bodyPr>
          <a:lstStyle/>
          <a:p>
            <a:pPr algn="ctr"/>
            <a:r>
              <a:rPr lang="it-IT" sz="1000" dirty="0">
                <a:solidFill>
                  <a:schemeClr val="bg1"/>
                </a:solidFill>
                <a:latin typeface="Arial" panose="020B0604020202020204" pitchFamily="34" charset="0"/>
                <a:cs typeface="Arial" panose="020B0604020202020204" pitchFamily="34" charset="0"/>
              </a:rPr>
              <a:t>800.128.047</a:t>
            </a:r>
          </a:p>
          <a:p>
            <a:pPr algn="ctr"/>
            <a:r>
              <a:rPr lang="it-IT" sz="1000" dirty="0">
                <a:solidFill>
                  <a:schemeClr val="bg1"/>
                </a:solidFill>
                <a:latin typeface="Arial" panose="020B0604020202020204" pitchFamily="34" charset="0"/>
                <a:cs typeface="Arial" panose="020B0604020202020204" pitchFamily="34" charset="0"/>
              </a:rPr>
              <a:t>www.tecnosrl.it</a:t>
            </a:r>
          </a:p>
          <a:p>
            <a:pPr algn="ctr"/>
            <a:r>
              <a:rPr lang="it-IT" sz="1000" dirty="0">
                <a:solidFill>
                  <a:schemeClr val="bg1"/>
                </a:solidFill>
                <a:latin typeface="Arial" panose="020B0604020202020204" pitchFamily="34" charset="0"/>
                <a:cs typeface="Arial" panose="020B0604020202020204" pitchFamily="34" charset="0"/>
              </a:rPr>
              <a:t>MILANO   |  LONDRA   |   NAPOLI</a:t>
            </a:r>
          </a:p>
        </p:txBody>
      </p:sp>
      <p:pic>
        <p:nvPicPr>
          <p:cNvPr id="7" name="Immagine 6" descr="Immagine che contiene testo&#10;&#10;Descrizione generata automaticamente">
            <a:extLst>
              <a:ext uri="{FF2B5EF4-FFF2-40B4-BE49-F238E27FC236}">
                <a16:creationId xmlns:a16="http://schemas.microsoft.com/office/drawing/2014/main" id="{CE3DD5BE-1FF3-A3B5-DF65-C3B7149BE5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04299" y="2699318"/>
            <a:ext cx="5783413" cy="1459366"/>
          </a:xfrm>
          <a:prstGeom prst="rect">
            <a:avLst/>
          </a:prstGeom>
        </p:spPr>
      </p:pic>
    </p:spTree>
    <p:extLst>
      <p:ext uri="{BB962C8B-B14F-4D97-AF65-F5344CB8AC3E}">
        <p14:creationId xmlns:p14="http://schemas.microsoft.com/office/powerpoint/2010/main" val="32191956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9FBBD6AA-A7FE-463B-CDB8-2042BA986631}"/>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ttangolo 3">
            <a:extLst>
              <a:ext uri="{FF2B5EF4-FFF2-40B4-BE49-F238E27FC236}">
                <a16:creationId xmlns:a16="http://schemas.microsoft.com/office/drawing/2014/main" id="{14B69481-D20E-1091-0B3D-115E4ED2E992}"/>
              </a:ext>
            </a:extLst>
          </p:cNvPr>
          <p:cNvSpPr/>
          <p:nvPr/>
        </p:nvSpPr>
        <p:spPr>
          <a:xfrm>
            <a:off x="856262" y="3849027"/>
            <a:ext cx="10111401" cy="20685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spcBef>
                <a:spcPts val="1200"/>
              </a:spcBef>
              <a:spcAft>
                <a:spcPts val="1200"/>
              </a:spcAft>
            </a:pPr>
            <a:r>
              <a:rPr lang="it-IT" sz="3200" b="1" dirty="0">
                <a:solidFill>
                  <a:schemeClr val="lt1"/>
                </a:solidFill>
                <a:latin typeface="Arial" panose="020B0604020202020204" pitchFamily="34" charset="0"/>
                <a:cs typeface="Arial" panose="020B0604020202020204" pitchFamily="34" charset="0"/>
              </a:rPr>
              <a:t>Consulenza</a:t>
            </a:r>
            <a:br>
              <a:rPr lang="it-IT" sz="3200" b="1" dirty="0">
                <a:solidFill>
                  <a:schemeClr val="lt1"/>
                </a:solidFill>
                <a:latin typeface="Arial" panose="020B0604020202020204" pitchFamily="34" charset="0"/>
                <a:cs typeface="Arial" panose="020B0604020202020204" pitchFamily="34" charset="0"/>
              </a:rPr>
            </a:br>
            <a:r>
              <a:rPr lang="it-IT" sz="3200" b="1" dirty="0">
                <a:solidFill>
                  <a:schemeClr val="lt1"/>
                </a:solidFill>
                <a:latin typeface="Arial" panose="020B0604020202020204" pitchFamily="34" charset="0"/>
                <a:cs typeface="Arial" panose="020B0604020202020204" pitchFamily="34" charset="0"/>
              </a:rPr>
              <a:t>strategica di </a:t>
            </a:r>
            <a:endParaRPr lang="it-IT" sz="3200" b="1" dirty="0">
              <a:solidFill>
                <a:srgbClr val="00B050"/>
              </a:solidFill>
              <a:latin typeface="Arial" panose="020B0604020202020204" pitchFamily="34" charset="0"/>
              <a:cs typeface="Arial" panose="020B0604020202020204" pitchFamily="34" charset="0"/>
            </a:endParaRPr>
          </a:p>
        </p:txBody>
      </p:sp>
      <p:pic>
        <p:nvPicPr>
          <p:cNvPr id="6" name="Immagine 5" descr="Immagine che contiene testo&#10;&#10;Descrizione generata automaticamente">
            <a:extLst>
              <a:ext uri="{FF2B5EF4-FFF2-40B4-BE49-F238E27FC236}">
                <a16:creationId xmlns:a16="http://schemas.microsoft.com/office/drawing/2014/main" id="{16CDC0F6-1E13-8B4C-B2FB-9ED2CA0846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285" y="307024"/>
            <a:ext cx="3602645" cy="1171580"/>
          </a:xfrm>
          <a:prstGeom prst="rect">
            <a:avLst/>
          </a:prstGeom>
        </p:spPr>
      </p:pic>
      <p:pic>
        <p:nvPicPr>
          <p:cNvPr id="9" name="Immagine 8" descr="Immagine che contiene testo, schermata, Elementi grafici, pannello di controllo&#10;&#10;Descrizione generata automaticamente">
            <a:extLst>
              <a:ext uri="{FF2B5EF4-FFF2-40B4-BE49-F238E27FC236}">
                <a16:creationId xmlns:a16="http://schemas.microsoft.com/office/drawing/2014/main" id="{50A1913D-4846-1C47-90FD-3A25FE987419}"/>
              </a:ext>
            </a:extLst>
          </p:cNvPr>
          <p:cNvPicPr>
            <a:picLocks noChangeAspect="1"/>
          </p:cNvPicPr>
          <p:nvPr/>
        </p:nvPicPr>
        <p:blipFill rotWithShape="1">
          <a:blip r:embed="rId4">
            <a:extLst>
              <a:ext uri="{28A0092B-C50C-407E-A947-70E740481C1C}">
                <a14:useLocalDpi xmlns:a14="http://schemas.microsoft.com/office/drawing/2010/main" val="0"/>
              </a:ext>
            </a:extLst>
          </a:blip>
          <a:srcRect r="35498"/>
          <a:stretch/>
        </p:blipFill>
        <p:spPr>
          <a:xfrm>
            <a:off x="4418671" y="165100"/>
            <a:ext cx="7773329" cy="6527800"/>
          </a:xfrm>
          <a:prstGeom prst="rect">
            <a:avLst/>
          </a:prstGeom>
        </p:spPr>
      </p:pic>
      <p:pic>
        <p:nvPicPr>
          <p:cNvPr id="11" name="Immagine 10" descr="Immagine che contiene Carattere, Elementi grafici, tipografia, design&#10;&#10;Descrizione generata automaticamente">
            <a:extLst>
              <a:ext uri="{FF2B5EF4-FFF2-40B4-BE49-F238E27FC236}">
                <a16:creationId xmlns:a16="http://schemas.microsoft.com/office/drawing/2014/main" id="{A8DA12BF-C948-B200-8E08-F9F181A30FAF}"/>
              </a:ext>
            </a:extLst>
          </p:cNvPr>
          <p:cNvPicPr>
            <a:picLocks noChangeAspect="1"/>
          </p:cNvPicPr>
          <p:nvPr/>
        </p:nvPicPr>
        <p:blipFill rotWithShape="1">
          <a:blip r:embed="rId5">
            <a:extLst>
              <a:ext uri="{28A0092B-C50C-407E-A947-70E740481C1C}">
                <a14:useLocalDpi xmlns:a14="http://schemas.microsoft.com/office/drawing/2010/main" val="0"/>
              </a:ext>
            </a:extLst>
          </a:blip>
          <a:srcRect l="9842" r="44800"/>
          <a:stretch/>
        </p:blipFill>
        <p:spPr>
          <a:xfrm>
            <a:off x="856261" y="5010607"/>
            <a:ext cx="2311400" cy="1285875"/>
          </a:xfrm>
          <a:prstGeom prst="rect">
            <a:avLst/>
          </a:prstGeom>
        </p:spPr>
      </p:pic>
    </p:spTree>
    <p:extLst>
      <p:ext uri="{BB962C8B-B14F-4D97-AF65-F5344CB8AC3E}">
        <p14:creationId xmlns:p14="http://schemas.microsoft.com/office/powerpoint/2010/main" val="579730092"/>
      </p:ext>
    </p:extLst>
  </p:cSld>
  <p:clrMapOvr>
    <a:masterClrMapping/>
  </p:clrMapOvr>
</p:sld>
</file>

<file path=ppt/theme/theme1.xml><?xml version="1.0" encoding="utf-8"?>
<a:theme xmlns:a="http://schemas.openxmlformats.org/drawingml/2006/main" name="Tema di Office">
  <a:themeElements>
    <a:clrScheme name="Tema di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i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i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7454AD3BC75BAB4592AF7A62A720A500" ma:contentTypeVersion="16" ma:contentTypeDescription="Creare un nuovo documento." ma:contentTypeScope="" ma:versionID="353e6bab090be524f33e1fa260127486">
  <xsd:schema xmlns:xsd="http://www.w3.org/2001/XMLSchema" xmlns:xs="http://www.w3.org/2001/XMLSchema" xmlns:p="http://schemas.microsoft.com/office/2006/metadata/properties" xmlns:ns2="ef4f31be-8766-451d-96b0-5375fe0f8a14" xmlns:ns3="b090ec3b-6fc8-4dac-8c59-fd74762e1e8a" targetNamespace="http://schemas.microsoft.com/office/2006/metadata/properties" ma:root="true" ma:fieldsID="7c150857ef9517498b796cc2580b6c1c" ns2:_="" ns3:_="">
    <xsd:import namespace="ef4f31be-8766-451d-96b0-5375fe0f8a14"/>
    <xsd:import namespace="b090ec3b-6fc8-4dac-8c59-fd74762e1e8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f4f31be-8766-451d-96b0-5375fe0f8a1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Tag immagine" ma:readOnly="false" ma:fieldId="{5cf76f15-5ced-4ddc-b409-7134ff3c332f}" ma:taxonomyMulti="true" ma:sspId="333d3f54-0ff9-4906-8f55-b849cf39cd8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b090ec3b-6fc8-4dac-8c59-fd74762e1e8a" elementFormDefault="qualified">
    <xsd:import namespace="http://schemas.microsoft.com/office/2006/documentManagement/types"/>
    <xsd:import namespace="http://schemas.microsoft.com/office/infopath/2007/PartnerControls"/>
    <xsd:element name="SharedWithUsers" ma:index="18" nillable="true" ma:displayName="Condivis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Condiviso con dettagli" ma:internalName="SharedWithDetails" ma:readOnly="true">
      <xsd:simpleType>
        <xsd:restriction base="dms:Note">
          <xsd:maxLength value="255"/>
        </xsd:restriction>
      </xsd:simpleType>
    </xsd:element>
    <xsd:element name="TaxCatchAll" ma:index="22" nillable="true" ma:displayName="Taxonomy Catch All Column" ma:hidden="true" ma:list="{a9132661-a14a-44f3-9925-8ea3b529621d}" ma:internalName="TaxCatchAll" ma:showField="CatchAllData" ma:web="b090ec3b-6fc8-4dac-8c59-fd74762e1e8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6554D7D-C999-4C69-9382-E2CD0432A34B}">
  <ds:schemaRefs>
    <ds:schemaRef ds:uri="b090ec3b-6fc8-4dac-8c59-fd74762e1e8a"/>
    <ds:schemaRef ds:uri="ef4f31be-8766-451d-96b0-5375fe0f8a1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0D6DECC-6C49-4365-B690-1805706DD6B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5776</TotalTime>
  <Words>2721</Words>
  <Application>Microsoft Office PowerPoint</Application>
  <PresentationFormat>Widescreen</PresentationFormat>
  <Paragraphs>277</Paragraphs>
  <Slides>38</Slides>
  <Notes>3</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38</vt:i4>
      </vt:variant>
    </vt:vector>
  </HeadingPairs>
  <TitlesOfParts>
    <vt:vector size="45" baseType="lpstr">
      <vt:lpstr>Arial</vt:lpstr>
      <vt:lpstr>Calibri</vt:lpstr>
      <vt:lpstr>Calibri Light</vt:lpstr>
      <vt:lpstr>Lato Light</vt:lpstr>
      <vt:lpstr>Montserrat</vt:lpstr>
      <vt:lpstr>Wingdings</vt: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Marco Mattera</dc:creator>
  <cp:lastModifiedBy>Claudia Apetino</cp:lastModifiedBy>
  <cp:revision>276</cp:revision>
  <cp:lastPrinted>2023-03-07T14:50:14Z</cp:lastPrinted>
  <dcterms:created xsi:type="dcterms:W3CDTF">2023-02-13T08:28:31Z</dcterms:created>
  <dcterms:modified xsi:type="dcterms:W3CDTF">2024-04-02T10:56:08Z</dcterms:modified>
</cp:coreProperties>
</file>