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3"/>
  </p:sldMasterIdLst>
  <p:notesMasterIdLst>
    <p:notesMasterId r:id="rId46"/>
  </p:notesMasterIdLst>
  <p:sldIdLst>
    <p:sldId id="4218" r:id="rId4"/>
    <p:sldId id="4219" r:id="rId5"/>
    <p:sldId id="4313" r:id="rId6"/>
    <p:sldId id="4282" r:id="rId7"/>
    <p:sldId id="4314" r:id="rId8"/>
    <p:sldId id="4315" r:id="rId9"/>
    <p:sldId id="4316" r:id="rId10"/>
    <p:sldId id="4364" r:id="rId11"/>
    <p:sldId id="256" r:id="rId12"/>
    <p:sldId id="383" r:id="rId13"/>
    <p:sldId id="384" r:id="rId14"/>
    <p:sldId id="385" r:id="rId15"/>
    <p:sldId id="386" r:id="rId16"/>
    <p:sldId id="4340" r:id="rId17"/>
    <p:sldId id="4341" r:id="rId18"/>
    <p:sldId id="4342" r:id="rId19"/>
    <p:sldId id="263" r:id="rId20"/>
    <p:sldId id="387" r:id="rId21"/>
    <p:sldId id="388" r:id="rId22"/>
    <p:sldId id="389" r:id="rId23"/>
    <p:sldId id="390" r:id="rId24"/>
    <p:sldId id="4343" r:id="rId25"/>
    <p:sldId id="4344" r:id="rId26"/>
    <p:sldId id="4345" r:id="rId27"/>
    <p:sldId id="4346" r:id="rId28"/>
    <p:sldId id="4347" r:id="rId29"/>
    <p:sldId id="4348" r:id="rId30"/>
    <p:sldId id="391" r:id="rId31"/>
    <p:sldId id="392" r:id="rId32"/>
    <p:sldId id="393" r:id="rId33"/>
    <p:sldId id="394" r:id="rId34"/>
    <p:sldId id="4365" r:id="rId35"/>
    <p:sldId id="4366" r:id="rId36"/>
    <p:sldId id="4367" r:id="rId37"/>
    <p:sldId id="4368" r:id="rId38"/>
    <p:sldId id="4369" r:id="rId39"/>
    <p:sldId id="4370" r:id="rId40"/>
    <p:sldId id="4371" r:id="rId41"/>
    <p:sldId id="4372" r:id="rId42"/>
    <p:sldId id="4373" r:id="rId43"/>
    <p:sldId id="4374" r:id="rId44"/>
    <p:sldId id="4375"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nergy e Carbon" id="{336A18CB-7431-4D57-A53A-F80FEAF7ADD5}">
          <p14:sldIdLst>
            <p14:sldId id="4218"/>
            <p14:sldId id="4219"/>
            <p14:sldId id="4313"/>
            <p14:sldId id="4282"/>
            <p14:sldId id="4314"/>
            <p14:sldId id="4315"/>
            <p14:sldId id="4316"/>
            <p14:sldId id="4364"/>
          </p14:sldIdLst>
        </p14:section>
        <p14:section name="Energia" id="{0EDED383-E9AA-4224-BC48-F9F125248838}">
          <p14:sldIdLst>
            <p14:sldId id="256"/>
            <p14:sldId id="383"/>
            <p14:sldId id="384"/>
            <p14:sldId id="385"/>
            <p14:sldId id="386"/>
            <p14:sldId id="4340"/>
            <p14:sldId id="4341"/>
            <p14:sldId id="4342"/>
            <p14:sldId id="263"/>
            <p14:sldId id="387"/>
            <p14:sldId id="388"/>
            <p14:sldId id="389"/>
            <p14:sldId id="390"/>
            <p14:sldId id="4343"/>
            <p14:sldId id="4344"/>
            <p14:sldId id="4345"/>
            <p14:sldId id="4346"/>
            <p14:sldId id="4347"/>
            <p14:sldId id="4348"/>
            <p14:sldId id="391"/>
            <p14:sldId id="392"/>
            <p14:sldId id="393"/>
            <p14:sldId id="394"/>
          </p14:sldIdLst>
        </p14:section>
        <p14:section name="kontrolON" id="{561B5A0A-2E96-4EB9-9C39-F79D03A388BC}">
          <p14:sldIdLst>
            <p14:sldId id="4365"/>
            <p14:sldId id="4366"/>
            <p14:sldId id="4367"/>
            <p14:sldId id="4368"/>
            <p14:sldId id="4369"/>
            <p14:sldId id="4370"/>
            <p14:sldId id="4371"/>
            <p14:sldId id="4372"/>
            <p14:sldId id="4373"/>
            <p14:sldId id="4374"/>
            <p14:sldId id="4375"/>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6053A7A-ACA6-5933-4500-2BF92453D1C4}" name="Claudia Comella" initials="CC" userId="Claudia Comella" providerId="None"/>
  <p188:author id="{D12BB7AF-2810-D21E-78FE-2F209DA13119}" name="Margherita Stea" initials="MS" userId="S::m.stea@tecnoesg.it::bd642d34-e620-43fa-a92b-89153bee907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4478"/>
    <a:srgbClr val="00B050"/>
    <a:srgbClr val="FFC000"/>
    <a:srgbClr val="385723"/>
    <a:srgbClr val="70AD47"/>
    <a:srgbClr val="548235"/>
    <a:srgbClr val="2F5597"/>
    <a:srgbClr val="2E75B6"/>
    <a:srgbClr val="ED7D31"/>
    <a:srgbClr val="7271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81" autoAdjust="0"/>
    <p:restoredTop sz="91630"/>
  </p:normalViewPr>
  <p:slideViewPr>
    <p:cSldViewPr snapToGrid="0">
      <p:cViewPr varScale="1">
        <p:scale>
          <a:sx n="79" d="100"/>
          <a:sy n="79" d="100"/>
        </p:scale>
        <p:origin x="19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8/10/relationships/authors" Target="authors.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87F7F6-5032-45CB-8193-A84BCE11EC47}" type="datetimeFigureOut">
              <a:rPr lang="it-IT" smtClean="0"/>
              <a:t>09/02/2024</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02DCB-451B-42A4-962D-08ED0BE1D295}" type="slidenum">
              <a:rPr lang="it-IT" smtClean="0"/>
              <a:t>‹N›</a:t>
            </a:fld>
            <a:endParaRPr lang="it-IT"/>
          </a:p>
        </p:txBody>
      </p:sp>
    </p:spTree>
    <p:extLst>
      <p:ext uri="{BB962C8B-B14F-4D97-AF65-F5344CB8AC3E}">
        <p14:creationId xmlns:p14="http://schemas.microsoft.com/office/powerpoint/2010/main" val="21970719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35</a:t>
            </a:fld>
            <a:endParaRPr lang="it-IT"/>
          </a:p>
        </p:txBody>
      </p:sp>
    </p:spTree>
    <p:extLst>
      <p:ext uri="{BB962C8B-B14F-4D97-AF65-F5344CB8AC3E}">
        <p14:creationId xmlns:p14="http://schemas.microsoft.com/office/powerpoint/2010/main" val="24401234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36</a:t>
            </a:fld>
            <a:endParaRPr lang="it-IT"/>
          </a:p>
        </p:txBody>
      </p:sp>
    </p:spTree>
    <p:extLst>
      <p:ext uri="{BB962C8B-B14F-4D97-AF65-F5344CB8AC3E}">
        <p14:creationId xmlns:p14="http://schemas.microsoft.com/office/powerpoint/2010/main" val="3250740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37</a:t>
            </a:fld>
            <a:endParaRPr lang="it-IT"/>
          </a:p>
        </p:txBody>
      </p:sp>
    </p:spTree>
    <p:extLst>
      <p:ext uri="{BB962C8B-B14F-4D97-AF65-F5344CB8AC3E}">
        <p14:creationId xmlns:p14="http://schemas.microsoft.com/office/powerpoint/2010/main" val="795615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38</a:t>
            </a:fld>
            <a:endParaRPr lang="it-IT"/>
          </a:p>
        </p:txBody>
      </p:sp>
    </p:spTree>
    <p:extLst>
      <p:ext uri="{BB962C8B-B14F-4D97-AF65-F5344CB8AC3E}">
        <p14:creationId xmlns:p14="http://schemas.microsoft.com/office/powerpoint/2010/main" val="3178845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39</a:t>
            </a:fld>
            <a:endParaRPr lang="it-IT"/>
          </a:p>
        </p:txBody>
      </p:sp>
    </p:spTree>
    <p:extLst>
      <p:ext uri="{BB962C8B-B14F-4D97-AF65-F5344CB8AC3E}">
        <p14:creationId xmlns:p14="http://schemas.microsoft.com/office/powerpoint/2010/main" val="384654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40</a:t>
            </a:fld>
            <a:endParaRPr lang="it-IT"/>
          </a:p>
        </p:txBody>
      </p:sp>
    </p:spTree>
    <p:extLst>
      <p:ext uri="{BB962C8B-B14F-4D97-AF65-F5344CB8AC3E}">
        <p14:creationId xmlns:p14="http://schemas.microsoft.com/office/powerpoint/2010/main" val="2968433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02002DCB-451B-42A4-962D-08ED0BE1D295}" type="slidenum">
              <a:rPr lang="it-IT" smtClean="0"/>
              <a:t>41</a:t>
            </a:fld>
            <a:endParaRPr lang="it-IT"/>
          </a:p>
        </p:txBody>
      </p:sp>
    </p:spTree>
    <p:extLst>
      <p:ext uri="{BB962C8B-B14F-4D97-AF65-F5344CB8AC3E}">
        <p14:creationId xmlns:p14="http://schemas.microsoft.com/office/powerpoint/2010/main" val="29238516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02002DCB-451B-42A4-962D-08ED0BE1D295}" type="slidenum">
              <a:rPr lang="it-IT" smtClean="0"/>
              <a:t>42</a:t>
            </a:fld>
            <a:endParaRPr lang="it-IT"/>
          </a:p>
        </p:txBody>
      </p:sp>
    </p:spTree>
    <p:extLst>
      <p:ext uri="{BB962C8B-B14F-4D97-AF65-F5344CB8AC3E}">
        <p14:creationId xmlns:p14="http://schemas.microsoft.com/office/powerpoint/2010/main" val="439670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09/02/2024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028091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09/02/2024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655196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3DCD0CD6-BED2-421B-A9EC-0AF1F1563E5C}" type="datetimeFigureOut">
              <a:rPr lang="it-IT" smtClean="0"/>
              <a:t>09/02/2024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395029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3DCD0CD6-BED2-421B-A9EC-0AF1F1563E5C}" type="datetimeFigureOut">
              <a:rPr lang="it-IT" smtClean="0"/>
              <a:t>09/02/2024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375411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3DCD0CD6-BED2-421B-A9EC-0AF1F1563E5C}" type="datetimeFigureOut">
              <a:rPr lang="it-IT" smtClean="0"/>
              <a:t>09/02/2024</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4157296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3DCD0CD6-BED2-421B-A9EC-0AF1F1563E5C}" type="datetimeFigureOut">
              <a:rPr lang="it-IT" smtClean="0"/>
              <a:t>09/02/2024</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7836231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CD0CD6-BED2-421B-A9EC-0AF1F1563E5C}" type="datetimeFigureOut">
              <a:rPr lang="it-IT" smtClean="0"/>
              <a:t>09/02/2024</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88656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3DCD0CD6-BED2-421B-A9EC-0AF1F1563E5C}" type="datetimeFigureOut">
              <a:rPr lang="it-IT" smtClean="0"/>
              <a:t>09/02/2024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347524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3DCD0CD6-BED2-421B-A9EC-0AF1F1563E5C}" type="datetimeFigureOut">
              <a:rPr lang="it-IT" smtClean="0"/>
              <a:t>09/02/2024</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382409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09/02/2024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4170057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3DCD0CD6-BED2-421B-A9EC-0AF1F1563E5C}" type="datetimeFigureOut">
              <a:rPr lang="it-IT" smtClean="0"/>
              <a:t>09/02/2024</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E6A54B4D-6D97-4C7C-9EBC-BF741390FC10}" type="slidenum">
              <a:rPr lang="it-IT" smtClean="0"/>
              <a:t>‹N›</a:t>
            </a:fld>
            <a:endParaRPr lang="it-IT"/>
          </a:p>
        </p:txBody>
      </p:sp>
    </p:spTree>
    <p:extLst>
      <p:ext uri="{BB962C8B-B14F-4D97-AF65-F5344CB8AC3E}">
        <p14:creationId xmlns:p14="http://schemas.microsoft.com/office/powerpoint/2010/main" val="2526273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CD0CD6-BED2-421B-A9EC-0AF1F1563E5C}" type="datetimeFigureOut">
              <a:rPr lang="it-IT" smtClean="0"/>
              <a:t>09/02/2024</a:t>
            </a:fld>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54B4D-6D97-4C7C-9EBC-BF741390FC10}" type="slidenum">
              <a:rPr lang="it-IT" smtClean="0"/>
              <a:t>‹N›</a:t>
            </a:fld>
            <a:endParaRPr lang="it-IT"/>
          </a:p>
        </p:txBody>
      </p:sp>
    </p:spTree>
    <p:extLst>
      <p:ext uri="{BB962C8B-B14F-4D97-AF65-F5344CB8AC3E}">
        <p14:creationId xmlns:p14="http://schemas.microsoft.com/office/powerpoint/2010/main" val="294941310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jpg"/><Relationship Id="rId1" Type="http://schemas.openxmlformats.org/officeDocument/2006/relationships/slideLayout" Target="../slideLayouts/slideLayout7.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slides/_rels/slide11.xml.rels><?xml version="1.0" encoding="UTF-8" standalone="yes"?>
<Relationships xmlns="http://schemas.openxmlformats.org/package/2006/relationships"><Relationship Id="rId3" Type="http://schemas.openxmlformats.org/officeDocument/2006/relationships/image" Target="../media/image26.svg"/><Relationship Id="rId7" Type="http://schemas.openxmlformats.org/officeDocument/2006/relationships/image" Target="../media/image24.sv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8.sv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24.svg"/></Relationships>
</file>

<file path=ppt/slides/_rels/slide18.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24.sv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5.png"/><Relationship Id="rId7"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6.svg"/></Relationships>
</file>

<file path=ppt/slides/_rels/slide29.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image" Target="../media/image41.svg"/><Relationship Id="rId7" Type="http://schemas.openxmlformats.org/officeDocument/2006/relationships/image" Target="../media/image30.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42.svg"/><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44.svg"/><Relationship Id="rId7" Type="http://schemas.openxmlformats.org/officeDocument/2006/relationships/image" Target="../media/image24.sv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46.svg"/><Relationship Id="rId4" Type="http://schemas.openxmlformats.org/officeDocument/2006/relationships/image" Target="../media/image45.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1.jpg"/></Relationships>
</file>

<file path=ppt/slides/_rels/slide38.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41.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8.jp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 che contiene pianta, petalo, fiore, blu&#10;&#10;Descrizione generata automaticamente">
            <a:extLst>
              <a:ext uri="{FF2B5EF4-FFF2-40B4-BE49-F238E27FC236}">
                <a16:creationId xmlns:a16="http://schemas.microsoft.com/office/drawing/2014/main" id="{DE368905-A48B-ED35-9EB2-545165C03D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magine 5">
            <a:extLst>
              <a:ext uri="{FF2B5EF4-FFF2-40B4-BE49-F238E27FC236}">
                <a16:creationId xmlns:a16="http://schemas.microsoft.com/office/drawing/2014/main" id="{458650FB-9947-A248-A1A5-2E50473B2CB2}"/>
              </a:ext>
            </a:extLst>
          </p:cNvPr>
          <p:cNvPicPr>
            <a:picLocks noChangeAspect="1"/>
          </p:cNvPicPr>
          <p:nvPr/>
        </p:nvPicPr>
        <p:blipFill>
          <a:blip r:embed="rId3"/>
          <a:stretch>
            <a:fillRect/>
          </a:stretch>
        </p:blipFill>
        <p:spPr>
          <a:xfrm>
            <a:off x="2272035" y="1038086"/>
            <a:ext cx="2278652" cy="744167"/>
          </a:xfrm>
          <a:prstGeom prst="rect">
            <a:avLst/>
          </a:prstGeom>
        </p:spPr>
      </p:pic>
      <p:sp>
        <p:nvSpPr>
          <p:cNvPr id="2" name="CasellaDiTesto 1">
            <a:extLst>
              <a:ext uri="{FF2B5EF4-FFF2-40B4-BE49-F238E27FC236}">
                <a16:creationId xmlns:a16="http://schemas.microsoft.com/office/drawing/2014/main" id="{3CCEF000-430A-BE4A-79C4-2500D25B5128}"/>
              </a:ext>
            </a:extLst>
          </p:cNvPr>
          <p:cNvSpPr txBox="1"/>
          <p:nvPr/>
        </p:nvSpPr>
        <p:spPr>
          <a:xfrm>
            <a:off x="2030536" y="2842790"/>
            <a:ext cx="9018464" cy="830997"/>
          </a:xfrm>
          <a:prstGeom prst="rect">
            <a:avLst/>
          </a:prstGeom>
          <a:noFill/>
        </p:spPr>
        <p:txBody>
          <a:bodyPr wrap="square" lIns="91440" tIns="45720" rIns="91440" bIns="45720" rtlCol="0" anchor="t">
            <a:spAutoFit/>
          </a:bodyPr>
          <a:lstStyle/>
          <a:p>
            <a:pPr defTabSz="914390">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STRATEGIE DI ENERGY </a:t>
            </a:r>
          </a:p>
          <a:p>
            <a:pPr defTabSz="914390">
              <a:defRPr/>
            </a:pPr>
            <a:r>
              <a:rPr lang="it-IT" sz="24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E CARBON</a:t>
            </a:r>
            <a:endParaRPr lang="it-IT" sz="3600" dirty="0">
              <a:solidFill>
                <a:srgbClr val="00B050"/>
              </a:solidFill>
              <a:latin typeface="Arial" panose="020B0604020202020204" pitchFamily="34" charset="0"/>
              <a:cs typeface="Arial" panose="020B0604020202020204" pitchFamily="34" charset="0"/>
            </a:endParaRPr>
          </a:p>
        </p:txBody>
      </p:sp>
      <p:pic>
        <p:nvPicPr>
          <p:cNvPr id="4" name="Immagine 3" descr="Immagine che contiene testo&#10;&#10;Descrizione generata automaticamente">
            <a:extLst>
              <a:ext uri="{FF2B5EF4-FFF2-40B4-BE49-F238E27FC236}">
                <a16:creationId xmlns:a16="http://schemas.microsoft.com/office/drawing/2014/main" id="{07108081-D976-7439-3053-6342DE93C6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12603" y="2752501"/>
            <a:ext cx="5095875" cy="1285876"/>
          </a:xfrm>
          <a:prstGeom prst="rect">
            <a:avLst/>
          </a:prstGeom>
        </p:spPr>
      </p:pic>
    </p:spTree>
    <p:extLst>
      <p:ext uri="{BB962C8B-B14F-4D97-AF65-F5344CB8AC3E}">
        <p14:creationId xmlns:p14="http://schemas.microsoft.com/office/powerpoint/2010/main" val="2939267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uppo 12">
            <a:extLst>
              <a:ext uri="{FF2B5EF4-FFF2-40B4-BE49-F238E27FC236}">
                <a16:creationId xmlns:a16="http://schemas.microsoft.com/office/drawing/2014/main" id="{82125BC6-873C-C1C3-4C28-D42B7EDB1DF7}"/>
              </a:ext>
            </a:extLst>
          </p:cNvPr>
          <p:cNvGrpSpPr/>
          <p:nvPr/>
        </p:nvGrpSpPr>
        <p:grpSpPr>
          <a:xfrm>
            <a:off x="7302835" y="1720168"/>
            <a:ext cx="4308300" cy="3462234"/>
            <a:chOff x="5324170" y="1873304"/>
            <a:chExt cx="4308300" cy="3462234"/>
          </a:xfrm>
        </p:grpSpPr>
        <p:pic>
          <p:nvPicPr>
            <p:cNvPr id="10" name="Immagine 9">
              <a:extLst>
                <a:ext uri="{FF2B5EF4-FFF2-40B4-BE49-F238E27FC236}">
                  <a16:creationId xmlns:a16="http://schemas.microsoft.com/office/drawing/2014/main" id="{600F13B7-3A01-296C-A40C-67C1839E51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4170" y="2463338"/>
              <a:ext cx="4308300" cy="2872200"/>
            </a:xfrm>
            <a:prstGeom prst="rect">
              <a:avLst/>
            </a:prstGeom>
          </p:spPr>
        </p:pic>
        <p:pic>
          <p:nvPicPr>
            <p:cNvPr id="6" name="Elemento grafico 5" descr="Lampadina">
              <a:extLst>
                <a:ext uri="{FF2B5EF4-FFF2-40B4-BE49-F238E27FC236}">
                  <a16:creationId xmlns:a16="http://schemas.microsoft.com/office/drawing/2014/main" id="{5023D7DD-F903-94F2-0F81-10F32966C6BE}"/>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0700000">
              <a:off x="5956366" y="1873304"/>
              <a:ext cx="1897209" cy="1897209"/>
            </a:xfrm>
            <a:prstGeom prst="rect">
              <a:avLst/>
            </a:prstGeom>
          </p:spPr>
        </p:pic>
      </p:grpSp>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STRATEGIA DI ENERGY MANAGEMENT</a:t>
            </a:r>
          </a:p>
        </p:txBody>
      </p:sp>
      <p:sp>
        <p:nvSpPr>
          <p:cNvPr id="5" name="CasellaDiTesto 4">
            <a:extLst>
              <a:ext uri="{FF2B5EF4-FFF2-40B4-BE49-F238E27FC236}">
                <a16:creationId xmlns:a16="http://schemas.microsoft.com/office/drawing/2014/main" id="{A5754525-65A5-A09D-4102-4EB698BB410C}"/>
              </a:ext>
            </a:extLst>
          </p:cNvPr>
          <p:cNvSpPr txBox="1"/>
          <p:nvPr/>
        </p:nvSpPr>
        <p:spPr>
          <a:xfrm>
            <a:off x="2043004" y="1699516"/>
            <a:ext cx="7896811" cy="338554"/>
          </a:xfrm>
          <a:prstGeom prst="rect">
            <a:avLst/>
          </a:prstGeom>
          <a:noFill/>
        </p:spPr>
        <p:txBody>
          <a:bodyPr wrap="square" rtlCol="0">
            <a:spAutoFit/>
          </a:bodyPr>
          <a:lstStyle/>
          <a:p>
            <a:pPr defTabSz="742941">
              <a:spcBef>
                <a:spcPct val="0"/>
              </a:spcBef>
              <a:spcAft>
                <a:spcPts val="487"/>
              </a:spcAft>
              <a:defRPr/>
            </a:pPr>
            <a:r>
              <a:rPr lang="en-US" sz="1600" b="1" dirty="0">
                <a:solidFill>
                  <a:schemeClr val="accent1">
                    <a:lumMod val="50000"/>
                  </a:schemeClr>
                </a:solidFill>
                <a:latin typeface="Arial" panose="020B0604020202020204" pitchFamily="34" charset="0"/>
                <a:cs typeface="Arial" panose="020B0604020202020204" pitchFamily="34" charset="0"/>
              </a:rPr>
              <a:t>Cosa </a:t>
            </a:r>
            <a:r>
              <a:rPr lang="en-US" sz="1600" b="1" dirty="0" err="1">
                <a:solidFill>
                  <a:schemeClr val="accent1">
                    <a:lumMod val="50000"/>
                  </a:schemeClr>
                </a:solidFill>
                <a:latin typeface="Arial" panose="020B0604020202020204" pitchFamily="34" charset="0"/>
                <a:cs typeface="Arial" panose="020B0604020202020204" pitchFamily="34" charset="0"/>
              </a:rPr>
              <a:t>comprende</a:t>
            </a:r>
            <a:r>
              <a:rPr lang="en-US" sz="1600" b="1" dirty="0">
                <a:solidFill>
                  <a:schemeClr val="accent1">
                    <a:lumMod val="50000"/>
                  </a:schemeClr>
                </a:solidFill>
                <a:latin typeface="Arial" panose="020B0604020202020204" pitchFamily="34" charset="0"/>
                <a:cs typeface="Arial" panose="020B0604020202020204" pitchFamily="34" charset="0"/>
              </a:rPr>
              <a:t> la </a:t>
            </a:r>
            <a:r>
              <a:rPr lang="en-US" sz="1600" b="1" dirty="0" err="1">
                <a:solidFill>
                  <a:schemeClr val="accent1">
                    <a:lumMod val="50000"/>
                  </a:schemeClr>
                </a:solidFill>
                <a:latin typeface="Arial" panose="020B0604020202020204" pitchFamily="34" charset="0"/>
                <a:cs typeface="Arial" panose="020B0604020202020204" pitchFamily="34" charset="0"/>
              </a:rPr>
              <a:t>strategia</a:t>
            </a:r>
            <a:r>
              <a:rPr lang="en-US" sz="1600" b="1" dirty="0">
                <a:solidFill>
                  <a:schemeClr val="accent1">
                    <a:lumMod val="50000"/>
                  </a:schemeClr>
                </a:solidFill>
                <a:latin typeface="Arial" panose="020B0604020202020204" pitchFamily="34" charset="0"/>
                <a:cs typeface="Arial" panose="020B0604020202020204" pitchFamily="34" charset="0"/>
              </a:rPr>
              <a:t> di </a:t>
            </a:r>
            <a:r>
              <a:rPr lang="en-US" sz="1600" b="1" dirty="0">
                <a:solidFill>
                  <a:srgbClr val="00B050"/>
                </a:solidFill>
                <a:latin typeface="Arial" panose="020B0604020202020204" pitchFamily="34" charset="0"/>
                <a:cs typeface="Arial" panose="020B0604020202020204" pitchFamily="34" charset="0"/>
              </a:rPr>
              <a:t>energy</a:t>
            </a:r>
            <a:r>
              <a:rPr lang="en-US" sz="1600" b="1" dirty="0">
                <a:solidFill>
                  <a:srgbClr val="002060"/>
                </a:solidFill>
                <a:latin typeface="Arial" panose="020B0604020202020204" pitchFamily="34" charset="0"/>
                <a:cs typeface="Arial" panose="020B0604020202020204" pitchFamily="34" charset="0"/>
              </a:rPr>
              <a:t> </a:t>
            </a:r>
            <a:r>
              <a:rPr lang="en-US" sz="1600" b="1" dirty="0">
                <a:solidFill>
                  <a:srgbClr val="00B050"/>
                </a:solidFill>
                <a:latin typeface="Arial" panose="020B0604020202020204" pitchFamily="34" charset="0"/>
                <a:cs typeface="Arial" panose="020B0604020202020204" pitchFamily="34" charset="0"/>
              </a:rPr>
              <a:t>management?</a:t>
            </a:r>
          </a:p>
        </p:txBody>
      </p:sp>
      <p:sp>
        <p:nvSpPr>
          <p:cNvPr id="4" name="Rettangolo 3">
            <a:extLst>
              <a:ext uri="{FF2B5EF4-FFF2-40B4-BE49-F238E27FC236}">
                <a16:creationId xmlns:a16="http://schemas.microsoft.com/office/drawing/2014/main" id="{29F614B8-C059-F203-487B-C4D7C035B586}"/>
              </a:ext>
            </a:extLst>
          </p:cNvPr>
          <p:cNvSpPr/>
          <p:nvPr/>
        </p:nvSpPr>
        <p:spPr>
          <a:xfrm>
            <a:off x="2043006" y="2097358"/>
            <a:ext cx="5259829" cy="4383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Analisi contratto attuale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Individuazione della migliore strategia di acquisto</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Implementazione di acquisti di energia green con certificato d’origine per rispondere alle richieste di clienti in ambito ESG</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Monitoraggio continuo del mercato </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Proposizione del miglior contratto secondo la strategia condivisa, nel momento più idoneo. Saranno esaminate più offerte, la prima delle quali sarà richiesta all’attuale fornitore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Analisi degli errori di fatturazione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Richiesta Credito di Imposta (Decreto Energia e </a:t>
            </a:r>
            <a:r>
              <a:rPr lang="it-IT" sz="1200" dirty="0" err="1">
                <a:solidFill>
                  <a:schemeClr val="accent1">
                    <a:lumMod val="50000"/>
                  </a:schemeClr>
                </a:solidFill>
                <a:latin typeface="Arial" panose="020B0604020202020204" pitchFamily="34" charset="0"/>
                <a:cs typeface="Arial" panose="020B0604020202020204" pitchFamily="34" charset="0"/>
              </a:rPr>
              <a:t>smi</a:t>
            </a:r>
            <a:r>
              <a:rPr lang="it-IT" sz="1200" dirty="0">
                <a:solidFill>
                  <a:schemeClr val="accent1">
                    <a:lumMod val="50000"/>
                  </a:schemeClr>
                </a:solidFill>
                <a:latin typeface="Arial" panose="020B0604020202020204" pitchFamily="34" charset="0"/>
                <a:cs typeface="Arial" panose="020B0604020202020204" pitchFamily="34" charset="0"/>
              </a:rPr>
              <a:t>)</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Richiesta agevolazione Impresa Energivora e/o </a:t>
            </a:r>
            <a:r>
              <a:rPr lang="it-IT" sz="1200" dirty="0" err="1">
                <a:solidFill>
                  <a:schemeClr val="accent1">
                    <a:lumMod val="50000"/>
                  </a:schemeClr>
                </a:solidFill>
                <a:latin typeface="Arial" panose="020B0604020202020204" pitchFamily="34" charset="0"/>
                <a:cs typeface="Arial" panose="020B0604020202020204" pitchFamily="34" charset="0"/>
              </a:rPr>
              <a:t>Gasivora</a:t>
            </a:r>
            <a:r>
              <a:rPr lang="it-IT" sz="1200" dirty="0">
                <a:solidFill>
                  <a:schemeClr val="accent1">
                    <a:lumMod val="50000"/>
                  </a:schemeClr>
                </a:solidFill>
                <a:latin typeface="Arial" panose="020B0604020202020204" pitchFamily="34" charset="0"/>
                <a:cs typeface="Arial" panose="020B0604020202020204" pitchFamily="34" charset="0"/>
              </a:rPr>
              <a:t> (ove previsto e possibile)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Misurazione/verifica a monte degli impegni di linea per monitorare efficienza e azioni correttive</a:t>
            </a:r>
          </a:p>
          <a:p>
            <a:pPr marL="278602" indent="-278602">
              <a:buFont typeface="Symbol" panose="05050102010706020507" pitchFamily="18" charset="2"/>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pPr lvl="0"/>
            <a:r>
              <a:rPr lang="it-IT" sz="1600" b="1" dirty="0">
                <a:solidFill>
                  <a:schemeClr val="accent1">
                    <a:lumMod val="50000"/>
                  </a:schemeClr>
                </a:solidFill>
                <a:latin typeface="Arial" panose="020B0604020202020204" pitchFamily="34" charset="0"/>
                <a:cs typeface="Arial" panose="020B0604020202020204" pitchFamily="34" charset="0"/>
              </a:rPr>
              <a:t>Cosa è previsto opzionalmente?</a:t>
            </a:r>
          </a:p>
          <a:p>
            <a:pPr lvl="0"/>
            <a:endParaRPr lang="it-IT" sz="1200" b="1"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Esecuzione della Diagnosi Energetica</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Accompagnamento alla certificazione del SGE – ISO 50001:2018</a:t>
            </a:r>
          </a:p>
          <a:p>
            <a:endParaRPr lang="it-IT" sz="1200" dirty="0">
              <a:solidFill>
                <a:srgbClr val="002060"/>
              </a:solidFill>
              <a:latin typeface="Montserrat" pitchFamily="2" charset="0"/>
            </a:endParaRPr>
          </a:p>
        </p:txBody>
      </p:sp>
    </p:spTree>
    <p:extLst>
      <p:ext uri="{BB962C8B-B14F-4D97-AF65-F5344CB8AC3E}">
        <p14:creationId xmlns:p14="http://schemas.microsoft.com/office/powerpoint/2010/main" val="2971407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magine 7" descr="Un mucchio di fili colorati intrecciati per formare una lampadina di filo giallo">
            <a:extLst>
              <a:ext uri="{FF2B5EF4-FFF2-40B4-BE49-F238E27FC236}">
                <a16:creationId xmlns:a16="http://schemas.microsoft.com/office/drawing/2014/main" id="{6DC365C2-A54F-E8A7-21CA-771587C24EE0}"/>
              </a:ext>
            </a:extLst>
          </p:cNvPr>
          <p:cNvPicPr>
            <a:picLocks noChangeAspect="1"/>
          </p:cNvPicPr>
          <p:nvPr/>
        </p:nvPicPr>
        <p:blipFill rotWithShape="1">
          <a:blip r:embed="rId2">
            <a:extLst>
              <a:ext uri="{28A0092B-C50C-407E-A947-70E740481C1C}">
                <a14:useLocalDpi xmlns:a14="http://schemas.microsoft.com/office/drawing/2010/main" val="0"/>
              </a:ext>
            </a:extLst>
          </a:blip>
          <a:srcRect l="44657" r="2678" b="9348"/>
          <a:stretch/>
        </p:blipFill>
        <p:spPr>
          <a:xfrm flipH="1">
            <a:off x="9052560" y="1460055"/>
            <a:ext cx="3139440" cy="3601636"/>
          </a:xfrm>
          <a:prstGeom prst="rect">
            <a:avLst/>
          </a:prstGeom>
        </p:spPr>
      </p:pic>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STRATEGIA DI CARBON MANAGEMENT</a:t>
            </a:r>
          </a:p>
        </p:txBody>
      </p:sp>
      <p:sp>
        <p:nvSpPr>
          <p:cNvPr id="4" name="Rettangolo 3">
            <a:extLst>
              <a:ext uri="{FF2B5EF4-FFF2-40B4-BE49-F238E27FC236}">
                <a16:creationId xmlns:a16="http://schemas.microsoft.com/office/drawing/2014/main" id="{29F614B8-C059-F203-487B-C4D7C035B586}"/>
              </a:ext>
            </a:extLst>
          </p:cNvPr>
          <p:cNvSpPr/>
          <p:nvPr/>
        </p:nvSpPr>
        <p:spPr>
          <a:xfrm>
            <a:off x="2043000" y="1660112"/>
            <a:ext cx="5866560" cy="4383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sz="1600" b="1" dirty="0">
                <a:solidFill>
                  <a:schemeClr val="accent2"/>
                </a:solidFill>
                <a:latin typeface="Arial" panose="020B0604020202020204" pitchFamily="34" charset="0"/>
                <a:cs typeface="Arial" panose="020B0604020202020204" pitchFamily="34" charset="0"/>
              </a:rPr>
              <a:t>Hotspot e best practice</a:t>
            </a:r>
          </a:p>
          <a:p>
            <a:endParaRPr lang="en-US" sz="12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Analisi dei flussi in ingresso e in uscita </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Analisi dei consumi energetici</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Redazione di una relazione di sintesi che valorizzi le attività intraprese nell’ultimo triennio, riportante il piano di sviluppo stabilito e comunicato dalla Contraente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Individuazione e valorizzazione delle possibili attività di riduzione delle emissioni:</a:t>
            </a:r>
          </a:p>
          <a:p>
            <a:endParaRPr lang="it-IT" sz="1200" dirty="0">
              <a:solidFill>
                <a:schemeClr val="accent1">
                  <a:lumMod val="50000"/>
                </a:schemeClr>
              </a:solidFill>
              <a:latin typeface="Arial" panose="020B0604020202020204" pitchFamily="34" charset="0"/>
              <a:cs typeface="Arial" panose="020B0604020202020204" pitchFamily="34" charset="0"/>
            </a:endParaRPr>
          </a:p>
          <a:p>
            <a:pPr marL="696508" lvl="1" indent="-325038">
              <a:buFont typeface="+mj-lt"/>
              <a:buAutoNum type="alphaLcPeriod"/>
            </a:pPr>
            <a:r>
              <a:rPr lang="it-IT" sz="1200" dirty="0" err="1">
                <a:solidFill>
                  <a:schemeClr val="accent1">
                    <a:lumMod val="50000"/>
                  </a:schemeClr>
                </a:solidFill>
                <a:latin typeface="Arial" panose="020B0604020202020204" pitchFamily="34" charset="0"/>
                <a:cs typeface="Arial" panose="020B0604020202020204" pitchFamily="34" charset="0"/>
              </a:rPr>
              <a:t>Cat</a:t>
            </a:r>
            <a:r>
              <a:rPr lang="it-IT" sz="1200" dirty="0">
                <a:solidFill>
                  <a:schemeClr val="accent1">
                    <a:lumMod val="50000"/>
                  </a:schemeClr>
                </a:solidFill>
                <a:latin typeface="Arial" panose="020B0604020202020204" pitchFamily="34" charset="0"/>
                <a:cs typeface="Arial" panose="020B0604020202020204" pitchFamily="34" charset="0"/>
              </a:rPr>
              <a:t>. 1 - Monitoraggio emissioni dirette da combustione fissa e mobile</a:t>
            </a:r>
          </a:p>
          <a:p>
            <a:pPr marL="696508" lvl="1" indent="-325038">
              <a:buFont typeface="+mj-lt"/>
              <a:buAutoNum type="alphaLcPeriod"/>
            </a:pPr>
            <a:r>
              <a:rPr lang="it-IT" sz="1200" dirty="0" err="1">
                <a:solidFill>
                  <a:schemeClr val="accent1">
                    <a:lumMod val="50000"/>
                  </a:schemeClr>
                </a:solidFill>
                <a:latin typeface="Arial" panose="020B0604020202020204" pitchFamily="34" charset="0"/>
                <a:cs typeface="Arial" panose="020B0604020202020204" pitchFamily="34" charset="0"/>
              </a:rPr>
              <a:t>Cat</a:t>
            </a:r>
            <a:r>
              <a:rPr lang="it-IT" sz="1200" dirty="0">
                <a:solidFill>
                  <a:schemeClr val="accent1">
                    <a:lumMod val="50000"/>
                  </a:schemeClr>
                </a:solidFill>
                <a:latin typeface="Arial" panose="020B0604020202020204" pitchFamily="34" charset="0"/>
                <a:cs typeface="Arial" panose="020B0604020202020204" pitchFamily="34" charset="0"/>
              </a:rPr>
              <a:t>. 2 - Monitoraggio emissioni indirette da consumi energia elettrica e da consumi energetici della rete</a:t>
            </a:r>
          </a:p>
          <a:p>
            <a:pPr marL="696508" lvl="1" indent="-325038">
              <a:buFont typeface="+mj-lt"/>
              <a:buAutoNum type="alphaLcPeriod"/>
            </a:pPr>
            <a:r>
              <a:rPr lang="it-IT" sz="1200" dirty="0" err="1">
                <a:solidFill>
                  <a:schemeClr val="accent1">
                    <a:lumMod val="50000"/>
                  </a:schemeClr>
                </a:solidFill>
                <a:latin typeface="Arial" panose="020B0604020202020204" pitchFamily="34" charset="0"/>
                <a:cs typeface="Arial" panose="020B0604020202020204" pitchFamily="34" charset="0"/>
              </a:rPr>
              <a:t>Cat</a:t>
            </a:r>
            <a:r>
              <a:rPr lang="it-IT" sz="1200" dirty="0">
                <a:solidFill>
                  <a:schemeClr val="accent1">
                    <a:lumMod val="50000"/>
                  </a:schemeClr>
                </a:solidFill>
                <a:latin typeface="Arial" panose="020B0604020202020204" pitchFamily="34" charset="0"/>
                <a:cs typeface="Arial" panose="020B0604020202020204" pitchFamily="34" charset="0"/>
              </a:rPr>
              <a:t>. 3 – Trasposto e distribuzione, pendolarismo, viaggi d’affari</a:t>
            </a:r>
          </a:p>
          <a:p>
            <a:pPr marL="696508" lvl="1" indent="-325038">
              <a:buFont typeface="+mj-lt"/>
              <a:buAutoNum type="alphaLcPeriod"/>
            </a:pPr>
            <a:r>
              <a:rPr lang="it-IT" sz="1200" dirty="0" err="1">
                <a:solidFill>
                  <a:schemeClr val="accent1">
                    <a:lumMod val="50000"/>
                  </a:schemeClr>
                </a:solidFill>
                <a:latin typeface="Arial" panose="020B0604020202020204" pitchFamily="34" charset="0"/>
                <a:cs typeface="Arial" panose="020B0604020202020204" pitchFamily="34" charset="0"/>
              </a:rPr>
              <a:t>Cat</a:t>
            </a:r>
            <a:r>
              <a:rPr lang="it-IT" sz="1200" dirty="0">
                <a:solidFill>
                  <a:schemeClr val="accent1">
                    <a:lumMod val="50000"/>
                  </a:schemeClr>
                </a:solidFill>
                <a:latin typeface="Arial" panose="020B0604020202020204" pitchFamily="34" charset="0"/>
                <a:cs typeface="Arial" panose="020B0604020202020204" pitchFamily="34" charset="0"/>
              </a:rPr>
              <a:t>. 4 – Beni acquistati, Beni capitali, rifiuti generati</a:t>
            </a:r>
          </a:p>
          <a:p>
            <a:pPr marL="371471" lvl="1"/>
            <a:endParaRPr lang="it-IT" sz="1200" dirty="0">
              <a:solidFill>
                <a:schemeClr val="accent1">
                  <a:lumMod val="50000"/>
                </a:schemeClr>
              </a:solidFill>
              <a:latin typeface="Arial" panose="020B0604020202020204" pitchFamily="34" charset="0"/>
              <a:cs typeface="Arial" panose="020B0604020202020204" pitchFamily="34" charset="0"/>
            </a:endParaRPr>
          </a:p>
          <a:p>
            <a:pPr indent="-85725"/>
            <a:r>
              <a:rPr lang="it-IT" sz="1200" b="1" dirty="0">
                <a:solidFill>
                  <a:schemeClr val="accent1">
                    <a:lumMod val="50000"/>
                  </a:schemeClr>
                </a:solidFill>
                <a:latin typeface="Arial" panose="020B0604020202020204" pitchFamily="34" charset="0"/>
                <a:cs typeface="Arial" panose="020B0604020202020204" pitchFamily="34" charset="0"/>
              </a:rPr>
              <a:t>Tramite:</a:t>
            </a:r>
          </a:p>
          <a:p>
            <a:pPr indent="-85725"/>
            <a:endParaRPr lang="it-IT" sz="1200" dirty="0">
              <a:solidFill>
                <a:schemeClr val="accent1">
                  <a:lumMod val="50000"/>
                </a:schemeClr>
              </a:solidFill>
              <a:latin typeface="Arial" panose="020B0604020202020204" pitchFamily="34" charset="0"/>
              <a:cs typeface="Arial" panose="020B0604020202020204" pitchFamily="34" charset="0"/>
            </a:endParaRPr>
          </a:p>
          <a:p>
            <a:pPr marL="107156" indent="-278602">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Utilizzo di fonti energetiche sostenibili</a:t>
            </a:r>
          </a:p>
          <a:p>
            <a:pPr marL="107156" indent="-278602">
              <a:buFont typeface="Arial" panose="020B0604020202020204" pitchFamily="34" charset="0"/>
              <a:buChar char="•"/>
            </a:pPr>
            <a:r>
              <a:rPr lang="it-IT" sz="1200" dirty="0" err="1">
                <a:solidFill>
                  <a:schemeClr val="accent1">
                    <a:lumMod val="50000"/>
                  </a:schemeClr>
                </a:solidFill>
                <a:latin typeface="Arial" panose="020B0604020202020204" pitchFamily="34" charset="0"/>
                <a:cs typeface="Arial" panose="020B0604020202020204" pitchFamily="34" charset="0"/>
              </a:rPr>
              <a:t>Mobility</a:t>
            </a:r>
            <a:r>
              <a:rPr lang="it-IT" sz="1200" dirty="0">
                <a:solidFill>
                  <a:schemeClr val="accent1">
                    <a:lumMod val="50000"/>
                  </a:schemeClr>
                </a:solidFill>
                <a:latin typeface="Arial" panose="020B0604020202020204" pitchFamily="34" charset="0"/>
                <a:cs typeface="Arial" panose="020B0604020202020204" pitchFamily="34" charset="0"/>
              </a:rPr>
              <a:t> Management</a:t>
            </a:r>
          </a:p>
          <a:p>
            <a:pPr marL="107156" indent="-278602">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Analisi dei materiali / fattori a maggior impatto di CO</a:t>
            </a:r>
            <a:r>
              <a:rPr lang="it-IT" sz="1200" baseline="-25000" dirty="0">
                <a:solidFill>
                  <a:schemeClr val="accent1">
                    <a:lumMod val="50000"/>
                  </a:schemeClr>
                </a:solidFill>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3729088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magine 7" descr="Immagine che contiene scuro&#10;&#10;Descrizione generata automaticamente">
            <a:extLst>
              <a:ext uri="{FF2B5EF4-FFF2-40B4-BE49-F238E27FC236}">
                <a16:creationId xmlns:a16="http://schemas.microsoft.com/office/drawing/2014/main" id="{44B9DE30-513B-AA14-2679-66A7BB6962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5339714" y="14293"/>
            <a:ext cx="8020050" cy="5667375"/>
          </a:xfrm>
          <a:prstGeom prst="rect">
            <a:avLst/>
          </a:prstGeom>
        </p:spPr>
      </p:pic>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LA DIAGNOSI ENERGETICA</a:t>
            </a:r>
          </a:p>
        </p:txBody>
      </p:sp>
      <p:sp>
        <p:nvSpPr>
          <p:cNvPr id="4" name="Rettangolo 3">
            <a:extLst>
              <a:ext uri="{FF2B5EF4-FFF2-40B4-BE49-F238E27FC236}">
                <a16:creationId xmlns:a16="http://schemas.microsoft.com/office/drawing/2014/main" id="{29F614B8-C059-F203-487B-C4D7C035B586}"/>
              </a:ext>
            </a:extLst>
          </p:cNvPr>
          <p:cNvSpPr/>
          <p:nvPr/>
        </p:nvSpPr>
        <p:spPr>
          <a:xfrm>
            <a:off x="2043000" y="1660110"/>
            <a:ext cx="6803820" cy="4820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sz="1600" b="1" dirty="0">
                <a:solidFill>
                  <a:schemeClr val="accent1">
                    <a:lumMod val="50000"/>
                  </a:schemeClr>
                </a:solidFill>
                <a:latin typeface="Arial" panose="020B0604020202020204" pitchFamily="34" charset="0"/>
                <a:cs typeface="Arial" panose="020B0604020202020204" pitchFamily="34" charset="0"/>
              </a:rPr>
              <a:t>Chi è </a:t>
            </a:r>
            <a:r>
              <a:rPr lang="en-US" sz="1600" b="1" dirty="0">
                <a:solidFill>
                  <a:srgbClr val="00B050"/>
                </a:solidFill>
                <a:latin typeface="Arial" panose="020B0604020202020204" pitchFamily="34" charset="0"/>
                <a:cs typeface="Arial" panose="020B0604020202020204" pitchFamily="34" charset="0"/>
              </a:rPr>
              <a:t>obbligato </a:t>
            </a:r>
            <a:r>
              <a:rPr lang="en-US" sz="1600" b="1" dirty="0" err="1">
                <a:solidFill>
                  <a:srgbClr val="00B050"/>
                </a:solidFill>
                <a:latin typeface="Arial" panose="020B0604020202020204" pitchFamily="34" charset="0"/>
                <a:cs typeface="Arial" panose="020B0604020202020204" pitchFamily="34" charset="0"/>
              </a:rPr>
              <a:t>alla</a:t>
            </a:r>
            <a:r>
              <a:rPr lang="en-US" sz="1600" b="1" dirty="0">
                <a:solidFill>
                  <a:srgbClr val="00B050"/>
                </a:solidFill>
                <a:latin typeface="Arial" panose="020B0604020202020204" pitchFamily="34" charset="0"/>
                <a:cs typeface="Arial" panose="020B0604020202020204" pitchFamily="34" charset="0"/>
              </a:rPr>
              <a:t> </a:t>
            </a:r>
            <a:r>
              <a:rPr lang="en-US" sz="1600" b="1" dirty="0" err="1">
                <a:solidFill>
                  <a:schemeClr val="accent1">
                    <a:lumMod val="50000"/>
                  </a:schemeClr>
                </a:solidFill>
                <a:latin typeface="Arial" panose="020B0604020202020204" pitchFamily="34" charset="0"/>
                <a:cs typeface="Arial" panose="020B0604020202020204" pitchFamily="34" charset="0"/>
              </a:rPr>
              <a:t>Diagnosi</a:t>
            </a:r>
            <a:r>
              <a:rPr lang="en-US" sz="1600" b="1" dirty="0">
                <a:solidFill>
                  <a:schemeClr val="accent1">
                    <a:lumMod val="50000"/>
                  </a:schemeClr>
                </a:solidFill>
                <a:latin typeface="Arial" panose="020B0604020202020204" pitchFamily="34" charset="0"/>
                <a:cs typeface="Arial" panose="020B0604020202020204" pitchFamily="34" charset="0"/>
              </a:rPr>
              <a:t> </a:t>
            </a:r>
            <a:r>
              <a:rPr lang="en-US" sz="1600" b="1" dirty="0" err="1">
                <a:solidFill>
                  <a:schemeClr val="accent1">
                    <a:lumMod val="50000"/>
                  </a:schemeClr>
                </a:solidFill>
                <a:latin typeface="Arial" panose="020B0604020202020204" pitchFamily="34" charset="0"/>
                <a:cs typeface="Arial" panose="020B0604020202020204" pitchFamily="34" charset="0"/>
              </a:rPr>
              <a:t>Energetica</a:t>
            </a:r>
            <a:r>
              <a:rPr lang="en-US" sz="1600" b="1" dirty="0">
                <a:solidFill>
                  <a:schemeClr val="accent1">
                    <a:lumMod val="50000"/>
                  </a:schemeClr>
                </a:solidFill>
                <a:latin typeface="Arial" panose="020B0604020202020204" pitchFamily="34" charset="0"/>
                <a:cs typeface="Arial" panose="020B0604020202020204" pitchFamily="34" charset="0"/>
              </a:rPr>
              <a:t>?</a:t>
            </a:r>
          </a:p>
          <a:p>
            <a:br>
              <a:rPr lang="it-IT" sz="1200" dirty="0">
                <a:solidFill>
                  <a:schemeClr val="accent1">
                    <a:lumMod val="50000"/>
                  </a:schemeClr>
                </a:solidFill>
                <a:latin typeface="Arial" panose="020B0604020202020204" pitchFamily="34" charset="0"/>
                <a:cs typeface="Arial" panose="020B0604020202020204" pitchFamily="34" charset="0"/>
              </a:rPr>
            </a:br>
            <a:r>
              <a:rPr lang="it-IT" sz="1200" dirty="0">
                <a:solidFill>
                  <a:schemeClr val="accent1">
                    <a:lumMod val="50000"/>
                  </a:schemeClr>
                </a:solidFill>
                <a:latin typeface="Arial" panose="020B0604020202020204" pitchFamily="34" charset="0"/>
                <a:cs typeface="Arial" panose="020B0604020202020204" pitchFamily="34" charset="0"/>
              </a:rPr>
              <a:t>L’articolo 8 del D. Lgs. n. 102 del 2014  applica l’obbligo di Diagnosi Energetica alle seguenti tipologie di imprese:</a:t>
            </a:r>
            <a:br>
              <a:rPr lang="it-IT" sz="1200" dirty="0">
                <a:solidFill>
                  <a:schemeClr val="accent1">
                    <a:lumMod val="50000"/>
                  </a:schemeClr>
                </a:solidFill>
                <a:latin typeface="Arial" panose="020B0604020202020204" pitchFamily="34" charset="0"/>
                <a:cs typeface="Arial" panose="020B0604020202020204" pitchFamily="34" charset="0"/>
              </a:rPr>
            </a:br>
            <a:endParaRPr lang="it-IT" sz="12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Grandi imprese (più di 250 dipendenti e fatturato superiore a 50 milioni di euro)</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Imprese “Energivore” (dal 2018 sono aziende con consumi superiori ad 1 GWh/anno)</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Il </a:t>
            </a:r>
            <a:r>
              <a:rPr lang="it-IT" sz="1600" b="1" dirty="0">
                <a:solidFill>
                  <a:srgbClr val="00B050"/>
                </a:solidFill>
                <a:latin typeface="Arial" panose="020B0604020202020204" pitchFamily="34" charset="0"/>
                <a:cs typeface="Arial" panose="020B0604020202020204" pitchFamily="34" charset="0"/>
              </a:rPr>
              <a:t>sistema di monitoraggio </a:t>
            </a:r>
            <a:r>
              <a:rPr lang="it-IT" sz="1600" b="1" dirty="0">
                <a:solidFill>
                  <a:schemeClr val="accent1">
                    <a:lumMod val="50000"/>
                  </a:schemeClr>
                </a:solidFill>
                <a:latin typeface="Arial" panose="020B0604020202020204" pitchFamily="34" charset="0"/>
                <a:cs typeface="Arial" panose="020B0604020202020204" pitchFamily="34" charset="0"/>
              </a:rPr>
              <a:t>è obbligatorio dopo la prima diagnosi?</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200" dirty="0">
                <a:solidFill>
                  <a:schemeClr val="accent1">
                    <a:lumMod val="50000"/>
                  </a:schemeClr>
                </a:solidFill>
                <a:latin typeface="Arial" panose="020B0604020202020204" pitchFamily="34" charset="0"/>
                <a:cs typeface="Arial" panose="020B0604020202020204" pitchFamily="34" charset="0"/>
              </a:rPr>
              <a:t>A partire dal secondo ciclo di diagnosi, come riportato anche dai Chiarimenti *Mise del novembre 2016, i dati devono essere misurati e non stimati, come invece può avvenire nel caso del primo obbligo di diagnosi (vedasi punto 4.1 dei Chiarimenti).</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Posso evitare di ricorrere alle diagnosi ?</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200" dirty="0">
                <a:solidFill>
                  <a:schemeClr val="accent1">
                    <a:lumMod val="50000"/>
                  </a:schemeClr>
                </a:solidFill>
                <a:latin typeface="Arial" panose="020B0604020202020204" pitchFamily="34" charset="0"/>
                <a:cs typeface="Arial" panose="020B0604020202020204" pitchFamily="34" charset="0"/>
              </a:rPr>
              <a:t>Si, adottando un sistema di gestione energia volontaria regolato dalla norma ISO 50001, certificato da un Organismo di certificazione regolarmente accreditato (es: CSQA, Rina, TUV, Certiquality, Bureau Veritas, ecc.) a condizione che il sistema di gestione in questione includa un audit energetico (come indicato precedentemente, Tecno gestisce l’accompagnamento alla ISO 50001)</a:t>
            </a:r>
          </a:p>
          <a:p>
            <a:pPr marL="171447" indent="-171447">
              <a:buFont typeface="Arial" panose="020B0604020202020204" pitchFamily="34" charset="0"/>
              <a:buChar char="•"/>
            </a:pPr>
            <a:endParaRPr lang="it-IT" sz="1200" baseline="-25000" dirty="0">
              <a:solidFill>
                <a:srgbClr val="002060"/>
              </a:solidFill>
              <a:latin typeface="Montserrat" pitchFamily="2" charset="0"/>
            </a:endParaRPr>
          </a:p>
        </p:txBody>
      </p:sp>
      <p:sp>
        <p:nvSpPr>
          <p:cNvPr id="7" name="CasellaDiTesto 6">
            <a:extLst>
              <a:ext uri="{FF2B5EF4-FFF2-40B4-BE49-F238E27FC236}">
                <a16:creationId xmlns:a16="http://schemas.microsoft.com/office/drawing/2014/main" id="{B35E0742-FBEB-CEF3-5128-62FFC55ACFBC}"/>
              </a:ext>
            </a:extLst>
          </p:cNvPr>
          <p:cNvSpPr txBox="1"/>
          <p:nvPr/>
        </p:nvSpPr>
        <p:spPr>
          <a:xfrm>
            <a:off x="2043000" y="5870459"/>
            <a:ext cx="7809660" cy="276999"/>
          </a:xfrm>
          <a:prstGeom prst="rect">
            <a:avLst/>
          </a:prstGeom>
          <a:noFill/>
        </p:spPr>
        <p:txBody>
          <a:bodyPr wrap="square">
            <a:spAutoFit/>
          </a:bodyPr>
          <a:lstStyle/>
          <a:p>
            <a:r>
              <a:rPr lang="it-IT" sz="1200" i="1" dirty="0">
                <a:solidFill>
                  <a:schemeClr val="accent1">
                    <a:lumMod val="50000"/>
                  </a:schemeClr>
                </a:solidFill>
                <a:latin typeface="Arial" panose="020B0604020202020204" pitchFamily="34" charset="0"/>
                <a:cs typeface="Arial" panose="020B0604020202020204" pitchFamily="34" charset="0"/>
              </a:rPr>
              <a:t>*link al sito per chiarimenti MISE: https://bit.ly/0bbl1gh1D1agn0s1 </a:t>
            </a:r>
          </a:p>
        </p:txBody>
      </p:sp>
    </p:spTree>
    <p:extLst>
      <p:ext uri="{BB962C8B-B14F-4D97-AF65-F5344CB8AC3E}">
        <p14:creationId xmlns:p14="http://schemas.microsoft.com/office/powerpoint/2010/main" val="462545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descr="Immagine che contiene pianta&#10;&#10;Descrizione generata automaticamente">
            <a:extLst>
              <a:ext uri="{FF2B5EF4-FFF2-40B4-BE49-F238E27FC236}">
                <a16:creationId xmlns:a16="http://schemas.microsoft.com/office/drawing/2014/main" id="{984659B4-B371-DCBA-50B1-C5CB8DCB6357}"/>
              </a:ext>
            </a:extLst>
          </p:cNvPr>
          <p:cNvPicPr>
            <a:picLocks noChangeAspect="1"/>
          </p:cNvPicPr>
          <p:nvPr/>
        </p:nvPicPr>
        <p:blipFill rotWithShape="1">
          <a:blip r:embed="rId2">
            <a:extLst>
              <a:ext uri="{28A0092B-C50C-407E-A947-70E740481C1C}">
                <a14:useLocalDpi xmlns:a14="http://schemas.microsoft.com/office/drawing/2010/main" val="0"/>
              </a:ext>
            </a:extLst>
          </a:blip>
          <a:srcRect r="23182"/>
          <a:stretch/>
        </p:blipFill>
        <p:spPr>
          <a:xfrm>
            <a:off x="5175010" y="1660112"/>
            <a:ext cx="5873995" cy="5225178"/>
          </a:xfrm>
          <a:prstGeom prst="rect">
            <a:avLst/>
          </a:prstGeom>
        </p:spPr>
      </p:pic>
      <p:pic>
        <p:nvPicPr>
          <p:cNvPr id="6" name="Immagine 5">
            <a:extLst>
              <a:ext uri="{FF2B5EF4-FFF2-40B4-BE49-F238E27FC236}">
                <a16:creationId xmlns:a16="http://schemas.microsoft.com/office/drawing/2014/main" id="{008061A2-EE05-3393-15C4-680BA3F04D23}"/>
              </a:ext>
            </a:extLst>
          </p:cNvPr>
          <p:cNvPicPr>
            <a:picLocks noChangeAspect="1"/>
          </p:cNvPicPr>
          <p:nvPr/>
        </p:nvPicPr>
        <p:blipFill>
          <a:blip r:embed="rId3">
            <a:alphaModFix amt="20000"/>
            <a:extLst>
              <a:ext uri="{28A0092B-C50C-407E-A947-70E740481C1C}">
                <a14:useLocalDpi xmlns:a14="http://schemas.microsoft.com/office/drawing/2010/main" val="0"/>
              </a:ext>
            </a:extLst>
          </a:blip>
          <a:stretch>
            <a:fillRect/>
          </a:stretch>
        </p:blipFill>
        <p:spPr>
          <a:xfrm>
            <a:off x="4535559" y="3429005"/>
            <a:ext cx="6691622" cy="4461081"/>
          </a:xfrm>
          <a:prstGeom prst="rect">
            <a:avLst/>
          </a:prstGeom>
        </p:spPr>
      </p:pic>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dirty="0">
                <a:latin typeface="Arial" panose="020B0604020202020204" pitchFamily="34" charset="0"/>
                <a:cs typeface="Arial" panose="020B0604020202020204" pitchFamily="34" charset="0"/>
              </a:rPr>
              <a:t>ISO 14064   </a:t>
            </a:r>
            <a:r>
              <a:rPr lang="en-US" b="0" dirty="0">
                <a:latin typeface="Arial" panose="020B0604020202020204" pitchFamily="34" charset="0"/>
                <a:cs typeface="Arial" panose="020B0604020202020204" pitchFamily="34" charset="0"/>
              </a:rPr>
              <a:t>CARBON FOOTPRINT DI ORGANIZZAZIONE</a:t>
            </a:r>
          </a:p>
        </p:txBody>
      </p:sp>
      <p:sp>
        <p:nvSpPr>
          <p:cNvPr id="10" name="Rettangolo 9">
            <a:extLst>
              <a:ext uri="{FF2B5EF4-FFF2-40B4-BE49-F238E27FC236}">
                <a16:creationId xmlns:a16="http://schemas.microsoft.com/office/drawing/2014/main" id="{571A9787-6CD0-E8E6-D4A2-7F45ED78B52E}"/>
              </a:ext>
            </a:extLst>
          </p:cNvPr>
          <p:cNvSpPr/>
          <p:nvPr/>
        </p:nvSpPr>
        <p:spPr>
          <a:xfrm>
            <a:off x="2043000" y="2097358"/>
            <a:ext cx="5352882" cy="4383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US" sz="1600" b="1" dirty="0">
                <a:solidFill>
                  <a:schemeClr val="accent1">
                    <a:lumMod val="50000"/>
                  </a:schemeClr>
                </a:solidFill>
                <a:latin typeface="Arial" panose="020B0604020202020204" pitchFamily="34" charset="0"/>
                <a:cs typeface="Arial" panose="020B0604020202020204" pitchFamily="34" charset="0"/>
              </a:rPr>
              <a:t>CFO: </a:t>
            </a:r>
            <a:r>
              <a:rPr lang="en-US" sz="1600" b="1" dirty="0" err="1">
                <a:solidFill>
                  <a:schemeClr val="accent1">
                    <a:lumMod val="50000"/>
                  </a:schemeClr>
                </a:solidFill>
                <a:latin typeface="Arial" panose="020B0604020202020204" pitchFamily="34" charset="0"/>
                <a:cs typeface="Arial" panose="020B0604020202020204" pitchFamily="34" charset="0"/>
              </a:rPr>
              <a:t>i</a:t>
            </a:r>
            <a:r>
              <a:rPr lang="en-US" sz="1600" b="1" dirty="0">
                <a:solidFill>
                  <a:schemeClr val="accent1">
                    <a:lumMod val="50000"/>
                  </a:schemeClr>
                </a:solidFill>
                <a:latin typeface="Arial" panose="020B0604020202020204" pitchFamily="34" charset="0"/>
                <a:cs typeface="Arial" panose="020B0604020202020204" pitchFamily="34" charset="0"/>
              </a:rPr>
              <a:t> </a:t>
            </a:r>
            <a:r>
              <a:rPr lang="en-US" sz="1600" b="1" dirty="0" err="1">
                <a:solidFill>
                  <a:srgbClr val="00B050"/>
                </a:solidFill>
                <a:latin typeface="Arial" panose="020B0604020202020204" pitchFamily="34" charset="0"/>
                <a:cs typeface="Arial" panose="020B0604020202020204" pitchFamily="34" charset="0"/>
              </a:rPr>
              <a:t>vantaggi</a:t>
            </a:r>
            <a:r>
              <a:rPr lang="en-US" sz="1600" b="1" dirty="0">
                <a:solidFill>
                  <a:schemeClr val="accent1">
                    <a:lumMod val="50000"/>
                  </a:schemeClr>
                </a:solidFill>
                <a:latin typeface="Arial" panose="020B0604020202020204" pitchFamily="34" charset="0"/>
                <a:cs typeface="Arial" panose="020B0604020202020204" pitchFamily="34" charset="0"/>
              </a:rPr>
              <a:t> per </a:t>
            </a:r>
            <a:r>
              <a:rPr lang="en-US" sz="1600" b="1" dirty="0" err="1">
                <a:solidFill>
                  <a:schemeClr val="accent1">
                    <a:lumMod val="50000"/>
                  </a:schemeClr>
                </a:solidFill>
                <a:latin typeface="Arial" panose="020B0604020202020204" pitchFamily="34" charset="0"/>
                <a:cs typeface="Arial" panose="020B0604020202020204" pitchFamily="34" charset="0"/>
              </a:rPr>
              <a:t>l’azienda</a:t>
            </a:r>
            <a:br>
              <a:rPr lang="en-US"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Conoscere l’impronta di CO</a:t>
            </a:r>
            <a:r>
              <a:rPr lang="it-IT" sz="1200" baseline="-25000" dirty="0">
                <a:solidFill>
                  <a:schemeClr val="accent1">
                    <a:lumMod val="50000"/>
                  </a:schemeClr>
                </a:solidFill>
                <a:latin typeface="Arial" panose="020B0604020202020204" pitchFamily="34" charset="0"/>
                <a:cs typeface="Arial" panose="020B0604020202020204" pitchFamily="34" charset="0"/>
              </a:rPr>
              <a:t>2</a:t>
            </a:r>
            <a:r>
              <a:rPr lang="it-IT" sz="1200" dirty="0">
                <a:solidFill>
                  <a:schemeClr val="accent1">
                    <a:lumMod val="50000"/>
                  </a:schemeClr>
                </a:solidFill>
                <a:latin typeface="Arial" panose="020B0604020202020204" pitchFamily="34" charset="0"/>
                <a:cs typeface="Arial" panose="020B0604020202020204" pitchFamily="34" charset="0"/>
              </a:rPr>
              <a:t> dell’Organizzazione</a:t>
            </a:r>
            <a:r>
              <a:rPr lang="it-IT" sz="1200" baseline="-25000" dirty="0">
                <a:solidFill>
                  <a:schemeClr val="accent1">
                    <a:lumMod val="50000"/>
                  </a:schemeClr>
                </a:solidFill>
                <a:latin typeface="Arial" panose="020B0604020202020204" pitchFamily="34" charset="0"/>
                <a:cs typeface="Arial" panose="020B0604020202020204" pitchFamily="34" charset="0"/>
              </a:rPr>
              <a:t> </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Intraprendere un percorso virtuoso misurabile e riconoscibile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Migliorare la comunicazione aziendale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Avere una riconoscibilità internazionale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Valorizzare la CSR – Corporate Social </a:t>
            </a:r>
            <a:r>
              <a:rPr lang="it-IT" sz="1200" dirty="0" err="1">
                <a:solidFill>
                  <a:schemeClr val="accent1">
                    <a:lumMod val="50000"/>
                  </a:schemeClr>
                </a:solidFill>
                <a:latin typeface="Arial" panose="020B0604020202020204" pitchFamily="34" charset="0"/>
                <a:cs typeface="Arial" panose="020B0604020202020204" pitchFamily="34" charset="0"/>
              </a:rPr>
              <a:t>Responsability</a:t>
            </a:r>
            <a:endParaRPr lang="it-IT" sz="12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CFO: perché è importante la </a:t>
            </a:r>
            <a:r>
              <a:rPr lang="it-IT" sz="1600" b="1" dirty="0">
                <a:solidFill>
                  <a:srgbClr val="00B050"/>
                </a:solidFill>
                <a:latin typeface="Arial" panose="020B0604020202020204" pitchFamily="34" charset="0"/>
                <a:cs typeface="Arial" panose="020B0604020202020204" pitchFamily="34" charset="0"/>
              </a:rPr>
              <a:t>certificazione</a:t>
            </a:r>
            <a:r>
              <a:rPr lang="it-IT" sz="1600" b="1" dirty="0">
                <a:solidFill>
                  <a:schemeClr val="accent1">
                    <a:lumMod val="50000"/>
                  </a:schemeClr>
                </a:solidFill>
                <a:latin typeface="Arial" panose="020B0604020202020204" pitchFamily="34" charset="0"/>
                <a:cs typeface="Arial" panose="020B0604020202020204" pitchFamily="34" charset="0"/>
              </a:rPr>
              <a:t>?</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Misura e certifica l’impronta CO</a:t>
            </a:r>
            <a:r>
              <a:rPr lang="it-IT" sz="1200" baseline="-25000" dirty="0">
                <a:solidFill>
                  <a:schemeClr val="accent1">
                    <a:lumMod val="50000"/>
                  </a:schemeClr>
                </a:solidFill>
                <a:latin typeface="Arial" panose="020B0604020202020204" pitchFamily="34" charset="0"/>
                <a:cs typeface="Arial" panose="020B0604020202020204" pitchFamily="34" charset="0"/>
              </a:rPr>
              <a:t>2</a:t>
            </a:r>
            <a:r>
              <a:rPr lang="it-IT" sz="1200" dirty="0">
                <a:solidFill>
                  <a:schemeClr val="accent1">
                    <a:lumMod val="50000"/>
                  </a:schemeClr>
                </a:solidFill>
                <a:latin typeface="Arial" panose="020B0604020202020204" pitchFamily="34" charset="0"/>
                <a:cs typeface="Arial" panose="020B0604020202020204" pitchFamily="34" charset="0"/>
              </a:rPr>
              <a:t> dell’Organizzazione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Individua </a:t>
            </a:r>
            <a:r>
              <a:rPr lang="it-IT" sz="1200" dirty="0" err="1">
                <a:solidFill>
                  <a:schemeClr val="accent1">
                    <a:lumMod val="50000"/>
                  </a:schemeClr>
                </a:solidFill>
                <a:latin typeface="Arial" panose="020B0604020202020204" pitchFamily="34" charset="0"/>
                <a:cs typeface="Arial" panose="020B0604020202020204" pitchFamily="34" charset="0"/>
              </a:rPr>
              <a:t>hotspot</a:t>
            </a:r>
            <a:r>
              <a:rPr lang="it-IT" sz="1200" dirty="0">
                <a:solidFill>
                  <a:schemeClr val="accent1">
                    <a:lumMod val="50000"/>
                  </a:schemeClr>
                </a:solidFill>
                <a:latin typeface="Arial" panose="020B0604020202020204" pitchFamily="34" charset="0"/>
                <a:cs typeface="Arial" panose="020B0604020202020204" pitchFamily="34" charset="0"/>
              </a:rPr>
              <a:t> e best practices</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Consente una Strategia di Carbon Footprint Offset</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Supporta la strategia di Marketing e Comunicazione</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Individua le attività di mitigazione e progetti sostenibili</a:t>
            </a:r>
          </a:p>
          <a:p>
            <a:pPr marL="171447" indent="-171447">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Fornisce il calcolo delle emissioni GHG (Green House Gas) certificate per Scope 1, 2 e 3 </a:t>
            </a:r>
          </a:p>
          <a:p>
            <a:pPr marL="171447" indent="-171447">
              <a:buFont typeface="Arial" panose="020B0604020202020204" pitchFamily="34" charset="0"/>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endParaRPr lang="it-IT" sz="1200" dirty="0">
              <a:solidFill>
                <a:srgbClr val="002060"/>
              </a:solidFill>
              <a:latin typeface="Montserrat" pitchFamily="2" charset="0"/>
            </a:endParaRPr>
          </a:p>
        </p:txBody>
      </p:sp>
      <p:sp>
        <p:nvSpPr>
          <p:cNvPr id="3" name="Rettangolo con angoli arrotondati 2">
            <a:extLst>
              <a:ext uri="{FF2B5EF4-FFF2-40B4-BE49-F238E27FC236}">
                <a16:creationId xmlns:a16="http://schemas.microsoft.com/office/drawing/2014/main" id="{FE0D7212-6094-338F-DE32-A41769A741E1}"/>
              </a:ext>
            </a:extLst>
          </p:cNvPr>
          <p:cNvSpPr/>
          <p:nvPr/>
        </p:nvSpPr>
        <p:spPr>
          <a:xfrm>
            <a:off x="2043000" y="1260000"/>
            <a:ext cx="1461460" cy="338554"/>
          </a:xfrm>
          <a:prstGeom prst="roundRect">
            <a:avLst/>
          </a:prstGeom>
          <a:noFill/>
          <a:ln w="127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18544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magine che contiene pianta, verdura&#10;&#10;Descrizione generata automaticamente">
            <a:extLst>
              <a:ext uri="{FF2B5EF4-FFF2-40B4-BE49-F238E27FC236}">
                <a16:creationId xmlns:a16="http://schemas.microsoft.com/office/drawing/2014/main" id="{9CD6F6FA-22EA-491E-2FAA-3263ADE57F1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58696" y="658908"/>
            <a:ext cx="4311913" cy="6199094"/>
          </a:xfrm>
          <a:prstGeom prst="rect">
            <a:avLst/>
          </a:prstGeom>
        </p:spPr>
      </p:pic>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dirty="0">
                <a:latin typeface="Arial" panose="020B0604020202020204" pitchFamily="34" charset="0"/>
                <a:cs typeface="Arial" panose="020B0604020202020204" pitchFamily="34" charset="0"/>
              </a:rPr>
              <a:t>ISO 14067   </a:t>
            </a:r>
            <a:r>
              <a:rPr lang="en-US" b="0" dirty="0">
                <a:latin typeface="Arial" panose="020B0604020202020204" pitchFamily="34" charset="0"/>
                <a:cs typeface="Arial" panose="020B0604020202020204" pitchFamily="34" charset="0"/>
              </a:rPr>
              <a:t>CARBON FOOTPRINT DI PRODOTTO</a:t>
            </a:r>
          </a:p>
        </p:txBody>
      </p:sp>
      <p:sp>
        <p:nvSpPr>
          <p:cNvPr id="10" name="Rettangolo 9">
            <a:extLst>
              <a:ext uri="{FF2B5EF4-FFF2-40B4-BE49-F238E27FC236}">
                <a16:creationId xmlns:a16="http://schemas.microsoft.com/office/drawing/2014/main" id="{571A9787-6CD0-E8E6-D4A2-7F45ED78B52E}"/>
              </a:ext>
            </a:extLst>
          </p:cNvPr>
          <p:cNvSpPr/>
          <p:nvPr/>
        </p:nvSpPr>
        <p:spPr>
          <a:xfrm>
            <a:off x="2043004" y="2097358"/>
            <a:ext cx="5367635" cy="4383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it-IT" sz="1200" dirty="0">
                <a:solidFill>
                  <a:schemeClr val="accent1">
                    <a:lumMod val="50000"/>
                  </a:schemeClr>
                </a:solidFill>
                <a:latin typeface="Arial" panose="020B0604020202020204" pitchFamily="34" charset="0"/>
                <a:cs typeface="Arial" panose="020B0604020202020204" pitchFamily="34" charset="0"/>
              </a:rPr>
              <a:t>Lo standard ISO 14067 o Carbon Footprint di Prodotto interviene esclusivamente in merito </a:t>
            </a:r>
            <a:r>
              <a:rPr lang="it-IT" sz="1200" b="1" dirty="0">
                <a:solidFill>
                  <a:schemeClr val="accent1">
                    <a:lumMod val="50000"/>
                  </a:schemeClr>
                </a:solidFill>
                <a:latin typeface="Arial" panose="020B0604020202020204" pitchFamily="34" charset="0"/>
                <a:cs typeface="Arial" panose="020B0604020202020204" pitchFamily="34" charset="0"/>
              </a:rPr>
              <a:t>all’impatto climatico del prodotto. Cosa comprende:</a:t>
            </a:r>
            <a:br>
              <a:rPr lang="it-IT" sz="1200" b="1" dirty="0">
                <a:solidFill>
                  <a:schemeClr val="accent1">
                    <a:lumMod val="50000"/>
                  </a:schemeClr>
                </a:solidFill>
                <a:latin typeface="Arial" panose="020B0604020202020204" pitchFamily="34" charset="0"/>
                <a:cs typeface="Arial" panose="020B0604020202020204" pitchFamily="34" charset="0"/>
              </a:rPr>
            </a:br>
            <a:endParaRPr lang="it-IT" sz="1200" b="1" dirty="0">
              <a:solidFill>
                <a:schemeClr val="accent1">
                  <a:lumMod val="50000"/>
                </a:schemeClr>
              </a:solidFill>
              <a:latin typeface="Arial" panose="020B0604020202020204" pitchFamily="34" charset="0"/>
              <a:cs typeface="Arial" panose="020B0604020202020204" pitchFamily="34" charset="0"/>
            </a:endParaRPr>
          </a:p>
          <a:p>
            <a:pPr>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 Approccio allo studio LCA (Life </a:t>
            </a:r>
            <a:r>
              <a:rPr lang="it-IT" sz="1200" dirty="0" err="1">
                <a:solidFill>
                  <a:schemeClr val="accent1">
                    <a:lumMod val="50000"/>
                  </a:schemeClr>
                </a:solidFill>
                <a:latin typeface="Arial" panose="020B0604020202020204" pitchFamily="34" charset="0"/>
                <a:cs typeface="Arial" panose="020B0604020202020204" pitchFamily="34" charset="0"/>
              </a:rPr>
              <a:t>Cycle</a:t>
            </a:r>
            <a:r>
              <a:rPr lang="it-IT" sz="1200" dirty="0">
                <a:solidFill>
                  <a:schemeClr val="accent1">
                    <a:lumMod val="50000"/>
                  </a:schemeClr>
                </a:solidFill>
                <a:latin typeface="Arial" panose="020B0604020202020204" pitchFamily="34" charset="0"/>
                <a:cs typeface="Arial" panose="020B0604020202020204" pitchFamily="34" charset="0"/>
              </a:rPr>
              <a:t> </a:t>
            </a:r>
            <a:r>
              <a:rPr lang="it-IT" sz="1200" dirty="0" err="1">
                <a:solidFill>
                  <a:schemeClr val="accent1">
                    <a:lumMod val="50000"/>
                  </a:schemeClr>
                </a:solidFill>
                <a:latin typeface="Arial" panose="020B0604020202020204" pitchFamily="34" charset="0"/>
                <a:cs typeface="Arial" panose="020B0604020202020204" pitchFamily="34" charset="0"/>
              </a:rPr>
              <a:t>Assessment</a:t>
            </a:r>
            <a:r>
              <a:rPr lang="it-IT" sz="1200" dirty="0">
                <a:solidFill>
                  <a:schemeClr val="accent1">
                    <a:lumMod val="50000"/>
                  </a:schemeClr>
                </a:solidFill>
                <a:latin typeface="Arial" panose="020B0604020202020204" pitchFamily="34" charset="0"/>
                <a:cs typeface="Arial" panose="020B0604020202020204" pitchFamily="34" charset="0"/>
              </a:rPr>
              <a:t>)</a:t>
            </a:r>
          </a:p>
          <a:p>
            <a:pPr>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 Metodologia per la quantificazione della Carbon </a:t>
            </a:r>
            <a:r>
              <a:rPr lang="it-IT" sz="1200" dirty="0" err="1">
                <a:solidFill>
                  <a:schemeClr val="accent1">
                    <a:lumMod val="50000"/>
                  </a:schemeClr>
                </a:solidFill>
                <a:latin typeface="Arial" panose="020B0604020202020204" pitchFamily="34" charset="0"/>
                <a:cs typeface="Arial" panose="020B0604020202020204" pitchFamily="34" charset="0"/>
              </a:rPr>
              <a:t>Footprint</a:t>
            </a:r>
            <a:r>
              <a:rPr lang="it-IT" sz="1200" dirty="0">
                <a:solidFill>
                  <a:schemeClr val="accent1">
                    <a:lumMod val="50000"/>
                  </a:schemeClr>
                </a:solidFill>
                <a:latin typeface="Arial" panose="020B0604020202020204" pitchFamily="34" charset="0"/>
                <a:cs typeface="Arial" panose="020B0604020202020204" pitchFamily="34" charset="0"/>
              </a:rPr>
              <a:t> di Prodotto</a:t>
            </a:r>
          </a:p>
          <a:p>
            <a:pPr>
              <a:buFont typeface="Arial" panose="020B0604020202020204" pitchFamily="34" charset="0"/>
              <a:buChar char="•"/>
            </a:pPr>
            <a:r>
              <a:rPr lang="it-IT" sz="1200" dirty="0">
                <a:solidFill>
                  <a:schemeClr val="accent1">
                    <a:lumMod val="50000"/>
                  </a:schemeClr>
                </a:solidFill>
                <a:latin typeface="Arial" panose="020B0604020202020204" pitchFamily="34" charset="0"/>
                <a:cs typeface="Arial" panose="020B0604020202020204" pitchFamily="34" charset="0"/>
              </a:rPr>
              <a:t> Report dello studio LCA</a:t>
            </a:r>
          </a:p>
          <a:p>
            <a:pPr>
              <a:buFont typeface="Arial" panose="020B0604020202020204" pitchFamily="34" charset="0"/>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200" dirty="0">
                <a:solidFill>
                  <a:schemeClr val="accent1">
                    <a:lumMod val="50000"/>
                  </a:schemeClr>
                </a:solidFill>
                <a:latin typeface="Arial" panose="020B0604020202020204" pitchFamily="34" charset="0"/>
                <a:cs typeface="Arial" panose="020B0604020202020204" pitchFamily="34" charset="0"/>
              </a:rPr>
              <a:t>Integriamo un’analisi preventiva volta a verificare quali prodotti certificare con questa norma, allo scopo di fornire valore aggiunto alla strategia ESG dell’azienda.</a:t>
            </a:r>
          </a:p>
          <a:p>
            <a:endParaRPr lang="it-IT" sz="1200" dirty="0">
              <a:solidFill>
                <a:schemeClr val="accent1">
                  <a:lumMod val="50000"/>
                </a:schemeClr>
              </a:solidFill>
              <a:latin typeface="Arial" panose="020B0604020202020204" pitchFamily="34" charset="0"/>
              <a:cs typeface="Arial" panose="020B0604020202020204" pitchFamily="34" charset="0"/>
            </a:endParaRPr>
          </a:p>
          <a:p>
            <a:r>
              <a:rPr lang="it-IT" sz="1200" dirty="0">
                <a:solidFill>
                  <a:schemeClr val="accent1">
                    <a:lumMod val="50000"/>
                  </a:schemeClr>
                </a:solidFill>
                <a:latin typeface="Arial" panose="020B0604020202020204" pitchFamily="34" charset="0"/>
                <a:cs typeface="Arial" panose="020B0604020202020204" pitchFamily="34" charset="0"/>
              </a:rPr>
              <a:t>È</a:t>
            </a:r>
            <a:r>
              <a:rPr lang="it-IT" sz="1200" b="1" dirty="0">
                <a:solidFill>
                  <a:schemeClr val="accent1">
                    <a:lumMod val="50000"/>
                  </a:schemeClr>
                </a:solidFill>
                <a:latin typeface="Arial" panose="020B0604020202020204" pitchFamily="34" charset="0"/>
                <a:cs typeface="Arial" panose="020B0604020202020204" pitchFamily="34" charset="0"/>
              </a:rPr>
              <a:t> </a:t>
            </a:r>
            <a:r>
              <a:rPr lang="it-IT" sz="1200" dirty="0">
                <a:solidFill>
                  <a:schemeClr val="accent1">
                    <a:lumMod val="50000"/>
                  </a:schemeClr>
                </a:solidFill>
                <a:latin typeface="Arial" panose="020B0604020202020204" pitchFamily="34" charset="0"/>
                <a:cs typeface="Arial" panose="020B0604020202020204" pitchFamily="34" charset="0"/>
              </a:rPr>
              <a:t>possibile procedere anche mediante </a:t>
            </a:r>
            <a:r>
              <a:rPr lang="it-IT" sz="1200" b="1" dirty="0">
                <a:solidFill>
                  <a:schemeClr val="accent1">
                    <a:lumMod val="50000"/>
                  </a:schemeClr>
                </a:solidFill>
                <a:latin typeface="Arial" panose="020B0604020202020204" pitchFamily="34" charset="0"/>
                <a:cs typeface="Arial" panose="020B0604020202020204" pitchFamily="34" charset="0"/>
              </a:rPr>
              <a:t>modalità CPFSA – </a:t>
            </a:r>
            <a:r>
              <a:rPr lang="it-IT" sz="1200" b="1" dirty="0" err="1">
                <a:solidFill>
                  <a:schemeClr val="accent1">
                    <a:lumMod val="50000"/>
                  </a:schemeClr>
                </a:solidFill>
                <a:latin typeface="Arial" panose="020B0604020202020204" pitchFamily="34" charset="0"/>
                <a:cs typeface="Arial" panose="020B0604020202020204" pitchFamily="34" charset="0"/>
              </a:rPr>
              <a:t>Systematic</a:t>
            </a:r>
            <a:r>
              <a:rPr lang="it-IT" sz="1200" b="1" dirty="0">
                <a:solidFill>
                  <a:schemeClr val="accent1">
                    <a:lumMod val="50000"/>
                  </a:schemeClr>
                </a:solidFill>
                <a:latin typeface="Arial" panose="020B0604020202020204" pitchFamily="34" charset="0"/>
                <a:cs typeface="Arial" panose="020B0604020202020204" pitchFamily="34" charset="0"/>
              </a:rPr>
              <a:t> </a:t>
            </a:r>
            <a:r>
              <a:rPr lang="it-IT" sz="1200" b="1" dirty="0" err="1">
                <a:solidFill>
                  <a:schemeClr val="accent1">
                    <a:lumMod val="50000"/>
                  </a:schemeClr>
                </a:solidFill>
                <a:latin typeface="Arial" panose="020B0604020202020204" pitchFamily="34" charset="0"/>
                <a:cs typeface="Arial" panose="020B0604020202020204" pitchFamily="34" charset="0"/>
              </a:rPr>
              <a:t>Approach</a:t>
            </a:r>
            <a:r>
              <a:rPr lang="it-IT" sz="1200" dirty="0">
                <a:solidFill>
                  <a:schemeClr val="accent1">
                    <a:lumMod val="50000"/>
                  </a:schemeClr>
                </a:solidFill>
                <a:latin typeface="Arial" panose="020B0604020202020204" pitchFamily="34" charset="0"/>
                <a:cs typeface="Arial" panose="020B0604020202020204" pitchFamily="34" charset="0"/>
              </a:rPr>
              <a:t> introdotto dalla norma del 2018, utile per </a:t>
            </a:r>
            <a:r>
              <a:rPr lang="it-IT" sz="1200" b="1" dirty="0">
                <a:solidFill>
                  <a:schemeClr val="accent1">
                    <a:lumMod val="50000"/>
                  </a:schemeClr>
                </a:solidFill>
                <a:latin typeface="Arial" panose="020B0604020202020204" pitchFamily="34" charset="0"/>
                <a:cs typeface="Arial" panose="020B0604020202020204" pitchFamily="34" charset="0"/>
              </a:rPr>
              <a:t>aggregare famiglie di prodotto.</a:t>
            </a:r>
          </a:p>
          <a:p>
            <a:pPr marL="171447" indent="-171447">
              <a:buFont typeface="Arial" panose="020B0604020202020204" pitchFamily="34" charset="0"/>
              <a:buChar char="•"/>
            </a:pPr>
            <a:endParaRPr lang="it-IT" sz="1200" dirty="0">
              <a:solidFill>
                <a:schemeClr val="accent1">
                  <a:lumMod val="50000"/>
                </a:schemeClr>
              </a:solidFill>
              <a:latin typeface="Arial" panose="020B0604020202020204" pitchFamily="34" charset="0"/>
              <a:cs typeface="Arial" panose="020B0604020202020204" pitchFamily="34" charset="0"/>
            </a:endParaRPr>
          </a:p>
          <a:p>
            <a:endParaRPr lang="it-IT" sz="1200" dirty="0">
              <a:solidFill>
                <a:srgbClr val="002060"/>
              </a:solidFill>
              <a:latin typeface="Arial" panose="020B0604020202020204" pitchFamily="34" charset="0"/>
              <a:cs typeface="Arial" panose="020B0604020202020204" pitchFamily="34" charset="0"/>
            </a:endParaRPr>
          </a:p>
        </p:txBody>
      </p:sp>
      <p:sp>
        <p:nvSpPr>
          <p:cNvPr id="3" name="Rettangolo con angoli arrotondati 2">
            <a:extLst>
              <a:ext uri="{FF2B5EF4-FFF2-40B4-BE49-F238E27FC236}">
                <a16:creationId xmlns:a16="http://schemas.microsoft.com/office/drawing/2014/main" id="{5CFA7A67-7682-C803-92A9-B083F54639D1}"/>
              </a:ext>
            </a:extLst>
          </p:cNvPr>
          <p:cNvSpPr/>
          <p:nvPr/>
        </p:nvSpPr>
        <p:spPr>
          <a:xfrm>
            <a:off x="2043000" y="1260000"/>
            <a:ext cx="1461460" cy="338554"/>
          </a:xfrm>
          <a:prstGeom prst="roundRect">
            <a:avLst/>
          </a:prstGeom>
          <a:noFill/>
          <a:ln w="127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412787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CFE6EE5-783B-6D4B-3ECD-20C247C2F38D}"/>
              </a:ext>
            </a:extLst>
          </p:cNvPr>
          <p:cNvSpPr txBox="1"/>
          <p:nvPr/>
        </p:nvSpPr>
        <p:spPr>
          <a:xfrm>
            <a:off x="2043004" y="1260002"/>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dirty="0">
                <a:latin typeface="Arial" panose="020B0604020202020204" pitchFamily="34" charset="0"/>
                <a:cs typeface="Arial" panose="020B0604020202020204" pitchFamily="34" charset="0"/>
              </a:rPr>
              <a:t>ISO 14025   </a:t>
            </a:r>
            <a:r>
              <a:rPr lang="en-US" b="0" dirty="0">
                <a:latin typeface="Arial" panose="020B0604020202020204" pitchFamily="34" charset="0"/>
                <a:cs typeface="Arial" panose="020B0604020202020204" pitchFamily="34" charset="0"/>
              </a:rPr>
              <a:t>ENVIRONMENTAL PRODUCT DECLARATION</a:t>
            </a:r>
          </a:p>
        </p:txBody>
      </p:sp>
      <p:sp>
        <p:nvSpPr>
          <p:cNvPr id="10" name="Rettangolo 9">
            <a:extLst>
              <a:ext uri="{FF2B5EF4-FFF2-40B4-BE49-F238E27FC236}">
                <a16:creationId xmlns:a16="http://schemas.microsoft.com/office/drawing/2014/main" id="{571A9787-6CD0-E8E6-D4A2-7F45ED78B52E}"/>
              </a:ext>
            </a:extLst>
          </p:cNvPr>
          <p:cNvSpPr/>
          <p:nvPr/>
        </p:nvSpPr>
        <p:spPr>
          <a:xfrm>
            <a:off x="2043000" y="2097358"/>
            <a:ext cx="6803820" cy="43834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nSpc>
                <a:spcPct val="107000"/>
              </a:lnSpc>
              <a:spcAft>
                <a:spcPts val="650"/>
              </a:spcAft>
            </a:pPr>
            <a:r>
              <a:rPr lang="it-IT" sz="1200" dirty="0">
                <a:solidFill>
                  <a:schemeClr val="accent1">
                    <a:lumMod val="50000"/>
                  </a:schemeClr>
                </a:solidFill>
                <a:latin typeface="Arial" panose="020B0604020202020204" pitchFamily="34" charset="0"/>
                <a:cs typeface="Arial" panose="020B0604020202020204" pitchFamily="34" charset="0"/>
              </a:rPr>
              <a:t>La EPD, acronimo di </a:t>
            </a:r>
            <a:r>
              <a:rPr lang="it-IT" sz="1200" dirty="0" err="1">
                <a:solidFill>
                  <a:schemeClr val="accent1">
                    <a:lumMod val="50000"/>
                  </a:schemeClr>
                </a:solidFill>
                <a:latin typeface="Arial" panose="020B0604020202020204" pitchFamily="34" charset="0"/>
                <a:cs typeface="Arial" panose="020B0604020202020204" pitchFamily="34" charset="0"/>
              </a:rPr>
              <a:t>Environmental</a:t>
            </a:r>
            <a:r>
              <a:rPr lang="it-IT" sz="1200" dirty="0">
                <a:solidFill>
                  <a:schemeClr val="accent1">
                    <a:lumMod val="50000"/>
                  </a:schemeClr>
                </a:solidFill>
                <a:latin typeface="Arial" panose="020B0604020202020204" pitchFamily="34" charset="0"/>
                <a:cs typeface="Arial" panose="020B0604020202020204" pitchFamily="34" charset="0"/>
              </a:rPr>
              <a:t> Product </a:t>
            </a:r>
            <a:r>
              <a:rPr lang="it-IT" sz="1200" dirty="0" err="1">
                <a:solidFill>
                  <a:schemeClr val="accent1">
                    <a:lumMod val="50000"/>
                  </a:schemeClr>
                </a:solidFill>
                <a:latin typeface="Arial" panose="020B0604020202020204" pitchFamily="34" charset="0"/>
                <a:cs typeface="Arial" panose="020B0604020202020204" pitchFamily="34" charset="0"/>
              </a:rPr>
              <a:t>Declaration</a:t>
            </a:r>
            <a:r>
              <a:rPr lang="it-IT" sz="1200" dirty="0">
                <a:solidFill>
                  <a:schemeClr val="accent1">
                    <a:lumMod val="50000"/>
                  </a:schemeClr>
                </a:solidFill>
                <a:latin typeface="Arial" panose="020B0604020202020204" pitchFamily="34" charset="0"/>
                <a:cs typeface="Arial" panose="020B0604020202020204" pitchFamily="34" charset="0"/>
              </a:rPr>
              <a:t>, è nota in Italia come Dichiarazione Ambientale di Prodotto; un’etichetta ambientale attestante l’impatto che un bene ha sull’ambiente durante ogni fase del suo ciclo di vita. </a:t>
            </a:r>
            <a:br>
              <a:rPr lang="it-IT" sz="1200" dirty="0">
                <a:solidFill>
                  <a:schemeClr val="accent1">
                    <a:lumMod val="50000"/>
                  </a:schemeClr>
                </a:solidFill>
                <a:latin typeface="Arial" panose="020B0604020202020204" pitchFamily="34" charset="0"/>
                <a:cs typeface="Arial" panose="020B0604020202020204" pitchFamily="34" charset="0"/>
              </a:rPr>
            </a:br>
            <a:r>
              <a:rPr lang="it-IT" sz="1200" dirty="0">
                <a:solidFill>
                  <a:schemeClr val="accent1">
                    <a:lumMod val="50000"/>
                  </a:schemeClr>
                </a:solidFill>
                <a:latin typeface="Arial" panose="020B0604020202020204" pitchFamily="34" charset="0"/>
                <a:cs typeface="Arial" panose="020B0604020202020204" pitchFamily="34" charset="0"/>
              </a:rPr>
              <a:t>Si tratta di un documento molto importante basato su studi condotti secondo standard internazionali, che permettono di certificare la sostenibilità di un prodotto e, di fatto, il suo valore.</a:t>
            </a:r>
          </a:p>
          <a:p>
            <a:endParaRPr lang="it-IT" sz="1200" dirty="0">
              <a:solidFill>
                <a:srgbClr val="002060"/>
              </a:solidFill>
              <a:latin typeface="Montserrat" pitchFamily="2" charset="0"/>
            </a:endParaRPr>
          </a:p>
        </p:txBody>
      </p:sp>
      <p:sp>
        <p:nvSpPr>
          <p:cNvPr id="6" name="CasellaDiTesto 5">
            <a:extLst>
              <a:ext uri="{FF2B5EF4-FFF2-40B4-BE49-F238E27FC236}">
                <a16:creationId xmlns:a16="http://schemas.microsoft.com/office/drawing/2014/main" id="{8E2CBA3B-3F8C-6E47-3D0A-E2C2B13ECA0D}"/>
              </a:ext>
            </a:extLst>
          </p:cNvPr>
          <p:cNvSpPr txBox="1"/>
          <p:nvPr/>
        </p:nvSpPr>
        <p:spPr>
          <a:xfrm>
            <a:off x="2175433" y="3400161"/>
            <a:ext cx="2356946" cy="1077218"/>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oggettiva</a:t>
            </a:r>
          </a:p>
          <a:p>
            <a:pPr algn="ctr"/>
            <a:endParaRPr lang="it-IT" sz="1200" b="1" dirty="0">
              <a:solidFill>
                <a:schemeClr val="accent1">
                  <a:lumMod val="50000"/>
                </a:schemeClr>
              </a:solidFill>
              <a:latin typeface="Arial" panose="020B0604020202020204" pitchFamily="34" charset="0"/>
              <a:cs typeface="Arial" panose="020B0604020202020204" pitchFamily="34" charset="0"/>
            </a:endParaRPr>
          </a:p>
          <a:p>
            <a:pPr algn="ctr"/>
            <a:r>
              <a:rPr lang="it-IT" sz="1200" dirty="0">
                <a:solidFill>
                  <a:schemeClr val="accent1">
                    <a:lumMod val="50000"/>
                  </a:schemeClr>
                </a:solidFill>
                <a:latin typeface="Arial" panose="020B0604020202020204" pitchFamily="34" charset="0"/>
                <a:cs typeface="Arial" panose="020B0604020202020204" pitchFamily="34" charset="0"/>
              </a:rPr>
              <a:t>Le informazioni usate per la sua redazione provengono da uno studio </a:t>
            </a:r>
            <a:r>
              <a:rPr lang="it-IT" sz="1200" b="1" dirty="0">
                <a:solidFill>
                  <a:schemeClr val="accent1">
                    <a:lumMod val="50000"/>
                  </a:schemeClr>
                </a:solidFill>
                <a:latin typeface="Arial" panose="020B0604020202020204" pitchFamily="34" charset="0"/>
                <a:cs typeface="Arial" panose="020B0604020202020204" pitchFamily="34" charset="0"/>
              </a:rPr>
              <a:t>LCA</a:t>
            </a:r>
            <a:r>
              <a:rPr lang="it-IT" sz="1200" dirty="0">
                <a:solidFill>
                  <a:schemeClr val="accent1">
                    <a:lumMod val="50000"/>
                  </a:schemeClr>
                </a:solidFill>
                <a:latin typeface="Arial" panose="020B0604020202020204" pitchFamily="34" charset="0"/>
                <a:cs typeface="Arial" panose="020B0604020202020204" pitchFamily="34" charset="0"/>
              </a:rPr>
              <a:t> </a:t>
            </a:r>
          </a:p>
        </p:txBody>
      </p:sp>
      <p:sp>
        <p:nvSpPr>
          <p:cNvPr id="7" name="CasellaDiTesto 6">
            <a:extLst>
              <a:ext uri="{FF2B5EF4-FFF2-40B4-BE49-F238E27FC236}">
                <a16:creationId xmlns:a16="http://schemas.microsoft.com/office/drawing/2014/main" id="{13D03CB9-5655-E676-57D4-A9C905CDC4BA}"/>
              </a:ext>
            </a:extLst>
          </p:cNvPr>
          <p:cNvSpPr txBox="1"/>
          <p:nvPr/>
        </p:nvSpPr>
        <p:spPr>
          <a:xfrm>
            <a:off x="4802419" y="3400161"/>
            <a:ext cx="2356946" cy="1077218"/>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versatile</a:t>
            </a:r>
          </a:p>
          <a:p>
            <a:pPr algn="ctr"/>
            <a:endParaRPr lang="it-IT" sz="1200" b="1" dirty="0">
              <a:solidFill>
                <a:srgbClr val="002060"/>
              </a:solidFill>
              <a:latin typeface="Arial" panose="020B0604020202020204" pitchFamily="34" charset="0"/>
              <a:cs typeface="Arial" panose="020B0604020202020204" pitchFamily="34" charset="0"/>
            </a:endParaRPr>
          </a:p>
          <a:p>
            <a:pPr algn="ctr"/>
            <a:r>
              <a:rPr lang="it-IT" sz="1200" dirty="0">
                <a:solidFill>
                  <a:schemeClr val="accent1">
                    <a:lumMod val="50000"/>
                  </a:schemeClr>
                </a:solidFill>
                <a:latin typeface="Arial" panose="020B0604020202020204" pitchFamily="34" charset="0"/>
                <a:cs typeface="Arial" panose="020B0604020202020204" pitchFamily="34" charset="0"/>
              </a:rPr>
              <a:t>Favorisce il confronto tra prodotti equivalenti o della stessa categoria</a:t>
            </a:r>
          </a:p>
        </p:txBody>
      </p:sp>
      <p:sp>
        <p:nvSpPr>
          <p:cNvPr id="8" name="CasellaDiTesto 7">
            <a:extLst>
              <a:ext uri="{FF2B5EF4-FFF2-40B4-BE49-F238E27FC236}">
                <a16:creationId xmlns:a16="http://schemas.microsoft.com/office/drawing/2014/main" id="{CF16CFC0-A2FE-3B82-A61E-0C9184E9AB5C}"/>
              </a:ext>
            </a:extLst>
          </p:cNvPr>
          <p:cNvSpPr txBox="1"/>
          <p:nvPr/>
        </p:nvSpPr>
        <p:spPr>
          <a:xfrm>
            <a:off x="7445744" y="3400161"/>
            <a:ext cx="2440660" cy="1077218"/>
          </a:xfrm>
          <a:prstGeom prst="rect">
            <a:avLst/>
          </a:prstGeom>
          <a:noFill/>
        </p:spPr>
        <p:txBody>
          <a:bodyPr wrap="square">
            <a:spAutoFit/>
          </a:bodyPr>
          <a:lstStyle/>
          <a:p>
            <a:pPr algn="ctr"/>
            <a:r>
              <a:rPr lang="it-IT" sz="1600" dirty="0">
                <a:solidFill>
                  <a:srgbClr val="00B050"/>
                </a:solidFill>
                <a:latin typeface="Arial" panose="020B0604020202020204" pitchFamily="34" charset="0"/>
                <a:cs typeface="Arial" panose="020B0604020202020204" pitchFamily="34" charset="0"/>
              </a:rPr>
              <a:t>credibile</a:t>
            </a:r>
          </a:p>
          <a:p>
            <a:pPr algn="ctr"/>
            <a:endParaRPr lang="it-IT" sz="1200" b="1" dirty="0">
              <a:solidFill>
                <a:schemeClr val="accent1">
                  <a:lumMod val="50000"/>
                </a:schemeClr>
              </a:solidFill>
              <a:latin typeface="Arial" panose="020B0604020202020204" pitchFamily="34" charset="0"/>
              <a:cs typeface="Arial" panose="020B0604020202020204" pitchFamily="34" charset="0"/>
            </a:endParaRPr>
          </a:p>
          <a:p>
            <a:pPr algn="ctr"/>
            <a:r>
              <a:rPr lang="it-IT" sz="1200" dirty="0">
                <a:solidFill>
                  <a:schemeClr val="accent1">
                    <a:lumMod val="50000"/>
                  </a:schemeClr>
                </a:solidFill>
                <a:latin typeface="Arial" panose="020B0604020202020204" pitchFamily="34" charset="0"/>
                <a:cs typeface="Arial" panose="020B0604020202020204" pitchFamily="34" charset="0"/>
              </a:rPr>
              <a:t>Redatta nel rispetto dei requisiti della norma internazionale ISO 14025 </a:t>
            </a:r>
          </a:p>
        </p:txBody>
      </p:sp>
      <p:pic>
        <p:nvPicPr>
          <p:cNvPr id="12" name="Elemento grafico 11">
            <a:extLst>
              <a:ext uri="{FF2B5EF4-FFF2-40B4-BE49-F238E27FC236}">
                <a16:creationId xmlns:a16="http://schemas.microsoft.com/office/drawing/2014/main" id="{AA81FDC1-17A2-CCCF-CCA2-F022495D4A4E}"/>
              </a:ext>
            </a:extLst>
          </p:cNvPr>
          <p:cNvPicPr/>
          <p:nvPr/>
        </p:nvPicPr>
        <p:blipFill>
          <a:blip r:embed="rId2">
            <a:extLst>
              <a:ext uri="{96DAC541-7B7A-43D3-8B79-37D633B846F1}">
                <asvg:svgBlip xmlns:asvg="http://schemas.microsoft.com/office/drawing/2016/SVG/main" r:embed="rId3"/>
              </a:ext>
            </a:extLst>
          </a:blip>
          <a:stretch>
            <a:fillRect/>
          </a:stretch>
        </p:blipFill>
        <p:spPr>
          <a:xfrm>
            <a:off x="2001391" y="4703332"/>
            <a:ext cx="8189227" cy="894671"/>
          </a:xfrm>
          <a:prstGeom prst="rect">
            <a:avLst/>
          </a:prstGeom>
        </p:spPr>
      </p:pic>
      <p:sp>
        <p:nvSpPr>
          <p:cNvPr id="13" name="CasellaDiTesto 12">
            <a:extLst>
              <a:ext uri="{FF2B5EF4-FFF2-40B4-BE49-F238E27FC236}">
                <a16:creationId xmlns:a16="http://schemas.microsoft.com/office/drawing/2014/main" id="{FB5E212E-16A7-0480-A4EC-61457633F79C}"/>
              </a:ext>
            </a:extLst>
          </p:cNvPr>
          <p:cNvSpPr txBox="1"/>
          <p:nvPr/>
        </p:nvSpPr>
        <p:spPr>
          <a:xfrm>
            <a:off x="2164922" y="4966001"/>
            <a:ext cx="7840727" cy="338554"/>
          </a:xfrm>
          <a:prstGeom prst="rect">
            <a:avLst/>
          </a:prstGeom>
          <a:noFill/>
        </p:spPr>
        <p:txBody>
          <a:bodyPr wrap="square">
            <a:spAutoFit/>
          </a:bodyPr>
          <a:lstStyle/>
          <a:p>
            <a:pPr algn="ctr"/>
            <a:r>
              <a:rPr lang="it-IT" sz="1600" dirty="0">
                <a:solidFill>
                  <a:schemeClr val="bg1"/>
                </a:solidFill>
                <a:latin typeface="Arial" panose="020B0604020202020204" pitchFamily="34" charset="0"/>
                <a:cs typeface="Arial" panose="020B0604020202020204" pitchFamily="34" charset="0"/>
              </a:rPr>
              <a:t>       Chi ottiene la certificazione può esporre il logo ufficiale EPD</a:t>
            </a:r>
          </a:p>
        </p:txBody>
      </p:sp>
      <p:pic>
        <p:nvPicPr>
          <p:cNvPr id="14" name="Immagine 13">
            <a:extLst>
              <a:ext uri="{FF2B5EF4-FFF2-40B4-BE49-F238E27FC236}">
                <a16:creationId xmlns:a16="http://schemas.microsoft.com/office/drawing/2014/main" id="{672AD288-329D-3602-6466-769CBE769C4C}"/>
              </a:ext>
            </a:extLst>
          </p:cNvPr>
          <p:cNvPicPr/>
          <p:nvPr/>
        </p:nvPicPr>
        <p:blipFill rotWithShape="1">
          <a:blip r:embed="rId4" cstate="hqprint">
            <a:extLst>
              <a:ext uri="{28A0092B-C50C-407E-A947-70E740481C1C}">
                <a14:useLocalDpi xmlns:a14="http://schemas.microsoft.com/office/drawing/2010/main" val="0"/>
              </a:ext>
            </a:extLst>
          </a:blip>
          <a:srcRect t="23438" b="27005"/>
          <a:stretch/>
        </p:blipFill>
        <p:spPr>
          <a:xfrm>
            <a:off x="5398743" y="5812974"/>
            <a:ext cx="1394525" cy="487819"/>
          </a:xfrm>
          <a:prstGeom prst="rect">
            <a:avLst/>
          </a:prstGeom>
        </p:spPr>
      </p:pic>
      <p:pic>
        <p:nvPicPr>
          <p:cNvPr id="15" name="Elemento grafico 14">
            <a:extLst>
              <a:ext uri="{FF2B5EF4-FFF2-40B4-BE49-F238E27FC236}">
                <a16:creationId xmlns:a16="http://schemas.microsoft.com/office/drawing/2014/main" id="{B72AFDD8-25C0-AB8A-13A2-9CB57E4AE783}"/>
              </a:ext>
            </a:extLst>
          </p:cNvPr>
          <p:cNvPicPr/>
          <p:nvPr/>
        </p:nvPicPr>
        <p:blipFill>
          <a:blip r:embed="rId5">
            <a:extLst>
              <a:ext uri="{96DAC541-7B7A-43D3-8B79-37D633B846F1}">
                <asvg:svgBlip xmlns:asvg="http://schemas.microsoft.com/office/drawing/2016/SVG/main" r:embed="rId6"/>
              </a:ext>
            </a:extLst>
          </a:blip>
          <a:stretch>
            <a:fillRect/>
          </a:stretch>
        </p:blipFill>
        <p:spPr>
          <a:xfrm>
            <a:off x="2578829" y="4832382"/>
            <a:ext cx="490445" cy="532125"/>
          </a:xfrm>
          <a:prstGeom prst="rect">
            <a:avLst/>
          </a:prstGeom>
        </p:spPr>
      </p:pic>
      <p:sp>
        <p:nvSpPr>
          <p:cNvPr id="3" name="Rettangolo con angoli arrotondati 2">
            <a:extLst>
              <a:ext uri="{FF2B5EF4-FFF2-40B4-BE49-F238E27FC236}">
                <a16:creationId xmlns:a16="http://schemas.microsoft.com/office/drawing/2014/main" id="{94FA3698-5B27-1958-A556-06EC3ADE8656}"/>
              </a:ext>
            </a:extLst>
          </p:cNvPr>
          <p:cNvSpPr/>
          <p:nvPr/>
        </p:nvSpPr>
        <p:spPr>
          <a:xfrm>
            <a:off x="2043000" y="1260000"/>
            <a:ext cx="1461460" cy="338554"/>
          </a:xfrm>
          <a:prstGeom prst="roundRect">
            <a:avLst/>
          </a:prstGeom>
          <a:noFill/>
          <a:ln w="127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24184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B574FC74-DB7C-F085-2CE7-481715D217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magine 3">
            <a:extLst>
              <a:ext uri="{FF2B5EF4-FFF2-40B4-BE49-F238E27FC236}">
                <a16:creationId xmlns:a16="http://schemas.microsoft.com/office/drawing/2014/main" id="{D8821E40-01B1-2943-9874-30FD350BE65D}"/>
              </a:ext>
            </a:extLst>
          </p:cNvPr>
          <p:cNvPicPr>
            <a:picLocks noChangeAspect="1"/>
          </p:cNvPicPr>
          <p:nvPr/>
        </p:nvPicPr>
        <p:blipFill>
          <a:blip r:embed="rId3"/>
          <a:stretch>
            <a:fillRect/>
          </a:stretch>
        </p:blipFill>
        <p:spPr>
          <a:xfrm>
            <a:off x="5482422" y="4917815"/>
            <a:ext cx="957007" cy="312542"/>
          </a:xfrm>
          <a:prstGeom prst="rect">
            <a:avLst/>
          </a:prstGeom>
        </p:spPr>
      </p:pic>
      <p:sp>
        <p:nvSpPr>
          <p:cNvPr id="5" name="Rettangolo 4">
            <a:extLst>
              <a:ext uri="{FF2B5EF4-FFF2-40B4-BE49-F238E27FC236}">
                <a16:creationId xmlns:a16="http://schemas.microsoft.com/office/drawing/2014/main" id="{70D2A87D-6B32-894E-BF13-F6901090C899}"/>
              </a:ext>
            </a:extLst>
          </p:cNvPr>
          <p:cNvSpPr/>
          <p:nvPr/>
        </p:nvSpPr>
        <p:spPr>
          <a:xfrm>
            <a:off x="5029846" y="5329846"/>
            <a:ext cx="2132315" cy="553998"/>
          </a:xfrm>
          <a:prstGeom prst="rect">
            <a:avLst/>
          </a:prstGeom>
        </p:spPr>
        <p:txBody>
          <a:bodyPr wrap="none">
            <a:spAutoFit/>
          </a:bodyPr>
          <a:lstStyle/>
          <a:p>
            <a:pPr algn="ctr"/>
            <a:r>
              <a:rPr lang="it-IT" sz="1000" dirty="0">
                <a:solidFill>
                  <a:schemeClr val="bg1"/>
                </a:solidFill>
                <a:latin typeface="Arial" panose="020B0604020202020204" pitchFamily="34" charset="0"/>
                <a:cs typeface="Arial" panose="020B0604020202020204" pitchFamily="34" charset="0"/>
              </a:rPr>
              <a:t>800.128.047</a:t>
            </a:r>
          </a:p>
          <a:p>
            <a:pPr algn="ctr"/>
            <a:r>
              <a:rPr lang="it-IT" sz="1000" dirty="0">
                <a:solidFill>
                  <a:schemeClr val="bg1"/>
                </a:solidFill>
                <a:latin typeface="Arial" panose="020B0604020202020204" pitchFamily="34" charset="0"/>
                <a:cs typeface="Arial" panose="020B0604020202020204" pitchFamily="34" charset="0"/>
              </a:rPr>
              <a:t>www.tecnosrl.it</a:t>
            </a:r>
          </a:p>
          <a:p>
            <a:pPr algn="ctr"/>
            <a:r>
              <a:rPr lang="it-IT" sz="1000" dirty="0">
                <a:solidFill>
                  <a:schemeClr val="bg1"/>
                </a:solidFill>
                <a:latin typeface="Arial" panose="020B0604020202020204" pitchFamily="34" charset="0"/>
                <a:cs typeface="Arial" panose="020B0604020202020204" pitchFamily="34" charset="0"/>
              </a:rPr>
              <a:t>MILANO   |  LONDRA   |   NAPOLI</a:t>
            </a:r>
          </a:p>
        </p:txBody>
      </p:sp>
      <p:pic>
        <p:nvPicPr>
          <p:cNvPr id="7" name="Immagine 6" descr="Immagine che contiene testo&#10;&#10;Descrizione generata automaticamente">
            <a:extLst>
              <a:ext uri="{FF2B5EF4-FFF2-40B4-BE49-F238E27FC236}">
                <a16:creationId xmlns:a16="http://schemas.microsoft.com/office/drawing/2014/main" id="{CE3DD5BE-1FF3-A3B5-DF65-C3B7149BE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04299" y="2699318"/>
            <a:ext cx="5783413" cy="1459366"/>
          </a:xfrm>
          <a:prstGeom prst="rect">
            <a:avLst/>
          </a:prstGeom>
        </p:spPr>
      </p:pic>
    </p:spTree>
    <p:extLst>
      <p:ext uri="{BB962C8B-B14F-4D97-AF65-F5344CB8AC3E}">
        <p14:creationId xmlns:p14="http://schemas.microsoft.com/office/powerpoint/2010/main" val="7784820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Immagine 19" descr="Immagine che contiene orologio, Orologio da parete, blu&#10;&#10;Descrizione generata automaticamente">
            <a:extLst>
              <a:ext uri="{FF2B5EF4-FFF2-40B4-BE49-F238E27FC236}">
                <a16:creationId xmlns:a16="http://schemas.microsoft.com/office/drawing/2014/main" id="{35D0E03E-B494-E10C-87FF-B74F53979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263"/>
            <a:ext cx="12196689" cy="6858000"/>
          </a:xfrm>
          <a:prstGeom prst="rect">
            <a:avLst/>
          </a:prstGeom>
        </p:spPr>
      </p:pic>
      <p:sp>
        <p:nvSpPr>
          <p:cNvPr id="9" name="Rettangolo 8">
            <a:extLst>
              <a:ext uri="{FF2B5EF4-FFF2-40B4-BE49-F238E27FC236}">
                <a16:creationId xmlns:a16="http://schemas.microsoft.com/office/drawing/2014/main" id="{7410AF35-B1E7-F10E-DBA4-0C42EB67B76E}"/>
              </a:ext>
            </a:extLst>
          </p:cNvPr>
          <p:cNvSpPr/>
          <p:nvPr/>
        </p:nvSpPr>
        <p:spPr>
          <a:xfrm>
            <a:off x="1129035" y="3007238"/>
            <a:ext cx="6141160"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r>
              <a:rPr lang="it-IT" sz="6600" b="1" dirty="0">
                <a:latin typeface="Arial" panose="020B0604020202020204" pitchFamily="34" charset="0"/>
                <a:cs typeface="Arial" panose="020B0604020202020204" pitchFamily="34" charset="0"/>
              </a:rPr>
              <a:t>Energia</a:t>
            </a:r>
          </a:p>
        </p:txBody>
      </p:sp>
      <p:pic>
        <p:nvPicPr>
          <p:cNvPr id="2" name="Immagine 1" descr="Immagine che contiene testo, Carattere, Elementi grafici, schermata&#10;&#10;Descrizione generata automaticamente">
            <a:extLst>
              <a:ext uri="{FF2B5EF4-FFF2-40B4-BE49-F238E27FC236}">
                <a16:creationId xmlns:a16="http://schemas.microsoft.com/office/drawing/2014/main" id="{0C604B35-2EE6-1ACB-1FE0-00FA28CBE1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956" y="1888409"/>
            <a:ext cx="2992582" cy="973188"/>
          </a:xfrm>
          <a:prstGeom prst="rect">
            <a:avLst/>
          </a:prstGeom>
        </p:spPr>
      </p:pic>
    </p:spTree>
    <p:extLst>
      <p:ext uri="{BB962C8B-B14F-4D97-AF65-F5344CB8AC3E}">
        <p14:creationId xmlns:p14="http://schemas.microsoft.com/office/powerpoint/2010/main" val="87121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Immagine 27" descr="Un mucchio di fili colorati intrecciati per formare una lampadina di filo giallo">
            <a:extLst>
              <a:ext uri="{FF2B5EF4-FFF2-40B4-BE49-F238E27FC236}">
                <a16:creationId xmlns:a16="http://schemas.microsoft.com/office/drawing/2014/main" id="{B2A28A60-E7CA-B54F-5143-DC26F2BFDB7B}"/>
              </a:ext>
            </a:extLst>
          </p:cNvPr>
          <p:cNvPicPr/>
          <p:nvPr/>
        </p:nvPicPr>
        <p:blipFill rotWithShape="1">
          <a:blip r:embed="rId2">
            <a:extLst>
              <a:ext uri="{28A0092B-C50C-407E-A947-70E740481C1C}">
                <a14:useLocalDpi xmlns:a14="http://schemas.microsoft.com/office/drawing/2010/main" val="0"/>
              </a:ext>
            </a:extLst>
          </a:blip>
          <a:srcRect l="44657" r="2678" b="9348"/>
          <a:stretch/>
        </p:blipFill>
        <p:spPr>
          <a:xfrm flipH="1">
            <a:off x="7279020" y="147282"/>
            <a:ext cx="4912980" cy="5636281"/>
          </a:xfrm>
          <a:prstGeom prst="rect">
            <a:avLst/>
          </a:prstGeom>
        </p:spPr>
      </p:pic>
      <p:sp>
        <p:nvSpPr>
          <p:cNvPr id="3" name="Rettangolo 2">
            <a:extLst>
              <a:ext uri="{FF2B5EF4-FFF2-40B4-BE49-F238E27FC236}">
                <a16:creationId xmlns:a16="http://schemas.microsoft.com/office/drawing/2014/main" id="{A90C96F7-D847-5290-7ACF-79F8170BAA6B}"/>
              </a:ext>
            </a:extLst>
          </p:cNvPr>
          <p:cNvSpPr/>
          <p:nvPr/>
        </p:nvSpPr>
        <p:spPr>
          <a:xfrm>
            <a:off x="2024122" y="1430694"/>
            <a:ext cx="5051214" cy="9490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t" anchorCtr="0">
            <a:noAutofit/>
          </a:bodyPr>
          <a:lstStyle/>
          <a:p>
            <a:r>
              <a:rPr lang="en-US" dirty="0" err="1">
                <a:solidFill>
                  <a:schemeClr val="accent1">
                    <a:lumMod val="50000"/>
                  </a:schemeClr>
                </a:solidFill>
                <a:latin typeface="Arial" panose="020B0604020202020204" pitchFamily="34" charset="0"/>
                <a:cs typeface="Arial" panose="020B0604020202020204" pitchFamily="34" charset="0"/>
              </a:rPr>
              <a:t>Diagnosi</a:t>
            </a:r>
            <a:r>
              <a:rPr lang="en-US" dirty="0">
                <a:solidFill>
                  <a:schemeClr val="accent1">
                    <a:lumMod val="50000"/>
                  </a:schemeClr>
                </a:solidFill>
                <a:latin typeface="Arial" panose="020B0604020202020204" pitchFamily="34" charset="0"/>
                <a:cs typeface="Arial" panose="020B0604020202020204" pitchFamily="34" charset="0"/>
              </a:rPr>
              <a:t> </a:t>
            </a:r>
            <a:r>
              <a:rPr lang="en-US" dirty="0" err="1">
                <a:solidFill>
                  <a:schemeClr val="accent1">
                    <a:lumMod val="50000"/>
                  </a:schemeClr>
                </a:solidFill>
                <a:latin typeface="Arial" panose="020B0604020202020204" pitchFamily="34" charset="0"/>
                <a:cs typeface="Arial" panose="020B0604020202020204" pitchFamily="34" charset="0"/>
              </a:rPr>
              <a:t>Energetiche</a:t>
            </a:r>
            <a:endParaRPr lang="en-US" dirty="0">
              <a:solidFill>
                <a:schemeClr val="accent1">
                  <a:lumMod val="50000"/>
                </a:schemeClr>
              </a:solidFill>
              <a:latin typeface="Arial" panose="020B0604020202020204" pitchFamily="34" charset="0"/>
              <a:cs typeface="Arial" panose="020B0604020202020204" pitchFamily="34" charset="0"/>
            </a:endParaRPr>
          </a:p>
        </p:txBody>
      </p:sp>
      <p:sp>
        <p:nvSpPr>
          <p:cNvPr id="4" name="Rettangolo 3">
            <a:extLst>
              <a:ext uri="{FF2B5EF4-FFF2-40B4-BE49-F238E27FC236}">
                <a16:creationId xmlns:a16="http://schemas.microsoft.com/office/drawing/2014/main" id="{433A0738-0F93-B585-1DDE-00D3192B0ACC}"/>
              </a:ext>
            </a:extLst>
          </p:cNvPr>
          <p:cNvSpPr/>
          <p:nvPr/>
        </p:nvSpPr>
        <p:spPr>
          <a:xfrm>
            <a:off x="2024122" y="2763691"/>
            <a:ext cx="5477436" cy="949071"/>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en-US" dirty="0">
                <a:solidFill>
                  <a:schemeClr val="accent1">
                    <a:lumMod val="50000"/>
                  </a:schemeClr>
                </a:solidFill>
                <a:latin typeface="Arial" panose="020B0604020202020204" pitchFamily="34" charset="0"/>
                <a:cs typeface="Arial" panose="020B0604020202020204" pitchFamily="34" charset="0"/>
              </a:rPr>
              <a:t>Energy Management</a:t>
            </a:r>
          </a:p>
        </p:txBody>
      </p:sp>
      <p:sp>
        <p:nvSpPr>
          <p:cNvPr id="5" name="Rettangolo 4">
            <a:extLst>
              <a:ext uri="{FF2B5EF4-FFF2-40B4-BE49-F238E27FC236}">
                <a16:creationId xmlns:a16="http://schemas.microsoft.com/office/drawing/2014/main" id="{B68BE1C9-46BB-862D-2996-2AB8BA81512F}"/>
              </a:ext>
            </a:extLst>
          </p:cNvPr>
          <p:cNvSpPr/>
          <p:nvPr/>
        </p:nvSpPr>
        <p:spPr>
          <a:xfrm>
            <a:off x="2024123" y="2103343"/>
            <a:ext cx="5038421" cy="949071"/>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it-IT" dirty="0">
                <a:solidFill>
                  <a:schemeClr val="accent1">
                    <a:lumMod val="50000"/>
                  </a:schemeClr>
                </a:solidFill>
                <a:latin typeface="Arial" panose="020B0604020202020204" pitchFamily="34" charset="0"/>
                <a:cs typeface="Arial" panose="020B0604020202020204" pitchFamily="34" charset="0"/>
              </a:rPr>
              <a:t>UNI CEI EN ISO 50001</a:t>
            </a:r>
            <a:endParaRPr lang="en-US" dirty="0">
              <a:solidFill>
                <a:schemeClr val="accent1">
                  <a:lumMod val="50000"/>
                </a:schemeClr>
              </a:solidFill>
              <a:latin typeface="Arial" panose="020B0604020202020204" pitchFamily="34" charset="0"/>
              <a:cs typeface="Arial" panose="020B0604020202020204" pitchFamily="34" charset="0"/>
            </a:endParaRPr>
          </a:p>
        </p:txBody>
      </p:sp>
      <p:sp>
        <p:nvSpPr>
          <p:cNvPr id="6" name="Rettangolo 5">
            <a:extLst>
              <a:ext uri="{FF2B5EF4-FFF2-40B4-BE49-F238E27FC236}">
                <a16:creationId xmlns:a16="http://schemas.microsoft.com/office/drawing/2014/main" id="{75FC5904-3D7A-92FD-369A-1A99F353B7F7}"/>
              </a:ext>
            </a:extLst>
          </p:cNvPr>
          <p:cNvSpPr/>
          <p:nvPr/>
        </p:nvSpPr>
        <p:spPr>
          <a:xfrm>
            <a:off x="2024122" y="4789241"/>
            <a:ext cx="7051988" cy="949071"/>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en-US" dirty="0" err="1">
                <a:solidFill>
                  <a:schemeClr val="accent1">
                    <a:lumMod val="50000"/>
                  </a:schemeClr>
                </a:solidFill>
                <a:latin typeface="Arial" panose="020B0604020202020204" pitchFamily="34" charset="0"/>
                <a:cs typeface="Arial" panose="020B0604020202020204" pitchFamily="34" charset="0"/>
              </a:rPr>
              <a:t>Pratiche</a:t>
            </a:r>
            <a:r>
              <a:rPr lang="en-US" dirty="0">
                <a:solidFill>
                  <a:schemeClr val="accent1">
                    <a:lumMod val="50000"/>
                  </a:schemeClr>
                </a:solidFill>
                <a:latin typeface="Arial" panose="020B0604020202020204" pitchFamily="34" charset="0"/>
                <a:cs typeface="Arial" panose="020B0604020202020204" pitchFamily="34" charset="0"/>
              </a:rPr>
              <a:t> </a:t>
            </a:r>
            <a:r>
              <a:rPr lang="en-US" dirty="0" err="1">
                <a:solidFill>
                  <a:schemeClr val="accent1">
                    <a:lumMod val="50000"/>
                  </a:schemeClr>
                </a:solidFill>
                <a:latin typeface="Arial" panose="020B0604020202020204" pitchFamily="34" charset="0"/>
                <a:cs typeface="Arial" panose="020B0604020202020204" pitchFamily="34" charset="0"/>
              </a:rPr>
              <a:t>Elettrivori</a:t>
            </a:r>
            <a:r>
              <a:rPr lang="en-US" dirty="0">
                <a:solidFill>
                  <a:schemeClr val="accent1">
                    <a:lumMod val="50000"/>
                  </a:schemeClr>
                </a:solidFill>
                <a:latin typeface="Arial" panose="020B0604020202020204" pitchFamily="34" charset="0"/>
                <a:cs typeface="Arial" panose="020B0604020202020204" pitchFamily="34" charset="0"/>
              </a:rPr>
              <a:t>, </a:t>
            </a:r>
            <a:r>
              <a:rPr lang="en-US" dirty="0" err="1">
                <a:solidFill>
                  <a:schemeClr val="accent1">
                    <a:lumMod val="50000"/>
                  </a:schemeClr>
                </a:solidFill>
                <a:latin typeface="Arial" panose="020B0604020202020204" pitchFamily="34" charset="0"/>
                <a:cs typeface="Arial" panose="020B0604020202020204" pitchFamily="34" charset="0"/>
              </a:rPr>
              <a:t>gasivori</a:t>
            </a:r>
            <a:r>
              <a:rPr lang="en-US" dirty="0">
                <a:solidFill>
                  <a:schemeClr val="accent1">
                    <a:lumMod val="50000"/>
                  </a:schemeClr>
                </a:solidFill>
                <a:latin typeface="Arial" panose="020B0604020202020204" pitchFamily="34" charset="0"/>
                <a:cs typeface="Arial" panose="020B0604020202020204" pitchFamily="34" charset="0"/>
              </a:rPr>
              <a:t> e </a:t>
            </a:r>
            <a:r>
              <a:rPr lang="en-US" dirty="0" err="1">
                <a:solidFill>
                  <a:schemeClr val="accent1">
                    <a:lumMod val="50000"/>
                  </a:schemeClr>
                </a:solidFill>
                <a:latin typeface="Arial" panose="020B0604020202020204" pitchFamily="34" charset="0"/>
                <a:cs typeface="Arial" panose="020B0604020202020204" pitchFamily="34" charset="0"/>
              </a:rPr>
              <a:t>Credito</a:t>
            </a:r>
            <a:r>
              <a:rPr lang="en-US" dirty="0">
                <a:solidFill>
                  <a:schemeClr val="accent1">
                    <a:lumMod val="50000"/>
                  </a:schemeClr>
                </a:solidFill>
                <a:latin typeface="Arial" panose="020B0604020202020204" pitchFamily="34" charset="0"/>
                <a:cs typeface="Arial" panose="020B0604020202020204" pitchFamily="34" charset="0"/>
              </a:rPr>
              <a:t> </a:t>
            </a:r>
            <a:r>
              <a:rPr lang="en-US" dirty="0" err="1">
                <a:solidFill>
                  <a:schemeClr val="accent1">
                    <a:lumMod val="50000"/>
                  </a:schemeClr>
                </a:solidFill>
                <a:latin typeface="Arial" panose="020B0604020202020204" pitchFamily="34" charset="0"/>
                <a:cs typeface="Arial" panose="020B0604020202020204" pitchFamily="34" charset="0"/>
              </a:rPr>
              <a:t>d’Imposta</a:t>
            </a:r>
            <a:endParaRPr lang="en-US" dirty="0">
              <a:solidFill>
                <a:schemeClr val="accent1">
                  <a:lumMod val="50000"/>
                </a:schemeClr>
              </a:solidFill>
              <a:latin typeface="Arial" panose="020B0604020202020204" pitchFamily="34" charset="0"/>
              <a:cs typeface="Arial" panose="020B0604020202020204" pitchFamily="34" charset="0"/>
            </a:endParaRPr>
          </a:p>
        </p:txBody>
      </p:sp>
      <p:sp>
        <p:nvSpPr>
          <p:cNvPr id="7" name="Rettangolo 6">
            <a:extLst>
              <a:ext uri="{FF2B5EF4-FFF2-40B4-BE49-F238E27FC236}">
                <a16:creationId xmlns:a16="http://schemas.microsoft.com/office/drawing/2014/main" id="{8A1764F9-C887-1CB1-899D-6C177781F531}"/>
              </a:ext>
            </a:extLst>
          </p:cNvPr>
          <p:cNvSpPr/>
          <p:nvPr/>
        </p:nvSpPr>
        <p:spPr>
          <a:xfrm>
            <a:off x="2024122" y="4056895"/>
            <a:ext cx="5477436" cy="949071"/>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en-US" dirty="0" err="1">
                <a:solidFill>
                  <a:schemeClr val="accent1">
                    <a:lumMod val="50000"/>
                  </a:schemeClr>
                </a:solidFill>
                <a:latin typeface="Arial" panose="020B0604020202020204" pitchFamily="34" charset="0"/>
                <a:cs typeface="Arial" panose="020B0604020202020204" pitchFamily="34" charset="0"/>
              </a:rPr>
              <a:t>Reportistica</a:t>
            </a:r>
            <a:endParaRPr lang="en-US" dirty="0">
              <a:solidFill>
                <a:schemeClr val="accent1">
                  <a:lumMod val="50000"/>
                </a:schemeClr>
              </a:solidFill>
              <a:latin typeface="Arial" panose="020B0604020202020204" pitchFamily="34" charset="0"/>
              <a:cs typeface="Arial" panose="020B0604020202020204" pitchFamily="34" charset="0"/>
            </a:endParaRPr>
          </a:p>
        </p:txBody>
      </p:sp>
      <p:sp>
        <p:nvSpPr>
          <p:cNvPr id="8" name="Rettangolo 7">
            <a:extLst>
              <a:ext uri="{FF2B5EF4-FFF2-40B4-BE49-F238E27FC236}">
                <a16:creationId xmlns:a16="http://schemas.microsoft.com/office/drawing/2014/main" id="{9C771FD9-5D23-46FC-336A-96AC148C6F6C}"/>
              </a:ext>
            </a:extLst>
          </p:cNvPr>
          <p:cNvSpPr/>
          <p:nvPr/>
        </p:nvSpPr>
        <p:spPr>
          <a:xfrm>
            <a:off x="2024122" y="3396547"/>
            <a:ext cx="5477436" cy="949071"/>
          </a:xfrm>
          <a:prstGeom prst="rect">
            <a:avLst/>
          </a:prstGeom>
        </p:spPr>
        <p:txBody>
          <a:bodyPr vert="horz" lIns="91440" tIns="45720" rIns="91440" bIns="45720" rtlCol="0" anchor="t" anchorCtr="0">
            <a:normAutofit/>
          </a:bodyPr>
          <a:lstStyle/>
          <a:p>
            <a:pPr>
              <a:lnSpc>
                <a:spcPct val="90000"/>
              </a:lnSpc>
              <a:spcBef>
                <a:spcPct val="0"/>
              </a:spcBef>
              <a:spcAft>
                <a:spcPts val="600"/>
              </a:spcAft>
            </a:pPr>
            <a:r>
              <a:rPr lang="en-US" dirty="0" err="1">
                <a:solidFill>
                  <a:schemeClr val="accent1">
                    <a:lumMod val="50000"/>
                  </a:schemeClr>
                </a:solidFill>
                <a:latin typeface="Arial" panose="020B0604020202020204" pitchFamily="34" charset="0"/>
                <a:cs typeface="Arial" panose="020B0604020202020204" pitchFamily="34" charset="0"/>
              </a:rPr>
              <a:t>Comunicazione</a:t>
            </a:r>
            <a:r>
              <a:rPr lang="en-US" dirty="0">
                <a:solidFill>
                  <a:schemeClr val="accent1">
                    <a:lumMod val="50000"/>
                  </a:schemeClr>
                </a:solidFill>
                <a:latin typeface="Arial" panose="020B0604020202020204" pitchFamily="34" charset="0"/>
                <a:cs typeface="Arial" panose="020B0604020202020204" pitchFamily="34" charset="0"/>
              </a:rPr>
              <a:t> ENEA</a:t>
            </a:r>
          </a:p>
        </p:txBody>
      </p:sp>
      <p:sp>
        <p:nvSpPr>
          <p:cNvPr id="9" name="Rettangolo 8">
            <a:extLst>
              <a:ext uri="{FF2B5EF4-FFF2-40B4-BE49-F238E27FC236}">
                <a16:creationId xmlns:a16="http://schemas.microsoft.com/office/drawing/2014/main" id="{1072E0D5-36F8-4157-DCD2-508819A436F7}"/>
              </a:ext>
            </a:extLst>
          </p:cNvPr>
          <p:cNvSpPr/>
          <p:nvPr/>
        </p:nvSpPr>
        <p:spPr>
          <a:xfrm>
            <a:off x="858858" y="532617"/>
            <a:ext cx="6141160"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r>
              <a:rPr lang="it-IT" sz="2400" dirty="0">
                <a:solidFill>
                  <a:schemeClr val="bg1">
                    <a:lumMod val="50000"/>
                  </a:schemeClr>
                </a:solidFill>
                <a:latin typeface="Arial" panose="020B0604020202020204" pitchFamily="34" charset="0"/>
                <a:cs typeface="Arial" panose="020B0604020202020204" pitchFamily="34" charset="0"/>
              </a:rPr>
              <a:t>ENERGIA</a:t>
            </a:r>
          </a:p>
        </p:txBody>
      </p:sp>
      <p:pic>
        <p:nvPicPr>
          <p:cNvPr id="13" name="Elemento grafico 12" descr="Freccia linea: leggera curva con riempimento a tinta unita">
            <a:extLst>
              <a:ext uri="{FF2B5EF4-FFF2-40B4-BE49-F238E27FC236}">
                <a16:creationId xmlns:a16="http://schemas.microsoft.com/office/drawing/2014/main" id="{FA49B145-BA4F-E82B-000C-7E4928844FF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0829" y="1403076"/>
            <a:ext cx="593425" cy="593425"/>
          </a:xfrm>
          <a:prstGeom prst="rect">
            <a:avLst/>
          </a:prstGeom>
        </p:spPr>
      </p:pic>
      <p:pic>
        <p:nvPicPr>
          <p:cNvPr id="23" name="Elemento grafico 22" descr="Freccia linea: leggera curva con riempimento a tinta unita">
            <a:extLst>
              <a:ext uri="{FF2B5EF4-FFF2-40B4-BE49-F238E27FC236}">
                <a16:creationId xmlns:a16="http://schemas.microsoft.com/office/drawing/2014/main" id="{987D0AA8-D433-E951-AC6A-3BFC46B4062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0828" y="1984453"/>
            <a:ext cx="593425" cy="593425"/>
          </a:xfrm>
          <a:prstGeom prst="rect">
            <a:avLst/>
          </a:prstGeom>
        </p:spPr>
      </p:pic>
      <p:pic>
        <p:nvPicPr>
          <p:cNvPr id="24" name="Elemento grafico 23" descr="Freccia linea: leggera curva con riempimento a tinta unita">
            <a:extLst>
              <a:ext uri="{FF2B5EF4-FFF2-40B4-BE49-F238E27FC236}">
                <a16:creationId xmlns:a16="http://schemas.microsoft.com/office/drawing/2014/main" id="{92BA23E6-CAA6-0013-7B18-FF0B34A4246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42529" y="2601790"/>
            <a:ext cx="593425" cy="593425"/>
          </a:xfrm>
          <a:prstGeom prst="rect">
            <a:avLst/>
          </a:prstGeom>
        </p:spPr>
      </p:pic>
      <p:pic>
        <p:nvPicPr>
          <p:cNvPr id="25" name="Elemento grafico 24" descr="Freccia linea: leggera curva con riempimento a tinta unita">
            <a:extLst>
              <a:ext uri="{FF2B5EF4-FFF2-40B4-BE49-F238E27FC236}">
                <a16:creationId xmlns:a16="http://schemas.microsoft.com/office/drawing/2014/main" id="{9B33EDFF-3581-4295-85AB-EC8EBD7116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0828" y="3277657"/>
            <a:ext cx="593425" cy="593425"/>
          </a:xfrm>
          <a:prstGeom prst="rect">
            <a:avLst/>
          </a:prstGeom>
        </p:spPr>
      </p:pic>
      <p:pic>
        <p:nvPicPr>
          <p:cNvPr id="26" name="Elemento grafico 25" descr="Freccia linea: leggera curva con riempimento a tinta unita">
            <a:extLst>
              <a:ext uri="{FF2B5EF4-FFF2-40B4-BE49-F238E27FC236}">
                <a16:creationId xmlns:a16="http://schemas.microsoft.com/office/drawing/2014/main" id="{A1717C1D-6531-C730-BF64-6AEA5C5CC99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0828" y="3922538"/>
            <a:ext cx="593425" cy="593425"/>
          </a:xfrm>
          <a:prstGeom prst="rect">
            <a:avLst/>
          </a:prstGeom>
        </p:spPr>
      </p:pic>
      <p:pic>
        <p:nvPicPr>
          <p:cNvPr id="27" name="Elemento grafico 26" descr="Freccia linea: leggera curva con riempimento a tinta unita">
            <a:extLst>
              <a:ext uri="{FF2B5EF4-FFF2-40B4-BE49-F238E27FC236}">
                <a16:creationId xmlns:a16="http://schemas.microsoft.com/office/drawing/2014/main" id="{B4B7E155-B1CC-8F08-4E54-C654327A330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20828" y="4634749"/>
            <a:ext cx="593425" cy="593425"/>
          </a:xfrm>
          <a:prstGeom prst="rect">
            <a:avLst/>
          </a:prstGeom>
        </p:spPr>
      </p:pic>
      <p:grpSp>
        <p:nvGrpSpPr>
          <p:cNvPr id="35" name="Gruppo 34">
            <a:extLst>
              <a:ext uri="{FF2B5EF4-FFF2-40B4-BE49-F238E27FC236}">
                <a16:creationId xmlns:a16="http://schemas.microsoft.com/office/drawing/2014/main" id="{58D38B8D-51BE-08F4-5FC2-04DD970596CE}"/>
              </a:ext>
            </a:extLst>
          </p:cNvPr>
          <p:cNvGrpSpPr/>
          <p:nvPr/>
        </p:nvGrpSpPr>
        <p:grpSpPr>
          <a:xfrm>
            <a:off x="701458" y="6014637"/>
            <a:ext cx="11490542" cy="830997"/>
            <a:chOff x="701458" y="6014637"/>
            <a:chExt cx="11490542" cy="830997"/>
          </a:xfrm>
        </p:grpSpPr>
        <p:cxnSp>
          <p:nvCxnSpPr>
            <p:cNvPr id="30" name="Connettore diritto 29">
              <a:extLst>
                <a:ext uri="{FF2B5EF4-FFF2-40B4-BE49-F238E27FC236}">
                  <a16:creationId xmlns:a16="http://schemas.microsoft.com/office/drawing/2014/main" id="{0449570D-9DEB-47C7-89BD-A94613D21D52}"/>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32" name="Rettangolo 31">
              <a:extLst>
                <a:ext uri="{FF2B5EF4-FFF2-40B4-BE49-F238E27FC236}">
                  <a16:creationId xmlns:a16="http://schemas.microsoft.com/office/drawing/2014/main" id="{A9B2E4C8-695E-A4CE-6825-E55B68E5F03A}"/>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34" name="Elemento grafico 33" descr="Lampadina con riempimento a tinta unita">
              <a:extLst>
                <a:ext uri="{FF2B5EF4-FFF2-40B4-BE49-F238E27FC236}">
                  <a16:creationId xmlns:a16="http://schemas.microsoft.com/office/drawing/2014/main" id="{FEBC6BC4-F053-B027-EB27-CC3F23A87BE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20710207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66E2C85C-3A59-4DD5-7272-C5DAD36FF574}"/>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sp>
        <p:nvSpPr>
          <p:cNvPr id="3" name="Rettangolo 2">
            <a:extLst>
              <a:ext uri="{FF2B5EF4-FFF2-40B4-BE49-F238E27FC236}">
                <a16:creationId xmlns:a16="http://schemas.microsoft.com/office/drawing/2014/main" id="{10FA4AB4-21D9-E760-ADE4-2D03AFCB6902}"/>
              </a:ext>
            </a:extLst>
          </p:cNvPr>
          <p:cNvSpPr/>
          <p:nvPr/>
        </p:nvSpPr>
        <p:spPr>
          <a:xfrm>
            <a:off x="1169894" y="1209638"/>
            <a:ext cx="4601732"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Definizione</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55E8C8E9-D3FC-0556-7976-0F369759D528}"/>
              </a:ext>
            </a:extLst>
          </p:cNvPr>
          <p:cNvSpPr txBox="1"/>
          <p:nvPr/>
        </p:nvSpPr>
        <p:spPr>
          <a:xfrm>
            <a:off x="1558382" y="1955730"/>
            <a:ext cx="9681881" cy="1077218"/>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una procedura sistematica mirata a ottenere un’adeguata conoscenza del profilo di consumo energetico di un edificio o gruppo di edifici, di una attività o impianto industriale o commerciale o di servizi pubblici o privati, a individuare e quantificare le opportunità di risparmio energetico sotto il profilo costi-benefici e a rife­rire in merito ai risultati.</a:t>
            </a:r>
          </a:p>
        </p:txBody>
      </p:sp>
      <p:sp>
        <p:nvSpPr>
          <p:cNvPr id="5" name="Rettangolo 4">
            <a:extLst>
              <a:ext uri="{FF2B5EF4-FFF2-40B4-BE49-F238E27FC236}">
                <a16:creationId xmlns:a16="http://schemas.microsoft.com/office/drawing/2014/main" id="{B977F95F-A623-4CC4-B4A3-A25A30E8A590}"/>
              </a:ext>
            </a:extLst>
          </p:cNvPr>
          <p:cNvSpPr/>
          <p:nvPr/>
        </p:nvSpPr>
        <p:spPr>
          <a:xfrm>
            <a:off x="1162496" y="3083908"/>
            <a:ext cx="4601732"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Legislazione</a:t>
            </a:r>
            <a:endParaRPr lang="en-US" sz="2000" dirty="0">
              <a:solidFill>
                <a:schemeClr val="accent2"/>
              </a:solidFill>
              <a:latin typeface="Arial" panose="020B0604020202020204" pitchFamily="34" charset="0"/>
              <a:cs typeface="Arial" panose="020B0604020202020204" pitchFamily="34" charset="0"/>
            </a:endParaRPr>
          </a:p>
        </p:txBody>
      </p:sp>
      <p:sp>
        <p:nvSpPr>
          <p:cNvPr id="6" name="CasellaDiTesto 5">
            <a:extLst>
              <a:ext uri="{FF2B5EF4-FFF2-40B4-BE49-F238E27FC236}">
                <a16:creationId xmlns:a16="http://schemas.microsoft.com/office/drawing/2014/main" id="{8DCF2782-E43C-D749-0A9B-C4E6A86B1E58}"/>
              </a:ext>
            </a:extLst>
          </p:cNvPr>
          <p:cNvSpPr txBox="1"/>
          <p:nvPr/>
        </p:nvSpPr>
        <p:spPr>
          <a:xfrm>
            <a:off x="1559858" y="3803364"/>
            <a:ext cx="9681881" cy="584775"/>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Con il Decreto Legislativo n° </a:t>
            </a:r>
            <a:r>
              <a:rPr lang="it-IT" sz="1600" b="1" dirty="0">
                <a:solidFill>
                  <a:schemeClr val="accent1">
                    <a:lumMod val="50000"/>
                  </a:schemeClr>
                </a:solidFill>
                <a:latin typeface="Arial" panose="020B0604020202020204" pitchFamily="34" charset="0"/>
                <a:cs typeface="Arial" panose="020B0604020202020204" pitchFamily="34" charset="0"/>
              </a:rPr>
              <a:t>102 del 4 luglio 2014</a:t>
            </a:r>
            <a:r>
              <a:rPr lang="it-IT" sz="1600" dirty="0">
                <a:solidFill>
                  <a:schemeClr val="accent1">
                    <a:lumMod val="50000"/>
                  </a:schemeClr>
                </a:solidFill>
                <a:latin typeface="Arial" panose="020B0604020202020204" pitchFamily="34" charset="0"/>
                <a:cs typeface="Arial" panose="020B0604020202020204" pitchFamily="34" charset="0"/>
              </a:rPr>
              <a:t> l’Italia ha recepito la Direttiva 2012/27/UE sull’Efficienza Energetica.</a:t>
            </a:r>
          </a:p>
        </p:txBody>
      </p:sp>
      <p:sp>
        <p:nvSpPr>
          <p:cNvPr id="7" name="CasellaDiTesto 6">
            <a:extLst>
              <a:ext uri="{FF2B5EF4-FFF2-40B4-BE49-F238E27FC236}">
                <a16:creationId xmlns:a16="http://schemas.microsoft.com/office/drawing/2014/main" id="{6A0EBD46-68A5-70C2-CD45-2E7EBCB496A6}"/>
              </a:ext>
            </a:extLst>
          </p:cNvPr>
          <p:cNvSpPr txBox="1"/>
          <p:nvPr/>
        </p:nvSpPr>
        <p:spPr>
          <a:xfrm>
            <a:off x="1558527" y="4587921"/>
            <a:ext cx="9683213" cy="1323439"/>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L’art. 8 definisce che i soggetti obbligati a svolgere diagnosi energetiche entro il 5 dicembre 2015 (e successivamente ogni 4 anni) presso i propri siti produttivi </a:t>
            </a:r>
            <a:r>
              <a:rPr lang="it-IT" sz="1600" b="1" dirty="0">
                <a:solidFill>
                  <a:schemeClr val="accent1">
                    <a:lumMod val="50000"/>
                  </a:schemeClr>
                </a:solidFill>
                <a:latin typeface="Arial" panose="020B0604020202020204" pitchFamily="34" charset="0"/>
                <a:cs typeface="Arial" panose="020B0604020202020204" pitchFamily="34" charset="0"/>
              </a:rPr>
              <a:t>sono le grandi imprese e le imprese a forte consumo di energia.</a:t>
            </a:r>
          </a:p>
          <a:p>
            <a:r>
              <a:rPr lang="it-IT" sz="1600" dirty="0">
                <a:solidFill>
                  <a:schemeClr val="accent1">
                    <a:lumMod val="50000"/>
                  </a:schemeClr>
                </a:solidFill>
                <a:latin typeface="Arial" panose="020B0604020202020204" pitchFamily="34" charset="0"/>
                <a:cs typeface="Arial" panose="020B0604020202020204" pitchFamily="34" charset="0"/>
              </a:rPr>
              <a:t>L’obbligo </a:t>
            </a:r>
            <a:r>
              <a:rPr lang="it-IT" sz="1600" b="1" dirty="0">
                <a:solidFill>
                  <a:schemeClr val="accent1">
                    <a:lumMod val="50000"/>
                  </a:schemeClr>
                </a:solidFill>
                <a:latin typeface="Arial" panose="020B0604020202020204" pitchFamily="34" charset="0"/>
                <a:cs typeface="Arial" panose="020B0604020202020204" pitchFamily="34" charset="0"/>
              </a:rPr>
              <a:t>non si applica</a:t>
            </a:r>
            <a:r>
              <a:rPr lang="it-IT" sz="1600" dirty="0">
                <a:solidFill>
                  <a:schemeClr val="accent1">
                    <a:lumMod val="50000"/>
                  </a:schemeClr>
                </a:solidFill>
                <a:latin typeface="Arial" panose="020B0604020202020204" pitchFamily="34" charset="0"/>
                <a:cs typeface="Arial" panose="020B0604020202020204" pitchFamily="34" charset="0"/>
              </a:rPr>
              <a:t> alle Amministrazioni Pubbliche, individuabili nell’elenco ISTAT redatto ai sensi della legge n. 196 del 31 dicembre 2009.</a:t>
            </a:r>
          </a:p>
        </p:txBody>
      </p:sp>
      <p:grpSp>
        <p:nvGrpSpPr>
          <p:cNvPr id="14" name="Gruppo 13">
            <a:extLst>
              <a:ext uri="{FF2B5EF4-FFF2-40B4-BE49-F238E27FC236}">
                <a16:creationId xmlns:a16="http://schemas.microsoft.com/office/drawing/2014/main" id="{7B3BEA83-F1A1-384D-789B-CC27755F014A}"/>
              </a:ext>
            </a:extLst>
          </p:cNvPr>
          <p:cNvGrpSpPr/>
          <p:nvPr/>
        </p:nvGrpSpPr>
        <p:grpSpPr>
          <a:xfrm>
            <a:off x="629287" y="2079602"/>
            <a:ext cx="432000" cy="432000"/>
            <a:chOff x="482242" y="2035435"/>
            <a:chExt cx="432000" cy="432000"/>
          </a:xfrm>
        </p:grpSpPr>
        <p:sp>
          <p:nvSpPr>
            <p:cNvPr id="12" name="Rettangolo 11">
              <a:extLst>
                <a:ext uri="{FF2B5EF4-FFF2-40B4-BE49-F238E27FC236}">
                  <a16:creationId xmlns:a16="http://schemas.microsoft.com/office/drawing/2014/main" id="{36BA2AD1-EB47-55B4-AE46-101B6CE03A11}"/>
                </a:ext>
              </a:extLst>
            </p:cNvPr>
            <p:cNvSpPr/>
            <p:nvPr/>
          </p:nvSpPr>
          <p:spPr>
            <a:xfrm>
              <a:off x="482242" y="2035435"/>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1" name="Elemento grafico 10" descr="Firma con riempimento a tinta unita">
              <a:extLst>
                <a:ext uri="{FF2B5EF4-FFF2-40B4-BE49-F238E27FC236}">
                  <a16:creationId xmlns:a16="http://schemas.microsoft.com/office/drawing/2014/main" id="{193823B7-9A3E-3279-B9A9-46BE43EB4D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94536" y="2047729"/>
              <a:ext cx="419706" cy="419706"/>
            </a:xfrm>
            <a:prstGeom prst="rect">
              <a:avLst/>
            </a:prstGeom>
          </p:spPr>
        </p:pic>
      </p:grpSp>
      <p:grpSp>
        <p:nvGrpSpPr>
          <p:cNvPr id="17" name="Gruppo 16">
            <a:extLst>
              <a:ext uri="{FF2B5EF4-FFF2-40B4-BE49-F238E27FC236}">
                <a16:creationId xmlns:a16="http://schemas.microsoft.com/office/drawing/2014/main" id="{9FE8635D-1A70-7EB9-BE01-051ADEEFC2C7}"/>
              </a:ext>
            </a:extLst>
          </p:cNvPr>
          <p:cNvGrpSpPr/>
          <p:nvPr/>
        </p:nvGrpSpPr>
        <p:grpSpPr>
          <a:xfrm>
            <a:off x="629287" y="3861012"/>
            <a:ext cx="432000" cy="432000"/>
            <a:chOff x="685544" y="3617702"/>
            <a:chExt cx="432000" cy="432000"/>
          </a:xfrm>
        </p:grpSpPr>
        <p:sp>
          <p:nvSpPr>
            <p:cNvPr id="13" name="Rettangolo 12">
              <a:extLst>
                <a:ext uri="{FF2B5EF4-FFF2-40B4-BE49-F238E27FC236}">
                  <a16:creationId xmlns:a16="http://schemas.microsoft.com/office/drawing/2014/main" id="{0D3B1C17-6AED-BCBA-75A5-64E462A80A67}"/>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6" name="Elemento grafico 15" descr="Martelletto con riempimento a tinta unita">
              <a:extLst>
                <a:ext uri="{FF2B5EF4-FFF2-40B4-BE49-F238E27FC236}">
                  <a16:creationId xmlns:a16="http://schemas.microsoft.com/office/drawing/2014/main" id="{396504D7-0D99-14FC-4E97-957469BA7CB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07228" y="3642360"/>
              <a:ext cx="392101" cy="392101"/>
            </a:xfrm>
            <a:prstGeom prst="rect">
              <a:avLst/>
            </a:prstGeom>
          </p:spPr>
        </p:pic>
      </p:grpSp>
      <p:grpSp>
        <p:nvGrpSpPr>
          <p:cNvPr id="18" name="Gruppo 17">
            <a:extLst>
              <a:ext uri="{FF2B5EF4-FFF2-40B4-BE49-F238E27FC236}">
                <a16:creationId xmlns:a16="http://schemas.microsoft.com/office/drawing/2014/main" id="{133406C6-870E-7D06-ADA9-6CC771295E7F}"/>
              </a:ext>
            </a:extLst>
          </p:cNvPr>
          <p:cNvGrpSpPr/>
          <p:nvPr/>
        </p:nvGrpSpPr>
        <p:grpSpPr>
          <a:xfrm>
            <a:off x="701458" y="6014637"/>
            <a:ext cx="11490542" cy="830997"/>
            <a:chOff x="701458" y="6014637"/>
            <a:chExt cx="11490542" cy="830997"/>
          </a:xfrm>
        </p:grpSpPr>
        <p:cxnSp>
          <p:nvCxnSpPr>
            <p:cNvPr id="19" name="Connettore diritto 18">
              <a:extLst>
                <a:ext uri="{FF2B5EF4-FFF2-40B4-BE49-F238E27FC236}">
                  <a16:creationId xmlns:a16="http://schemas.microsoft.com/office/drawing/2014/main" id="{3E5631BB-8B88-4CB7-2196-9083F5FD3821}"/>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0" name="Rettangolo 19">
              <a:extLst>
                <a:ext uri="{FF2B5EF4-FFF2-40B4-BE49-F238E27FC236}">
                  <a16:creationId xmlns:a16="http://schemas.microsoft.com/office/drawing/2014/main" id="{34561E04-C693-604B-A594-78558C6B1734}"/>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1" name="Elemento grafico 20" descr="Lampadina con riempimento a tinta unita">
              <a:extLst>
                <a:ext uri="{FF2B5EF4-FFF2-40B4-BE49-F238E27FC236}">
                  <a16:creationId xmlns:a16="http://schemas.microsoft.com/office/drawing/2014/main" id="{DBFE393F-64AB-F358-1558-30504978E29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3442638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tangolo con angoli arrotondati 10">
            <a:extLst>
              <a:ext uri="{FF2B5EF4-FFF2-40B4-BE49-F238E27FC236}">
                <a16:creationId xmlns:a16="http://schemas.microsoft.com/office/drawing/2014/main" id="{1BEACE07-F480-7AA0-27A5-324C5E67C023}"/>
              </a:ext>
            </a:extLst>
          </p:cNvPr>
          <p:cNvSpPr>
            <a:spLocks/>
          </p:cNvSpPr>
          <p:nvPr/>
        </p:nvSpPr>
        <p:spPr>
          <a:xfrm>
            <a:off x="1043072" y="4245809"/>
            <a:ext cx="9435458" cy="1705233"/>
          </a:xfrm>
          <a:prstGeom prst="roundRect">
            <a:avLst>
              <a:gd name="adj" fmla="val 6522"/>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8420B354-60D0-E520-050E-AFFAF25013B1}"/>
              </a:ext>
            </a:extLst>
          </p:cNvPr>
          <p:cNvSpPr/>
          <p:nvPr/>
        </p:nvSpPr>
        <p:spPr>
          <a:xfrm>
            <a:off x="720412" y="1321869"/>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Aggiornamento </a:t>
            </a:r>
            <a:r>
              <a:rPr lang="en-US" sz="2000" dirty="0" err="1">
                <a:solidFill>
                  <a:schemeClr val="accent2"/>
                </a:solidFill>
                <a:latin typeface="Arial" panose="020B0604020202020204" pitchFamily="34" charset="0"/>
                <a:cs typeface="Arial" panose="020B0604020202020204" pitchFamily="34" charset="0"/>
              </a:rPr>
              <a:t>legislativo</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86CE2EA1-8A7B-1FC2-45B3-4C1CB22CEA5F}"/>
              </a:ext>
            </a:extLst>
          </p:cNvPr>
          <p:cNvSpPr txBox="1"/>
          <p:nvPr/>
        </p:nvSpPr>
        <p:spPr>
          <a:xfrm>
            <a:off x="1282572" y="2344100"/>
            <a:ext cx="8748934" cy="1569660"/>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Il Decreto Legislativo n. 73 del 14 luglio 2020 ha recepito la Direttiva 2018/2002 e aggiornato la norma.</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Nella fattispecie il </a:t>
            </a:r>
            <a:r>
              <a:rPr lang="it-IT" sz="1600" i="1" dirty="0" err="1">
                <a:solidFill>
                  <a:schemeClr val="accent1">
                    <a:lumMod val="50000"/>
                  </a:schemeClr>
                </a:solidFill>
                <a:latin typeface="Arial" panose="020B0604020202020204" pitchFamily="34" charset="0"/>
                <a:cs typeface="Arial" panose="020B0604020202020204" pitchFamily="34" charset="0"/>
              </a:rPr>
              <a:t>D.Lgs.</a:t>
            </a:r>
            <a:r>
              <a:rPr lang="it-IT" sz="1600" i="1" dirty="0">
                <a:solidFill>
                  <a:schemeClr val="accent1">
                    <a:lumMod val="50000"/>
                  </a:schemeClr>
                </a:solidFill>
                <a:latin typeface="Arial" panose="020B0604020202020204" pitchFamily="34" charset="0"/>
                <a:cs typeface="Arial" panose="020B0604020202020204" pitchFamily="34" charset="0"/>
              </a:rPr>
              <a:t> 73/2020 ha introdotto il comma 3bis nel testo del </a:t>
            </a:r>
            <a:r>
              <a:rPr lang="it-IT" sz="1600" i="1" dirty="0" err="1">
                <a:solidFill>
                  <a:schemeClr val="accent1">
                    <a:lumMod val="50000"/>
                  </a:schemeClr>
                </a:solidFill>
                <a:latin typeface="Arial" panose="020B0604020202020204" pitchFamily="34" charset="0"/>
                <a:cs typeface="Arial" panose="020B0604020202020204" pitchFamily="34" charset="0"/>
              </a:rPr>
              <a:t>D.Lgs.</a:t>
            </a:r>
            <a:r>
              <a:rPr lang="it-IT" sz="1600" i="1" dirty="0">
                <a:solidFill>
                  <a:schemeClr val="accent1">
                    <a:lumMod val="50000"/>
                  </a:schemeClr>
                </a:solidFill>
                <a:latin typeface="Arial" panose="020B0604020202020204" pitchFamily="34" charset="0"/>
                <a:cs typeface="Arial" panose="020B0604020202020204" pitchFamily="34" charset="0"/>
              </a:rPr>
              <a:t> 102/2014, che esonera dall’obbligo di diagnosi energetica le grandi imprese con un consumo annuo complessivo inferiore a 50 tep, consumo valutato tenendo conto di tutti i siti di pertinenza.</a:t>
            </a:r>
          </a:p>
        </p:txBody>
      </p:sp>
      <p:sp>
        <p:nvSpPr>
          <p:cNvPr id="5" name="CasellaDiTesto 4">
            <a:extLst>
              <a:ext uri="{FF2B5EF4-FFF2-40B4-BE49-F238E27FC236}">
                <a16:creationId xmlns:a16="http://schemas.microsoft.com/office/drawing/2014/main" id="{4EB48899-2229-272E-659D-DD8E3A0C831D}"/>
              </a:ext>
            </a:extLst>
          </p:cNvPr>
          <p:cNvSpPr txBox="1"/>
          <p:nvPr/>
        </p:nvSpPr>
        <p:spPr>
          <a:xfrm>
            <a:off x="1282572" y="4682926"/>
            <a:ext cx="8748934" cy="830997"/>
          </a:xfrm>
          <a:prstGeom prst="rect">
            <a:avLst/>
          </a:prstGeom>
          <a:noFill/>
        </p:spPr>
        <p:txBody>
          <a:bodyPr wrap="square">
            <a:spAutoFit/>
          </a:bodyPr>
          <a:lstStyle/>
          <a:p>
            <a:r>
              <a:rPr lang="it-IT" sz="1600" dirty="0">
                <a:solidFill>
                  <a:schemeClr val="bg1"/>
                </a:solidFill>
                <a:latin typeface="Arial" panose="020B0604020202020204" pitchFamily="34" charset="0"/>
                <a:cs typeface="Arial" panose="020B0604020202020204" pitchFamily="34" charset="0"/>
              </a:rPr>
              <a:t>L’impresa può caricare, per l’anno d’obbligo, una dichiarazione di atto notorio a firma del legale rappresentante, attestante il consumo risultante dalle fatture dei fornitori di energia e dai dati dei distributori, allegando, come di consueto, il documento di riconoscimento.</a:t>
            </a:r>
          </a:p>
        </p:txBody>
      </p:sp>
      <p:sp>
        <p:nvSpPr>
          <p:cNvPr id="7" name="Rettangolo 6">
            <a:extLst>
              <a:ext uri="{FF2B5EF4-FFF2-40B4-BE49-F238E27FC236}">
                <a16:creationId xmlns:a16="http://schemas.microsoft.com/office/drawing/2014/main" id="{266C1165-CAC3-72F1-4DAE-3892644D3108}"/>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grpSp>
        <p:nvGrpSpPr>
          <p:cNvPr id="8" name="Gruppo 7">
            <a:extLst>
              <a:ext uri="{FF2B5EF4-FFF2-40B4-BE49-F238E27FC236}">
                <a16:creationId xmlns:a16="http://schemas.microsoft.com/office/drawing/2014/main" id="{3645C832-4BE5-72EA-D8D1-8ED5C38739BD}"/>
              </a:ext>
            </a:extLst>
          </p:cNvPr>
          <p:cNvGrpSpPr/>
          <p:nvPr/>
        </p:nvGrpSpPr>
        <p:grpSpPr>
          <a:xfrm>
            <a:off x="629287" y="2403063"/>
            <a:ext cx="432000" cy="432000"/>
            <a:chOff x="685544" y="3617702"/>
            <a:chExt cx="432000" cy="432000"/>
          </a:xfrm>
        </p:grpSpPr>
        <p:sp>
          <p:nvSpPr>
            <p:cNvPr id="9" name="Rettangolo 8">
              <a:extLst>
                <a:ext uri="{FF2B5EF4-FFF2-40B4-BE49-F238E27FC236}">
                  <a16:creationId xmlns:a16="http://schemas.microsoft.com/office/drawing/2014/main" id="{DE670692-37A4-7301-2BCF-7D2B2792BC5D}"/>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0" name="Elemento grafico 9" descr="Martelletto con riempimento a tinta unita">
              <a:extLst>
                <a:ext uri="{FF2B5EF4-FFF2-40B4-BE49-F238E27FC236}">
                  <a16:creationId xmlns:a16="http://schemas.microsoft.com/office/drawing/2014/main" id="{998A6329-E51B-A0C6-1FB6-3C976C2DC1E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228" y="3642360"/>
              <a:ext cx="392101" cy="392101"/>
            </a:xfrm>
            <a:prstGeom prst="rect">
              <a:avLst/>
            </a:prstGeom>
          </p:spPr>
        </p:pic>
      </p:grpSp>
      <p:grpSp>
        <p:nvGrpSpPr>
          <p:cNvPr id="12" name="Gruppo 11">
            <a:extLst>
              <a:ext uri="{FF2B5EF4-FFF2-40B4-BE49-F238E27FC236}">
                <a16:creationId xmlns:a16="http://schemas.microsoft.com/office/drawing/2014/main" id="{02C1AAFF-A3CC-F87A-77D2-F7DA91959568}"/>
              </a:ext>
            </a:extLst>
          </p:cNvPr>
          <p:cNvGrpSpPr/>
          <p:nvPr/>
        </p:nvGrpSpPr>
        <p:grpSpPr>
          <a:xfrm>
            <a:off x="701458" y="6014637"/>
            <a:ext cx="11490542" cy="830997"/>
            <a:chOff x="701458" y="6014637"/>
            <a:chExt cx="11490542" cy="830997"/>
          </a:xfrm>
        </p:grpSpPr>
        <p:cxnSp>
          <p:nvCxnSpPr>
            <p:cNvPr id="13" name="Connettore diritto 12">
              <a:extLst>
                <a:ext uri="{FF2B5EF4-FFF2-40B4-BE49-F238E27FC236}">
                  <a16:creationId xmlns:a16="http://schemas.microsoft.com/office/drawing/2014/main" id="{ED584813-FA38-B98A-A60A-6B45B7D50A39}"/>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14" name="Rettangolo 13">
              <a:extLst>
                <a:ext uri="{FF2B5EF4-FFF2-40B4-BE49-F238E27FC236}">
                  <a16:creationId xmlns:a16="http://schemas.microsoft.com/office/drawing/2014/main" id="{55F7FF73-A6E1-D8A3-8E8B-D985F0172A00}"/>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15" name="Elemento grafico 14" descr="Lampadina con riempimento a tinta unita">
              <a:extLst>
                <a:ext uri="{FF2B5EF4-FFF2-40B4-BE49-F238E27FC236}">
                  <a16:creationId xmlns:a16="http://schemas.microsoft.com/office/drawing/2014/main" id="{5BC3C94A-61D0-39C3-FBAC-42EB932B94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2769445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46752A5-4C8A-87F6-40B0-0DCA29009274}"/>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sp>
        <p:nvSpPr>
          <p:cNvPr id="3" name="Rettangolo 2">
            <a:extLst>
              <a:ext uri="{FF2B5EF4-FFF2-40B4-BE49-F238E27FC236}">
                <a16:creationId xmlns:a16="http://schemas.microsoft.com/office/drawing/2014/main" id="{6CE77933-D67F-561D-1AEF-C8EF03D29AB0}"/>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Aggiornamento </a:t>
            </a:r>
            <a:r>
              <a:rPr lang="en-US" sz="2000" dirty="0" err="1">
                <a:solidFill>
                  <a:schemeClr val="accent2"/>
                </a:solidFill>
                <a:latin typeface="Arial" panose="020B0604020202020204" pitchFamily="34" charset="0"/>
                <a:cs typeface="Arial" panose="020B0604020202020204" pitchFamily="34" charset="0"/>
              </a:rPr>
              <a:t>legislativo</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3F1B623B-CA32-6ACB-084C-8D476A829564}"/>
              </a:ext>
            </a:extLst>
          </p:cNvPr>
          <p:cNvSpPr txBox="1"/>
          <p:nvPr/>
        </p:nvSpPr>
        <p:spPr>
          <a:xfrm>
            <a:off x="1312615" y="2008998"/>
            <a:ext cx="9945723" cy="1077218"/>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Dal 19 luglio 2016, le diagnosi redatte ai fini dell’obbligo del 102 devono essere eseguite da:</a:t>
            </a:r>
          </a:p>
          <a:p>
            <a:pPr marL="285750" indent="-285750">
              <a:buFont typeface="Wingdings" panose="05000000000000000000" pitchFamily="2" charset="2"/>
              <a:buChar char="§"/>
            </a:pPr>
            <a:r>
              <a:rPr lang="it-IT" sz="1600" i="1" dirty="0">
                <a:solidFill>
                  <a:schemeClr val="accent1">
                    <a:lumMod val="50000"/>
                  </a:schemeClr>
                </a:solidFill>
                <a:latin typeface="Arial" panose="020B0604020202020204" pitchFamily="34" charset="0"/>
                <a:cs typeface="Arial" panose="020B0604020202020204" pitchFamily="34" charset="0"/>
              </a:rPr>
              <a:t>EGE (UNI-CEI 11339);</a:t>
            </a:r>
          </a:p>
          <a:p>
            <a:pPr marL="285750" indent="-285750">
              <a:buFont typeface="Wingdings" panose="05000000000000000000" pitchFamily="2" charset="2"/>
              <a:buChar char="§"/>
            </a:pPr>
            <a:r>
              <a:rPr lang="it-IT" sz="1600" i="1" dirty="0" err="1">
                <a:solidFill>
                  <a:schemeClr val="accent1">
                    <a:lumMod val="50000"/>
                  </a:schemeClr>
                </a:solidFill>
                <a:latin typeface="Arial" panose="020B0604020202020204" pitchFamily="34" charset="0"/>
                <a:cs typeface="Arial" panose="020B0604020202020204" pitchFamily="34" charset="0"/>
              </a:rPr>
              <a:t>ESCo</a:t>
            </a:r>
            <a:r>
              <a:rPr lang="it-IT" sz="1600" i="1" dirty="0">
                <a:solidFill>
                  <a:schemeClr val="accent1">
                    <a:lumMod val="50000"/>
                  </a:schemeClr>
                </a:solidFill>
                <a:latin typeface="Arial" panose="020B0604020202020204" pitchFamily="34" charset="0"/>
                <a:cs typeface="Arial" panose="020B0604020202020204" pitchFamily="34" charset="0"/>
              </a:rPr>
              <a:t> (UNI-CEI 11352).</a:t>
            </a:r>
          </a:p>
          <a:p>
            <a:r>
              <a:rPr lang="it-IT" sz="1600" i="1" dirty="0">
                <a:solidFill>
                  <a:schemeClr val="accent1">
                    <a:lumMod val="50000"/>
                  </a:schemeClr>
                </a:solidFill>
                <a:latin typeface="Arial" panose="020B0604020202020204" pitchFamily="34" charset="0"/>
                <a:cs typeface="Arial" panose="020B0604020202020204" pitchFamily="34" charset="0"/>
              </a:rPr>
              <a:t>certificati da organismi accreditati.</a:t>
            </a:r>
          </a:p>
        </p:txBody>
      </p:sp>
      <p:sp>
        <p:nvSpPr>
          <p:cNvPr id="5" name="CasellaDiTesto 4">
            <a:extLst>
              <a:ext uri="{FF2B5EF4-FFF2-40B4-BE49-F238E27FC236}">
                <a16:creationId xmlns:a16="http://schemas.microsoft.com/office/drawing/2014/main" id="{8CC94465-067C-01EC-12E1-D10BE9329DAE}"/>
              </a:ext>
            </a:extLst>
          </p:cNvPr>
          <p:cNvSpPr txBox="1"/>
          <p:nvPr/>
        </p:nvSpPr>
        <p:spPr>
          <a:xfrm>
            <a:off x="1312615" y="3189630"/>
            <a:ext cx="10879386" cy="338554"/>
          </a:xfrm>
          <a:prstGeom prst="rect">
            <a:avLst/>
          </a:prstGeom>
          <a:noFill/>
        </p:spPr>
        <p:txBody>
          <a:bodyPr wrap="square">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Il </a:t>
            </a:r>
            <a:r>
              <a:rPr lang="it-IT" sz="1600" b="1" dirty="0" err="1">
                <a:solidFill>
                  <a:schemeClr val="accent1">
                    <a:lumMod val="50000"/>
                  </a:schemeClr>
                </a:solidFill>
                <a:latin typeface="Arial" panose="020B0604020202020204" pitchFamily="34" charset="0"/>
                <a:cs typeface="Arial" panose="020B0604020202020204" pitchFamily="34" charset="0"/>
              </a:rPr>
              <a:t>D.Lgs.</a:t>
            </a:r>
            <a:r>
              <a:rPr lang="it-IT" sz="1600" b="1" dirty="0">
                <a:solidFill>
                  <a:schemeClr val="accent1">
                    <a:lumMod val="50000"/>
                  </a:schemeClr>
                </a:solidFill>
                <a:latin typeface="Arial" panose="020B0604020202020204" pitchFamily="34" charset="0"/>
                <a:cs typeface="Arial" panose="020B0604020202020204" pitchFamily="34" charset="0"/>
              </a:rPr>
              <a:t> 73 del 14/07/2020 non prevede la presenza di altre figure.</a:t>
            </a:r>
          </a:p>
        </p:txBody>
      </p:sp>
      <p:sp>
        <p:nvSpPr>
          <p:cNvPr id="6" name="CasellaDiTesto 5">
            <a:extLst>
              <a:ext uri="{FF2B5EF4-FFF2-40B4-BE49-F238E27FC236}">
                <a16:creationId xmlns:a16="http://schemas.microsoft.com/office/drawing/2014/main" id="{CC31FFF5-CA68-F665-76E3-AB84A6738BA0}"/>
              </a:ext>
            </a:extLst>
          </p:cNvPr>
          <p:cNvSpPr txBox="1"/>
          <p:nvPr/>
        </p:nvSpPr>
        <p:spPr>
          <a:xfrm>
            <a:off x="1312615" y="3755510"/>
            <a:ext cx="8733428" cy="1323439"/>
          </a:xfrm>
          <a:prstGeom prst="rect">
            <a:avLst/>
          </a:prstGeom>
          <a:noFill/>
        </p:spPr>
        <p:txBody>
          <a:bodyPr wrap="square">
            <a:spAutoFit/>
          </a:bodyPr>
          <a:lstStyle/>
          <a:p>
            <a:r>
              <a:rPr lang="it-IT" sz="1600" dirty="0">
                <a:solidFill>
                  <a:schemeClr val="accent1">
                    <a:lumMod val="50000"/>
                  </a:schemeClr>
                </a:solidFill>
                <a:latin typeface="Arial" panose="020B0604020202020204" pitchFamily="34" charset="0"/>
                <a:cs typeface="Arial" panose="020B0604020202020204" pitchFamily="34" charset="0"/>
              </a:rPr>
              <a:t>In accordo con le norme europee di prossimo recepimento in Italia, è richiesto l’inserimento dei dati di consumo di acqua, suddivisa per tipologia:</a:t>
            </a:r>
          </a:p>
          <a:p>
            <a:pPr marL="285750" indent="-285750">
              <a:buFont typeface="Wingdings" panose="05000000000000000000" pitchFamily="2" charset="2"/>
              <a:buChar char="§"/>
            </a:pPr>
            <a:r>
              <a:rPr lang="it-IT" sz="1600" dirty="0">
                <a:solidFill>
                  <a:schemeClr val="accent1">
                    <a:lumMod val="50000"/>
                  </a:schemeClr>
                </a:solidFill>
                <a:latin typeface="Arial" panose="020B0604020202020204" pitchFamily="34" charset="0"/>
                <a:cs typeface="Arial" panose="020B0604020202020204" pitchFamily="34" charset="0"/>
              </a:rPr>
              <a:t>da acquedotto (m</a:t>
            </a:r>
            <a:r>
              <a:rPr lang="it-IT" sz="1600" baseline="30000" dirty="0">
                <a:solidFill>
                  <a:schemeClr val="accent1">
                    <a:lumMod val="50000"/>
                  </a:schemeClr>
                </a:solidFill>
                <a:latin typeface="Arial" panose="020B0604020202020204" pitchFamily="34" charset="0"/>
                <a:cs typeface="Arial" panose="020B0604020202020204" pitchFamily="34" charset="0"/>
              </a:rPr>
              <a:t>3</a:t>
            </a:r>
            <a:r>
              <a:rPr lang="it-IT" sz="1600" dirty="0">
                <a:solidFill>
                  <a:schemeClr val="accent1">
                    <a:lumMod val="50000"/>
                  </a:schemeClr>
                </a:solidFill>
                <a:latin typeface="Arial" panose="020B0604020202020204" pitchFamily="34" charset="0"/>
                <a:cs typeface="Arial" panose="020B0604020202020204" pitchFamily="34" charset="0"/>
              </a:rPr>
              <a:t>);</a:t>
            </a:r>
          </a:p>
          <a:p>
            <a:pPr marL="285750" indent="-285750">
              <a:buFont typeface="Wingdings" panose="05000000000000000000" pitchFamily="2" charset="2"/>
              <a:buChar char="§"/>
            </a:pPr>
            <a:r>
              <a:rPr lang="it-IT" sz="1600" dirty="0">
                <a:solidFill>
                  <a:schemeClr val="accent1">
                    <a:lumMod val="50000"/>
                  </a:schemeClr>
                </a:solidFill>
                <a:latin typeface="Arial" panose="020B0604020202020204" pitchFamily="34" charset="0"/>
                <a:cs typeface="Arial" panose="020B0604020202020204" pitchFamily="34" charset="0"/>
              </a:rPr>
              <a:t>depurata (m</a:t>
            </a:r>
            <a:r>
              <a:rPr lang="it-IT" sz="1600" baseline="30000" dirty="0">
                <a:solidFill>
                  <a:schemeClr val="accent1">
                    <a:lumMod val="50000"/>
                  </a:schemeClr>
                </a:solidFill>
                <a:latin typeface="Arial" panose="020B0604020202020204" pitchFamily="34" charset="0"/>
                <a:cs typeface="Arial" panose="020B0604020202020204" pitchFamily="34" charset="0"/>
              </a:rPr>
              <a:t>3</a:t>
            </a:r>
            <a:r>
              <a:rPr lang="it-IT" sz="1600" dirty="0">
                <a:solidFill>
                  <a:schemeClr val="accent1">
                    <a:lumMod val="50000"/>
                  </a:schemeClr>
                </a:solidFill>
                <a:latin typeface="Arial" panose="020B0604020202020204" pitchFamily="34" charset="0"/>
                <a:cs typeface="Arial" panose="020B0604020202020204" pitchFamily="34" charset="0"/>
              </a:rPr>
              <a:t>);</a:t>
            </a:r>
          </a:p>
          <a:p>
            <a:pPr marL="285750" indent="-285750">
              <a:buFont typeface="Wingdings" panose="05000000000000000000" pitchFamily="2" charset="2"/>
              <a:buChar char="§"/>
            </a:pPr>
            <a:r>
              <a:rPr lang="it-IT" sz="1600" dirty="0">
                <a:solidFill>
                  <a:schemeClr val="accent1">
                    <a:lumMod val="50000"/>
                  </a:schemeClr>
                </a:solidFill>
                <a:latin typeface="Arial" panose="020B0604020202020204" pitchFamily="34" charset="0"/>
                <a:cs typeface="Arial" panose="020B0604020202020204" pitchFamily="34" charset="0"/>
              </a:rPr>
              <a:t>da pozzo (m</a:t>
            </a:r>
            <a:r>
              <a:rPr lang="it-IT" sz="1600" baseline="30000" dirty="0">
                <a:solidFill>
                  <a:schemeClr val="accent1">
                    <a:lumMod val="50000"/>
                  </a:schemeClr>
                </a:solidFill>
                <a:latin typeface="Arial" panose="020B0604020202020204" pitchFamily="34" charset="0"/>
                <a:cs typeface="Arial" panose="020B0604020202020204" pitchFamily="34" charset="0"/>
              </a:rPr>
              <a:t>3</a:t>
            </a:r>
            <a:r>
              <a:rPr lang="it-IT" sz="1600" dirty="0">
                <a:solidFill>
                  <a:schemeClr val="accent1">
                    <a:lumMod val="50000"/>
                  </a:schemeClr>
                </a:solidFill>
                <a:latin typeface="Arial" panose="020B0604020202020204" pitchFamily="34" charset="0"/>
                <a:cs typeface="Arial" panose="020B0604020202020204" pitchFamily="34" charset="0"/>
              </a:rPr>
              <a:t>).</a:t>
            </a:r>
          </a:p>
        </p:txBody>
      </p:sp>
      <p:sp>
        <p:nvSpPr>
          <p:cNvPr id="7" name="CasellaDiTesto 6">
            <a:extLst>
              <a:ext uri="{FF2B5EF4-FFF2-40B4-BE49-F238E27FC236}">
                <a16:creationId xmlns:a16="http://schemas.microsoft.com/office/drawing/2014/main" id="{F0D15E4D-AB47-1501-8D01-E82AB4AA33E1}"/>
              </a:ext>
            </a:extLst>
          </p:cNvPr>
          <p:cNvSpPr txBox="1"/>
          <p:nvPr/>
        </p:nvSpPr>
        <p:spPr>
          <a:xfrm>
            <a:off x="971095" y="5157170"/>
            <a:ext cx="10249809" cy="830997"/>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In considerazione dello stretto legame che intercorre tra consumi idrici e consumi energetici, e in particolare tra il risparmio idrico e quello energetico, si può tentare di valutare gli effetti che le misure di razionalizzazione, risparmio e riutilizzo della risorsa idrica possono avere sul consumo di energia.</a:t>
            </a:r>
          </a:p>
        </p:txBody>
      </p:sp>
      <p:grpSp>
        <p:nvGrpSpPr>
          <p:cNvPr id="18" name="Gruppo 17">
            <a:extLst>
              <a:ext uri="{FF2B5EF4-FFF2-40B4-BE49-F238E27FC236}">
                <a16:creationId xmlns:a16="http://schemas.microsoft.com/office/drawing/2014/main" id="{9085D57A-3915-6FCA-2460-35031111C380}"/>
              </a:ext>
            </a:extLst>
          </p:cNvPr>
          <p:cNvGrpSpPr/>
          <p:nvPr/>
        </p:nvGrpSpPr>
        <p:grpSpPr>
          <a:xfrm>
            <a:off x="629287" y="2403063"/>
            <a:ext cx="432000" cy="432000"/>
            <a:chOff x="685544" y="3617702"/>
            <a:chExt cx="432000" cy="432000"/>
          </a:xfrm>
        </p:grpSpPr>
        <p:sp>
          <p:nvSpPr>
            <p:cNvPr id="19" name="Rettangolo 18">
              <a:extLst>
                <a:ext uri="{FF2B5EF4-FFF2-40B4-BE49-F238E27FC236}">
                  <a16:creationId xmlns:a16="http://schemas.microsoft.com/office/drawing/2014/main" id="{7F9252EF-A13C-A38E-5CCF-2E2E46EC2DE4}"/>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20" name="Elemento grafico 19" descr="Martelletto con riempimento a tinta unita">
              <a:extLst>
                <a:ext uri="{FF2B5EF4-FFF2-40B4-BE49-F238E27FC236}">
                  <a16:creationId xmlns:a16="http://schemas.microsoft.com/office/drawing/2014/main" id="{288215B5-3EA3-AC84-0557-39288C2C3A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228" y="3642360"/>
              <a:ext cx="392101" cy="392101"/>
            </a:xfrm>
            <a:prstGeom prst="rect">
              <a:avLst/>
            </a:prstGeom>
          </p:spPr>
        </p:pic>
      </p:grpSp>
      <p:grpSp>
        <p:nvGrpSpPr>
          <p:cNvPr id="25" name="Gruppo 24">
            <a:extLst>
              <a:ext uri="{FF2B5EF4-FFF2-40B4-BE49-F238E27FC236}">
                <a16:creationId xmlns:a16="http://schemas.microsoft.com/office/drawing/2014/main" id="{7D06BA31-E7B9-B2F5-DDBB-26D62C760471}"/>
              </a:ext>
            </a:extLst>
          </p:cNvPr>
          <p:cNvGrpSpPr/>
          <p:nvPr/>
        </p:nvGrpSpPr>
        <p:grpSpPr>
          <a:xfrm>
            <a:off x="701458" y="6014637"/>
            <a:ext cx="11490542" cy="830997"/>
            <a:chOff x="701458" y="6014637"/>
            <a:chExt cx="11490542" cy="830997"/>
          </a:xfrm>
        </p:grpSpPr>
        <p:cxnSp>
          <p:nvCxnSpPr>
            <p:cNvPr id="26" name="Connettore diritto 25">
              <a:extLst>
                <a:ext uri="{FF2B5EF4-FFF2-40B4-BE49-F238E27FC236}">
                  <a16:creationId xmlns:a16="http://schemas.microsoft.com/office/drawing/2014/main" id="{A4D2CFFD-EAEE-A94A-E390-4B3B36A9E96A}"/>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7" name="Rettangolo 26">
              <a:extLst>
                <a:ext uri="{FF2B5EF4-FFF2-40B4-BE49-F238E27FC236}">
                  <a16:creationId xmlns:a16="http://schemas.microsoft.com/office/drawing/2014/main" id="{9B6C4B3C-FE63-61BF-B5EF-11D6C0166D9D}"/>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8" name="Elemento grafico 27" descr="Lampadina con riempimento a tinta unita">
              <a:extLst>
                <a:ext uri="{FF2B5EF4-FFF2-40B4-BE49-F238E27FC236}">
                  <a16:creationId xmlns:a16="http://schemas.microsoft.com/office/drawing/2014/main" id="{2C7955C3-A565-0CB0-8822-56E70ED349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5466096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46752A5-4C8A-87F6-40B0-0DCA29009274}"/>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sp>
        <p:nvSpPr>
          <p:cNvPr id="3" name="Rettangolo 2">
            <a:extLst>
              <a:ext uri="{FF2B5EF4-FFF2-40B4-BE49-F238E27FC236}">
                <a16:creationId xmlns:a16="http://schemas.microsoft.com/office/drawing/2014/main" id="{6CE77933-D67F-561D-1AEF-C8EF03D29AB0}"/>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Sanzioni</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3F1B623B-CA32-6ACB-084C-8D476A829564}"/>
              </a:ext>
            </a:extLst>
          </p:cNvPr>
          <p:cNvSpPr txBox="1"/>
          <p:nvPr/>
        </p:nvSpPr>
        <p:spPr>
          <a:xfrm>
            <a:off x="1312615" y="2186558"/>
            <a:ext cx="9945723" cy="1815882"/>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 Mancata Diagnosi o Diagnosi non conforme all'art. 8:</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b="1" i="1" dirty="0">
                <a:solidFill>
                  <a:schemeClr val="accent1">
                    <a:lumMod val="50000"/>
                  </a:schemeClr>
                </a:solidFill>
                <a:latin typeface="Arial" panose="020B0604020202020204" pitchFamily="34" charset="0"/>
                <a:cs typeface="Arial" panose="020B0604020202020204" pitchFamily="34" charset="0"/>
              </a:rPr>
              <a:t>comma 1.</a:t>
            </a:r>
            <a:r>
              <a:rPr lang="it-IT" sz="1600" i="1" dirty="0">
                <a:solidFill>
                  <a:schemeClr val="accent1">
                    <a:lumMod val="50000"/>
                  </a:schemeClr>
                </a:solidFill>
                <a:latin typeface="Arial" panose="020B0604020202020204" pitchFamily="34" charset="0"/>
                <a:cs typeface="Arial" panose="020B0604020202020204" pitchFamily="34" charset="0"/>
              </a:rPr>
              <a:t> Le grandi imprese e le imprese a forte consumo di energia che non effettuano la diagnosi di cui all'articolo 8, commi 1 e 3, sono soggetti commi 1 e 3, se tenute a tale obbligo, sono soggette ad una sanzione amministrativa pecuniaria da 4.000 a 40.000 euro. Quando la diagnosi non è effettuata in conformità alle prescrizioni di cui all'articolo 8 si applica una sanzione amministrativa pecuniaria da euro 2.000 ad euro 20.000.</a:t>
            </a:r>
          </a:p>
        </p:txBody>
      </p:sp>
      <p:grpSp>
        <p:nvGrpSpPr>
          <p:cNvPr id="18" name="Gruppo 17">
            <a:extLst>
              <a:ext uri="{FF2B5EF4-FFF2-40B4-BE49-F238E27FC236}">
                <a16:creationId xmlns:a16="http://schemas.microsoft.com/office/drawing/2014/main" id="{9085D57A-3915-6FCA-2460-35031111C380}"/>
              </a:ext>
            </a:extLst>
          </p:cNvPr>
          <p:cNvGrpSpPr/>
          <p:nvPr/>
        </p:nvGrpSpPr>
        <p:grpSpPr>
          <a:xfrm>
            <a:off x="629287" y="2580623"/>
            <a:ext cx="432000" cy="432000"/>
            <a:chOff x="685544" y="3617702"/>
            <a:chExt cx="432000" cy="432000"/>
          </a:xfrm>
        </p:grpSpPr>
        <p:sp>
          <p:nvSpPr>
            <p:cNvPr id="19" name="Rettangolo 18">
              <a:extLst>
                <a:ext uri="{FF2B5EF4-FFF2-40B4-BE49-F238E27FC236}">
                  <a16:creationId xmlns:a16="http://schemas.microsoft.com/office/drawing/2014/main" id="{7F9252EF-A13C-A38E-5CCF-2E2E46EC2DE4}"/>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20" name="Elemento grafico 19" descr="Martelletto con riempimento a tinta unita">
              <a:extLst>
                <a:ext uri="{FF2B5EF4-FFF2-40B4-BE49-F238E27FC236}">
                  <a16:creationId xmlns:a16="http://schemas.microsoft.com/office/drawing/2014/main" id="{288215B5-3EA3-AC84-0557-39288C2C3A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228" y="3642360"/>
              <a:ext cx="392101" cy="392101"/>
            </a:xfrm>
            <a:prstGeom prst="rect">
              <a:avLst/>
            </a:prstGeom>
          </p:spPr>
        </p:pic>
      </p:grpSp>
      <p:grpSp>
        <p:nvGrpSpPr>
          <p:cNvPr id="25" name="Gruppo 24">
            <a:extLst>
              <a:ext uri="{FF2B5EF4-FFF2-40B4-BE49-F238E27FC236}">
                <a16:creationId xmlns:a16="http://schemas.microsoft.com/office/drawing/2014/main" id="{7D06BA31-E7B9-B2F5-DDBB-26D62C760471}"/>
              </a:ext>
            </a:extLst>
          </p:cNvPr>
          <p:cNvGrpSpPr/>
          <p:nvPr/>
        </p:nvGrpSpPr>
        <p:grpSpPr>
          <a:xfrm>
            <a:off x="701458" y="6014637"/>
            <a:ext cx="11490542" cy="830997"/>
            <a:chOff x="701458" y="6014637"/>
            <a:chExt cx="11490542" cy="830997"/>
          </a:xfrm>
        </p:grpSpPr>
        <p:cxnSp>
          <p:nvCxnSpPr>
            <p:cNvPr id="26" name="Connettore diritto 25">
              <a:extLst>
                <a:ext uri="{FF2B5EF4-FFF2-40B4-BE49-F238E27FC236}">
                  <a16:creationId xmlns:a16="http://schemas.microsoft.com/office/drawing/2014/main" id="{A4D2CFFD-EAEE-A94A-E390-4B3B36A9E96A}"/>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7" name="Rettangolo 26">
              <a:extLst>
                <a:ext uri="{FF2B5EF4-FFF2-40B4-BE49-F238E27FC236}">
                  <a16:creationId xmlns:a16="http://schemas.microsoft.com/office/drawing/2014/main" id="{9B6C4B3C-FE63-61BF-B5EF-11D6C0166D9D}"/>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8" name="Elemento grafico 27" descr="Lampadina con riempimento a tinta unita">
              <a:extLst>
                <a:ext uri="{FF2B5EF4-FFF2-40B4-BE49-F238E27FC236}">
                  <a16:creationId xmlns:a16="http://schemas.microsoft.com/office/drawing/2014/main" id="{2C7955C3-A565-0CB0-8822-56E70ED349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261561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46752A5-4C8A-87F6-40B0-0DCA29009274}"/>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sp>
        <p:nvSpPr>
          <p:cNvPr id="3" name="Rettangolo 2">
            <a:extLst>
              <a:ext uri="{FF2B5EF4-FFF2-40B4-BE49-F238E27FC236}">
                <a16:creationId xmlns:a16="http://schemas.microsoft.com/office/drawing/2014/main" id="{6CE77933-D67F-561D-1AEF-C8EF03D29AB0}"/>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Sanzioni</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3F1B623B-CA32-6ACB-084C-8D476A829564}"/>
              </a:ext>
            </a:extLst>
          </p:cNvPr>
          <p:cNvSpPr txBox="1"/>
          <p:nvPr/>
        </p:nvSpPr>
        <p:spPr>
          <a:xfrm>
            <a:off x="1312615" y="2186558"/>
            <a:ext cx="9945723" cy="2308324"/>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 Mancata Diagnosi post-sanzione:</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b="1" i="1" dirty="0">
                <a:solidFill>
                  <a:schemeClr val="accent1">
                    <a:lumMod val="50000"/>
                  </a:schemeClr>
                </a:solidFill>
                <a:latin typeface="Arial" panose="020B0604020202020204" pitchFamily="34" charset="0"/>
                <a:cs typeface="Arial" panose="020B0604020202020204" pitchFamily="34" charset="0"/>
              </a:rPr>
              <a:t>comma 13.</a:t>
            </a:r>
            <a:r>
              <a:rPr lang="it-IT" sz="1600" i="1" dirty="0">
                <a:solidFill>
                  <a:schemeClr val="accent1">
                    <a:lumMod val="50000"/>
                  </a:schemeClr>
                </a:solidFill>
                <a:latin typeface="Arial" panose="020B0604020202020204" pitchFamily="34" charset="0"/>
                <a:cs typeface="Arial" panose="020B0604020202020204" pitchFamily="34" charset="0"/>
              </a:rPr>
              <a:t> Le sanzioni di cui al comma 1 sono irrogate dal Ministero dello sviluppo economico ed al procedimento si applicano le disposizioni di cui alla legge 24 novembre 1981, n. 689. Il Ministero dello sviluppo economico, in caso di accertata violazione, oltre ad applicare la sanzione pecuniaria di cui al comma 1, diffida il trasgressore a eseguire comunque la diagnosi di cui all’articolo 8, entro il termine di novanta giorni dalla data della contestazione immediata o dalla data della notificazione del verbale di accertamento. Decorso infruttuosamente il termine dei novanta giorni entro cui eseguire la diagnosi, si applica la sanzione amministrativa pecuniaria da euro 1.500 a euro 15.000.</a:t>
            </a:r>
          </a:p>
        </p:txBody>
      </p:sp>
      <p:grpSp>
        <p:nvGrpSpPr>
          <p:cNvPr id="18" name="Gruppo 17">
            <a:extLst>
              <a:ext uri="{FF2B5EF4-FFF2-40B4-BE49-F238E27FC236}">
                <a16:creationId xmlns:a16="http://schemas.microsoft.com/office/drawing/2014/main" id="{9085D57A-3915-6FCA-2460-35031111C380}"/>
              </a:ext>
            </a:extLst>
          </p:cNvPr>
          <p:cNvGrpSpPr/>
          <p:nvPr/>
        </p:nvGrpSpPr>
        <p:grpSpPr>
          <a:xfrm>
            <a:off x="629287" y="2580623"/>
            <a:ext cx="432000" cy="432000"/>
            <a:chOff x="685544" y="3617702"/>
            <a:chExt cx="432000" cy="432000"/>
          </a:xfrm>
        </p:grpSpPr>
        <p:sp>
          <p:nvSpPr>
            <p:cNvPr id="19" name="Rettangolo 18">
              <a:extLst>
                <a:ext uri="{FF2B5EF4-FFF2-40B4-BE49-F238E27FC236}">
                  <a16:creationId xmlns:a16="http://schemas.microsoft.com/office/drawing/2014/main" id="{7F9252EF-A13C-A38E-5CCF-2E2E46EC2DE4}"/>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20" name="Elemento grafico 19" descr="Martelletto con riempimento a tinta unita">
              <a:extLst>
                <a:ext uri="{FF2B5EF4-FFF2-40B4-BE49-F238E27FC236}">
                  <a16:creationId xmlns:a16="http://schemas.microsoft.com/office/drawing/2014/main" id="{288215B5-3EA3-AC84-0557-39288C2C3A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228" y="3642360"/>
              <a:ext cx="392101" cy="392101"/>
            </a:xfrm>
            <a:prstGeom prst="rect">
              <a:avLst/>
            </a:prstGeom>
          </p:spPr>
        </p:pic>
      </p:grpSp>
      <p:grpSp>
        <p:nvGrpSpPr>
          <p:cNvPr id="25" name="Gruppo 24">
            <a:extLst>
              <a:ext uri="{FF2B5EF4-FFF2-40B4-BE49-F238E27FC236}">
                <a16:creationId xmlns:a16="http://schemas.microsoft.com/office/drawing/2014/main" id="{7D06BA31-E7B9-B2F5-DDBB-26D62C760471}"/>
              </a:ext>
            </a:extLst>
          </p:cNvPr>
          <p:cNvGrpSpPr/>
          <p:nvPr/>
        </p:nvGrpSpPr>
        <p:grpSpPr>
          <a:xfrm>
            <a:off x="701458" y="6014637"/>
            <a:ext cx="11490542" cy="830997"/>
            <a:chOff x="701458" y="6014637"/>
            <a:chExt cx="11490542" cy="830997"/>
          </a:xfrm>
        </p:grpSpPr>
        <p:cxnSp>
          <p:nvCxnSpPr>
            <p:cNvPr id="26" name="Connettore diritto 25">
              <a:extLst>
                <a:ext uri="{FF2B5EF4-FFF2-40B4-BE49-F238E27FC236}">
                  <a16:creationId xmlns:a16="http://schemas.microsoft.com/office/drawing/2014/main" id="{A4D2CFFD-EAEE-A94A-E390-4B3B36A9E96A}"/>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7" name="Rettangolo 26">
              <a:extLst>
                <a:ext uri="{FF2B5EF4-FFF2-40B4-BE49-F238E27FC236}">
                  <a16:creationId xmlns:a16="http://schemas.microsoft.com/office/drawing/2014/main" id="{9B6C4B3C-FE63-61BF-B5EF-11D6C0166D9D}"/>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8" name="Elemento grafico 27" descr="Lampadina con riempimento a tinta unita">
              <a:extLst>
                <a:ext uri="{FF2B5EF4-FFF2-40B4-BE49-F238E27FC236}">
                  <a16:creationId xmlns:a16="http://schemas.microsoft.com/office/drawing/2014/main" id="{2C7955C3-A565-0CB0-8822-56E70ED349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905368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B46752A5-4C8A-87F6-40B0-0DCA29009274}"/>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DIAGNOSI ENERGETICA</a:t>
            </a:r>
          </a:p>
        </p:txBody>
      </p:sp>
      <p:sp>
        <p:nvSpPr>
          <p:cNvPr id="3" name="Rettangolo 2">
            <a:extLst>
              <a:ext uri="{FF2B5EF4-FFF2-40B4-BE49-F238E27FC236}">
                <a16:creationId xmlns:a16="http://schemas.microsoft.com/office/drawing/2014/main" id="{6CE77933-D67F-561D-1AEF-C8EF03D29AB0}"/>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Sanzioni</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3F1B623B-CA32-6ACB-084C-8D476A829564}"/>
              </a:ext>
            </a:extLst>
          </p:cNvPr>
          <p:cNvSpPr txBox="1"/>
          <p:nvPr/>
        </p:nvSpPr>
        <p:spPr>
          <a:xfrm>
            <a:off x="1312615" y="2186558"/>
            <a:ext cx="9945723" cy="2062103"/>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 Mancato intervento di efficienza:</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b="1" i="1" dirty="0">
                <a:solidFill>
                  <a:schemeClr val="accent1">
                    <a:lumMod val="50000"/>
                  </a:schemeClr>
                </a:solidFill>
                <a:latin typeface="Arial" panose="020B0604020202020204" pitchFamily="34" charset="0"/>
                <a:cs typeface="Arial" panose="020B0604020202020204" pitchFamily="34" charset="0"/>
              </a:rPr>
              <a:t>comma 13-bis. </a:t>
            </a:r>
            <a:r>
              <a:rPr lang="it-IT" sz="1600" i="1" dirty="0">
                <a:solidFill>
                  <a:schemeClr val="accent1">
                    <a:lumMod val="50000"/>
                  </a:schemeClr>
                </a:solidFill>
                <a:latin typeface="Arial" panose="020B0604020202020204" pitchFamily="34" charset="0"/>
                <a:cs typeface="Arial" panose="020B0604020202020204" pitchFamily="34" charset="0"/>
              </a:rPr>
              <a:t>Le imprese a forte consumo di energia di cui all’articolo 8, comma 3, che non attuano almeno uno degli interventi di efficienza individuati dalle diagnosi di cui al comma 1 del medesimo articolo o, in alternativa, non adottano sistemi di gestione conformi alle norme ISO 50001, nell’intervallo di tempo che intercorre tra una diagnosi e la successiva, dandone comunicazione nella diagnosi successiva l’attuazione dell’intervento stesso, sono soggette ad una sanzione amministrativa pecuniaria da euro 1.000 a euro 10.000.</a:t>
            </a:r>
          </a:p>
        </p:txBody>
      </p:sp>
      <p:sp>
        <p:nvSpPr>
          <p:cNvPr id="7" name="CasellaDiTesto 6">
            <a:extLst>
              <a:ext uri="{FF2B5EF4-FFF2-40B4-BE49-F238E27FC236}">
                <a16:creationId xmlns:a16="http://schemas.microsoft.com/office/drawing/2014/main" id="{F0D15E4D-AB47-1501-8D01-E82AB4AA33E1}"/>
              </a:ext>
            </a:extLst>
          </p:cNvPr>
          <p:cNvSpPr txBox="1"/>
          <p:nvPr/>
        </p:nvSpPr>
        <p:spPr>
          <a:xfrm>
            <a:off x="971095" y="4839261"/>
            <a:ext cx="10249809" cy="584775"/>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Nel nuovo format di comunicazione dei risparmi ad ENEA, bisogna rendicontare l'intervento e/o gli interventi eseguiti.</a:t>
            </a:r>
          </a:p>
        </p:txBody>
      </p:sp>
      <p:grpSp>
        <p:nvGrpSpPr>
          <p:cNvPr id="18" name="Gruppo 17">
            <a:extLst>
              <a:ext uri="{FF2B5EF4-FFF2-40B4-BE49-F238E27FC236}">
                <a16:creationId xmlns:a16="http://schemas.microsoft.com/office/drawing/2014/main" id="{9085D57A-3915-6FCA-2460-35031111C380}"/>
              </a:ext>
            </a:extLst>
          </p:cNvPr>
          <p:cNvGrpSpPr/>
          <p:nvPr/>
        </p:nvGrpSpPr>
        <p:grpSpPr>
          <a:xfrm>
            <a:off x="629287" y="2580623"/>
            <a:ext cx="432000" cy="432000"/>
            <a:chOff x="685544" y="3617702"/>
            <a:chExt cx="432000" cy="432000"/>
          </a:xfrm>
        </p:grpSpPr>
        <p:sp>
          <p:nvSpPr>
            <p:cNvPr id="19" name="Rettangolo 18">
              <a:extLst>
                <a:ext uri="{FF2B5EF4-FFF2-40B4-BE49-F238E27FC236}">
                  <a16:creationId xmlns:a16="http://schemas.microsoft.com/office/drawing/2014/main" id="{7F9252EF-A13C-A38E-5CCF-2E2E46EC2DE4}"/>
                </a:ext>
              </a:extLst>
            </p:cNvPr>
            <p:cNvSpPr/>
            <p:nvPr/>
          </p:nvSpPr>
          <p:spPr>
            <a:xfrm>
              <a:off x="685544" y="3617702"/>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20" name="Elemento grafico 19" descr="Martelletto con riempimento a tinta unita">
              <a:extLst>
                <a:ext uri="{FF2B5EF4-FFF2-40B4-BE49-F238E27FC236}">
                  <a16:creationId xmlns:a16="http://schemas.microsoft.com/office/drawing/2014/main" id="{288215B5-3EA3-AC84-0557-39288C2C3A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228" y="3642360"/>
              <a:ext cx="392101" cy="392101"/>
            </a:xfrm>
            <a:prstGeom prst="rect">
              <a:avLst/>
            </a:prstGeom>
          </p:spPr>
        </p:pic>
      </p:grpSp>
      <p:grpSp>
        <p:nvGrpSpPr>
          <p:cNvPr id="25" name="Gruppo 24">
            <a:extLst>
              <a:ext uri="{FF2B5EF4-FFF2-40B4-BE49-F238E27FC236}">
                <a16:creationId xmlns:a16="http://schemas.microsoft.com/office/drawing/2014/main" id="{7D06BA31-E7B9-B2F5-DDBB-26D62C760471}"/>
              </a:ext>
            </a:extLst>
          </p:cNvPr>
          <p:cNvGrpSpPr/>
          <p:nvPr/>
        </p:nvGrpSpPr>
        <p:grpSpPr>
          <a:xfrm>
            <a:off x="701458" y="6014637"/>
            <a:ext cx="11490542" cy="830997"/>
            <a:chOff x="701458" y="6014637"/>
            <a:chExt cx="11490542" cy="830997"/>
          </a:xfrm>
        </p:grpSpPr>
        <p:cxnSp>
          <p:nvCxnSpPr>
            <p:cNvPr id="26" name="Connettore diritto 25">
              <a:extLst>
                <a:ext uri="{FF2B5EF4-FFF2-40B4-BE49-F238E27FC236}">
                  <a16:creationId xmlns:a16="http://schemas.microsoft.com/office/drawing/2014/main" id="{A4D2CFFD-EAEE-A94A-E390-4B3B36A9E96A}"/>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7" name="Rettangolo 26">
              <a:extLst>
                <a:ext uri="{FF2B5EF4-FFF2-40B4-BE49-F238E27FC236}">
                  <a16:creationId xmlns:a16="http://schemas.microsoft.com/office/drawing/2014/main" id="{9B6C4B3C-FE63-61BF-B5EF-11D6C0166D9D}"/>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8" name="Elemento grafico 27" descr="Lampadina con riempimento a tinta unita">
              <a:extLst>
                <a:ext uri="{FF2B5EF4-FFF2-40B4-BE49-F238E27FC236}">
                  <a16:creationId xmlns:a16="http://schemas.microsoft.com/office/drawing/2014/main" id="{2C7955C3-A565-0CB0-8822-56E70ED349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35726952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76E97B02-1199-50BD-170E-0663923EFC17}"/>
              </a:ext>
            </a:extLst>
          </p:cNvPr>
          <p:cNvSpPr/>
          <p:nvPr/>
        </p:nvSpPr>
        <p:spPr>
          <a:xfrm>
            <a:off x="361729" y="2046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3" name="Rettangolo 2">
            <a:extLst>
              <a:ext uri="{FF2B5EF4-FFF2-40B4-BE49-F238E27FC236}">
                <a16:creationId xmlns:a16="http://schemas.microsoft.com/office/drawing/2014/main" id="{1B304512-C687-E59F-AFEF-D4894B62200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t>
            </a:r>
            <a:r>
              <a:rPr lang="en-US" sz="2000" dirty="0" err="1">
                <a:solidFill>
                  <a:schemeClr val="accent2"/>
                </a:solidFill>
                <a:latin typeface="Arial" panose="020B0604020202020204" pitchFamily="34" charset="0"/>
                <a:cs typeface="Arial" panose="020B0604020202020204" pitchFamily="34" charset="0"/>
              </a:rPr>
              <a:t>agli</a:t>
            </a:r>
            <a:r>
              <a:rPr lang="en-US" sz="2000" dirty="0">
                <a:solidFill>
                  <a:schemeClr val="accent2"/>
                </a:solidFill>
                <a:latin typeface="Arial" panose="020B0604020202020204" pitchFamily="34" charset="0"/>
                <a:cs typeface="Arial" panose="020B0604020202020204" pitchFamily="34" charset="0"/>
              </a:rPr>
              <a:t> </a:t>
            </a:r>
            <a:r>
              <a:rPr lang="en-US" sz="2000" dirty="0" err="1">
                <a:solidFill>
                  <a:schemeClr val="accent2"/>
                </a:solidFill>
                <a:latin typeface="Arial" panose="020B0604020202020204" pitchFamily="34" charset="0"/>
                <a:cs typeface="Arial" panose="020B0604020202020204" pitchFamily="34" charset="0"/>
              </a:rPr>
              <a:t>albori</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280DACF9-3ADC-BCB8-C650-22580E07F236}"/>
              </a:ext>
            </a:extLst>
          </p:cNvPr>
          <p:cNvSpPr txBox="1"/>
          <p:nvPr/>
        </p:nvSpPr>
        <p:spPr>
          <a:xfrm>
            <a:off x="1388125" y="2008998"/>
            <a:ext cx="6326570" cy="2062103"/>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La pubblicazione della UNI CEI EN ISO 50001 nel 2011 ha segnato una svolta per il settore energetico internazionale. </a:t>
            </a:r>
          </a:p>
          <a:p>
            <a:r>
              <a:rPr lang="it-IT" sz="1600" i="1" dirty="0">
                <a:solidFill>
                  <a:schemeClr val="accent1">
                    <a:lumMod val="50000"/>
                  </a:schemeClr>
                </a:solidFill>
                <a:latin typeface="Arial" panose="020B0604020202020204" pitchFamily="34" charset="0"/>
                <a:cs typeface="Arial" panose="020B0604020202020204" pitchFamily="34" charset="0"/>
              </a:rPr>
              <a:t>Prima che si pensasse ad uniformare l'approccio ai sistemi di gestione dell'energia, erano disponibili diversi standard, basati comunque su un approccio sistematico e sulla riduzione dei costi energetici dell’organizzazione, ma con approcci operativi tra loro diversi (seppur presentando principi e metodi simili) in quanto realizzati singolarmente da qualche Paese. </a:t>
            </a:r>
          </a:p>
        </p:txBody>
      </p:sp>
      <p:pic>
        <p:nvPicPr>
          <p:cNvPr id="5" name="Immagine 4" descr="Immagine che contiene design&#10;&#10;Descrizione generata automaticamente">
            <a:extLst>
              <a:ext uri="{FF2B5EF4-FFF2-40B4-BE49-F238E27FC236}">
                <a16:creationId xmlns:a16="http://schemas.microsoft.com/office/drawing/2014/main" id="{EF7CEC86-B54B-E91F-0772-969072BBC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4077" y="1668122"/>
            <a:ext cx="2790519" cy="2325433"/>
          </a:xfrm>
          <a:prstGeom prst="rect">
            <a:avLst/>
          </a:prstGeom>
        </p:spPr>
      </p:pic>
      <p:sp>
        <p:nvSpPr>
          <p:cNvPr id="10" name="Rettangolo 9">
            <a:extLst>
              <a:ext uri="{FF2B5EF4-FFF2-40B4-BE49-F238E27FC236}">
                <a16:creationId xmlns:a16="http://schemas.microsoft.com/office/drawing/2014/main" id="{1976CCD7-8119-A1B5-1974-7EAE0BBEEA78}"/>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grpSp>
        <p:nvGrpSpPr>
          <p:cNvPr id="18" name="Gruppo 17">
            <a:extLst>
              <a:ext uri="{FF2B5EF4-FFF2-40B4-BE49-F238E27FC236}">
                <a16:creationId xmlns:a16="http://schemas.microsoft.com/office/drawing/2014/main" id="{68349A7E-1DB4-55DB-A586-239C64AE34BF}"/>
              </a:ext>
            </a:extLst>
          </p:cNvPr>
          <p:cNvGrpSpPr/>
          <p:nvPr/>
        </p:nvGrpSpPr>
        <p:grpSpPr>
          <a:xfrm>
            <a:off x="701458" y="6014637"/>
            <a:ext cx="11490542" cy="830997"/>
            <a:chOff x="701458" y="6014637"/>
            <a:chExt cx="11490542" cy="830997"/>
          </a:xfrm>
        </p:grpSpPr>
        <p:cxnSp>
          <p:nvCxnSpPr>
            <p:cNvPr id="19" name="Connettore diritto 18">
              <a:extLst>
                <a:ext uri="{FF2B5EF4-FFF2-40B4-BE49-F238E27FC236}">
                  <a16:creationId xmlns:a16="http://schemas.microsoft.com/office/drawing/2014/main" id="{49B0ED13-AE7E-BB81-C0C7-946FED78E503}"/>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0" name="Rettangolo 19">
              <a:extLst>
                <a:ext uri="{FF2B5EF4-FFF2-40B4-BE49-F238E27FC236}">
                  <a16:creationId xmlns:a16="http://schemas.microsoft.com/office/drawing/2014/main" id="{9B22704A-58E9-5DF3-1BFB-3B17C6494096}"/>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1" name="Elemento grafico 20" descr="Lampadina con riempimento a tinta unita">
              <a:extLst>
                <a:ext uri="{FF2B5EF4-FFF2-40B4-BE49-F238E27FC236}">
                  <a16:creationId xmlns:a16="http://schemas.microsoft.com/office/drawing/2014/main" id="{872DA397-39A6-9BD8-1102-5973D11D20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322131" y="6214135"/>
              <a:ext cx="432000" cy="432000"/>
            </a:xfrm>
            <a:prstGeom prst="rect">
              <a:avLst/>
            </a:prstGeom>
          </p:spPr>
        </p:pic>
      </p:grpSp>
      <p:pic>
        <p:nvPicPr>
          <p:cNvPr id="8" name="Elemento grafico 7" descr="Diploma con riempimento a tinta unita">
            <a:extLst>
              <a:ext uri="{FF2B5EF4-FFF2-40B4-BE49-F238E27FC236}">
                <a16:creationId xmlns:a16="http://schemas.microsoft.com/office/drawing/2014/main" id="{EF91011F-EB7F-9279-5F9C-1B679805CCC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666255" y="2414123"/>
            <a:ext cx="401432" cy="401432"/>
          </a:xfrm>
          <a:prstGeom prst="rect">
            <a:avLst/>
          </a:prstGeom>
        </p:spPr>
      </p:pic>
    </p:spTree>
    <p:extLst>
      <p:ext uri="{BB962C8B-B14F-4D97-AF65-F5344CB8AC3E}">
        <p14:creationId xmlns:p14="http://schemas.microsoft.com/office/powerpoint/2010/main" val="500807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con angoli arrotondati 1">
            <a:extLst>
              <a:ext uri="{FF2B5EF4-FFF2-40B4-BE49-F238E27FC236}">
                <a16:creationId xmlns:a16="http://schemas.microsoft.com/office/drawing/2014/main" id="{16138167-4216-89F5-03D4-86E6789D6299}"/>
              </a:ext>
            </a:extLst>
          </p:cNvPr>
          <p:cNvSpPr>
            <a:spLocks/>
          </p:cNvSpPr>
          <p:nvPr/>
        </p:nvSpPr>
        <p:spPr>
          <a:xfrm>
            <a:off x="1053897" y="4542681"/>
            <a:ext cx="9435458" cy="830997"/>
          </a:xfrm>
          <a:prstGeom prst="roundRect">
            <a:avLst>
              <a:gd name="adj" fmla="val 6522"/>
            </a:avLst>
          </a:prstGeom>
          <a:solidFill>
            <a:schemeClr val="accent1">
              <a:lumMod val="50000"/>
            </a:schemeClr>
          </a:solid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Riconoscimento</a:t>
            </a:r>
            <a:r>
              <a:rPr lang="en-US" sz="2000" dirty="0">
                <a:solidFill>
                  <a:schemeClr val="accent2"/>
                </a:solidFill>
                <a:latin typeface="Arial" panose="020B0604020202020204" pitchFamily="34" charset="0"/>
                <a:cs typeface="Arial" panose="020B0604020202020204" pitchFamily="34" charset="0"/>
              </a:rPr>
              <a:t> </a:t>
            </a:r>
            <a:r>
              <a:rPr lang="en-US" sz="2000" dirty="0" err="1">
                <a:solidFill>
                  <a:schemeClr val="accent2"/>
                </a:solidFill>
                <a:latin typeface="Arial" panose="020B0604020202020204" pitchFamily="34" charset="0"/>
                <a:cs typeface="Arial" panose="020B0604020202020204" pitchFamily="34" charset="0"/>
              </a:rPr>
              <a:t>internazionale</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7906871" cy="1569660"/>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Grazie ad un'intuizione, tutta italiana, nata nel 2006 dalla collaborazione tra FIRE, Comitato Termotecnico Italiano e Comitato Elettrotecnico Italiano, si è arrivati prima alla pubblicazione dello standard normativo EN 16001:2009 “Energy management systems – </a:t>
            </a:r>
            <a:r>
              <a:rPr lang="it-IT" sz="1600" i="1" dirty="0" err="1">
                <a:solidFill>
                  <a:schemeClr val="accent1">
                    <a:lumMod val="50000"/>
                  </a:schemeClr>
                </a:solidFill>
                <a:latin typeface="Arial" panose="020B0604020202020204" pitchFamily="34" charset="0"/>
                <a:cs typeface="Arial" panose="020B0604020202020204" pitchFamily="34" charset="0"/>
              </a:rPr>
              <a:t>Requirements</a:t>
            </a:r>
            <a:r>
              <a:rPr lang="it-IT" sz="1600" i="1" dirty="0">
                <a:solidFill>
                  <a:schemeClr val="accent1">
                    <a:lumMod val="50000"/>
                  </a:schemeClr>
                </a:solidFill>
                <a:latin typeface="Arial" panose="020B0604020202020204" pitchFamily="34" charset="0"/>
                <a:cs typeface="Arial" panose="020B0604020202020204" pitchFamily="34" charset="0"/>
              </a:rPr>
              <a:t> with </a:t>
            </a:r>
            <a:r>
              <a:rPr lang="it-IT" sz="1600" i="1" dirty="0" err="1">
                <a:solidFill>
                  <a:schemeClr val="accent1">
                    <a:lumMod val="50000"/>
                  </a:schemeClr>
                </a:solidFill>
                <a:latin typeface="Arial" panose="020B0604020202020204" pitchFamily="34" charset="0"/>
                <a:cs typeface="Arial" panose="020B0604020202020204" pitchFamily="34" charset="0"/>
              </a:rPr>
              <a:t>guidance</a:t>
            </a:r>
            <a:r>
              <a:rPr lang="it-IT" sz="1600" i="1" dirty="0">
                <a:solidFill>
                  <a:schemeClr val="accent1">
                    <a:lumMod val="50000"/>
                  </a:schemeClr>
                </a:solidFill>
                <a:latin typeface="Arial" panose="020B0604020202020204" pitchFamily="34" charset="0"/>
                <a:cs typeface="Arial" panose="020B0604020202020204" pitchFamily="34" charset="0"/>
              </a:rPr>
              <a:t> for use” (recepita come UNI CEI EN 16001:2009 in Italia) che aveva validità in ambito europeo, e poi della citata ISO 50001 (che ha sostituito la precedente), valida in ambito internazionale.</a:t>
            </a:r>
          </a:p>
        </p:txBody>
      </p:sp>
      <p:sp>
        <p:nvSpPr>
          <p:cNvPr id="5" name="CasellaDiTesto 4">
            <a:extLst>
              <a:ext uri="{FF2B5EF4-FFF2-40B4-BE49-F238E27FC236}">
                <a16:creationId xmlns:a16="http://schemas.microsoft.com/office/drawing/2014/main" id="{B3AA0572-D2D3-94D2-9724-6DD547FEA1CA}"/>
              </a:ext>
            </a:extLst>
          </p:cNvPr>
          <p:cNvSpPr txBox="1"/>
          <p:nvPr/>
        </p:nvSpPr>
        <p:spPr>
          <a:xfrm>
            <a:off x="1061287" y="4725013"/>
            <a:ext cx="9435458" cy="338554"/>
          </a:xfrm>
          <a:prstGeom prst="rect">
            <a:avLst/>
          </a:prstGeom>
          <a:noFill/>
        </p:spPr>
        <p:txBody>
          <a:bodyPr wrap="square">
            <a:spAutoFit/>
          </a:bodyPr>
          <a:lstStyle/>
          <a:p>
            <a:pPr algn="ctr"/>
            <a:r>
              <a:rPr lang="it-IT" sz="1600" b="1" dirty="0">
                <a:solidFill>
                  <a:schemeClr val="bg1"/>
                </a:solidFill>
                <a:latin typeface="Arial" panose="020B0604020202020204" pitchFamily="34" charset="0"/>
                <a:cs typeface="Arial" panose="020B0604020202020204" pitchFamily="34" charset="0"/>
              </a:rPr>
              <a:t>La UNI CEI EN ISO 50001:2018 è stata pubblicata il 20 agosto 2018</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EABCDF22-5E01-6BE8-0B0A-ADEF5829AA9F}"/>
              </a:ext>
            </a:extLst>
          </p:cNvPr>
          <p:cNvSpPr/>
          <p:nvPr/>
        </p:nvSpPr>
        <p:spPr>
          <a:xfrm>
            <a:off x="629287" y="2403063"/>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4" name="Elemento grafico 13" descr="Globo terrestre: Africa ed Europa con riempimento a tinta unita">
            <a:extLst>
              <a:ext uri="{FF2B5EF4-FFF2-40B4-BE49-F238E27FC236}">
                <a16:creationId xmlns:a16="http://schemas.microsoft.com/office/drawing/2014/main" id="{9E06BA56-00D8-28BB-D6BD-B1B9329AFBE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2735" y="2423236"/>
            <a:ext cx="397560" cy="397560"/>
          </a:xfrm>
          <a:prstGeom prst="rect">
            <a:avLst/>
          </a:prstGeom>
        </p:spPr>
      </p:pic>
      <p:grpSp>
        <p:nvGrpSpPr>
          <p:cNvPr id="21" name="Gruppo 20">
            <a:extLst>
              <a:ext uri="{FF2B5EF4-FFF2-40B4-BE49-F238E27FC236}">
                <a16:creationId xmlns:a16="http://schemas.microsoft.com/office/drawing/2014/main" id="{D464BA77-272D-9B75-68E7-715367D0365B}"/>
              </a:ext>
            </a:extLst>
          </p:cNvPr>
          <p:cNvGrpSpPr/>
          <p:nvPr/>
        </p:nvGrpSpPr>
        <p:grpSpPr>
          <a:xfrm>
            <a:off x="701458" y="6014637"/>
            <a:ext cx="11490542" cy="830997"/>
            <a:chOff x="701458" y="6014637"/>
            <a:chExt cx="11490542" cy="830997"/>
          </a:xfrm>
        </p:grpSpPr>
        <p:cxnSp>
          <p:nvCxnSpPr>
            <p:cNvPr id="22" name="Connettore diritto 21">
              <a:extLst>
                <a:ext uri="{FF2B5EF4-FFF2-40B4-BE49-F238E27FC236}">
                  <a16:creationId xmlns:a16="http://schemas.microsoft.com/office/drawing/2014/main" id="{3E5EE2A0-8FC2-E433-158E-D76A5924FABC}"/>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3" name="Rettangolo 22">
              <a:extLst>
                <a:ext uri="{FF2B5EF4-FFF2-40B4-BE49-F238E27FC236}">
                  <a16:creationId xmlns:a16="http://schemas.microsoft.com/office/drawing/2014/main" id="{40695123-4D3C-DD0E-A0B0-53351D3FBDF9}"/>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4" name="Elemento grafico 23" descr="Lampadina con riempimento a tinta unita">
              <a:extLst>
                <a:ext uri="{FF2B5EF4-FFF2-40B4-BE49-F238E27FC236}">
                  <a16:creationId xmlns:a16="http://schemas.microsoft.com/office/drawing/2014/main" id="{62B5F66C-A0AA-6BA2-0987-C5567626334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6648491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Aggiornamento 2018</a:t>
            </a: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727142" cy="2062103"/>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A partire da tale data è stato avviato un periodo transitorio imposto dal ritiro della precedente versione del 2011, resosi necessario in applicazione alle regole della normazione internazionale.</a:t>
            </a:r>
          </a:p>
          <a:p>
            <a:r>
              <a:rPr lang="it-IT" sz="1600" i="1" dirty="0">
                <a:solidFill>
                  <a:schemeClr val="accent1">
                    <a:lumMod val="50000"/>
                  </a:schemeClr>
                </a:solidFill>
                <a:latin typeface="Arial" panose="020B0604020202020204" pitchFamily="34" charset="0"/>
                <a:cs typeface="Arial" panose="020B0604020202020204" pitchFamily="34" charset="0"/>
              </a:rPr>
              <a:t>Come per le altre ISO pubblicate, il Forum Internazionale di Accreditamento (IAF) ha confermato il termine di transizione alla nuova versione. In questo caso specifico, a causa dell’emergenza COVID, la scadenza per il periodo di transizione è stata spostata al 19 febbraio 2022, termine entro il quale i certificati ISO 50001 dovevano essere emessi con riferimento alla nuova edizione. </a:t>
            </a:r>
          </a:p>
        </p:txBody>
      </p:sp>
      <p:sp>
        <p:nvSpPr>
          <p:cNvPr id="5" name="CasellaDiTesto 4">
            <a:extLst>
              <a:ext uri="{FF2B5EF4-FFF2-40B4-BE49-F238E27FC236}">
                <a16:creationId xmlns:a16="http://schemas.microsoft.com/office/drawing/2014/main" id="{B3AA0572-D2D3-94D2-9724-6DD547FEA1CA}"/>
              </a:ext>
            </a:extLst>
          </p:cNvPr>
          <p:cNvSpPr txBox="1"/>
          <p:nvPr/>
        </p:nvSpPr>
        <p:spPr>
          <a:xfrm>
            <a:off x="892606" y="4559639"/>
            <a:ext cx="10039853" cy="584775"/>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A seguito di tale scadenza, dunque, tutti i certificati emessi a fronte delle precedenti versioni hanno perso di validità.</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BADD7A05-0167-DA0A-A1C1-C5D5E0C50BA5}"/>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4" name="Elemento grafico 13" descr="Diploma con riempimento a tinta unita">
            <a:extLst>
              <a:ext uri="{FF2B5EF4-FFF2-40B4-BE49-F238E27FC236}">
                <a16:creationId xmlns:a16="http://schemas.microsoft.com/office/drawing/2014/main" id="{7BA5C4FE-CE91-246C-457C-028475E77AC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15" name="Gruppo 14">
            <a:extLst>
              <a:ext uri="{FF2B5EF4-FFF2-40B4-BE49-F238E27FC236}">
                <a16:creationId xmlns:a16="http://schemas.microsoft.com/office/drawing/2014/main" id="{6DB0C197-A368-8BB1-6CEB-3556B02F2BFC}"/>
              </a:ext>
            </a:extLst>
          </p:cNvPr>
          <p:cNvGrpSpPr/>
          <p:nvPr/>
        </p:nvGrpSpPr>
        <p:grpSpPr>
          <a:xfrm>
            <a:off x="701458" y="6014637"/>
            <a:ext cx="11490542" cy="830997"/>
            <a:chOff x="701458" y="6014637"/>
            <a:chExt cx="11490542" cy="830997"/>
          </a:xfrm>
        </p:grpSpPr>
        <p:cxnSp>
          <p:nvCxnSpPr>
            <p:cNvPr id="16" name="Connettore diritto 15">
              <a:extLst>
                <a:ext uri="{FF2B5EF4-FFF2-40B4-BE49-F238E27FC236}">
                  <a16:creationId xmlns:a16="http://schemas.microsoft.com/office/drawing/2014/main" id="{A898C8E9-0DB9-2D9E-977D-1FC814F97FB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17" name="Rettangolo 16">
              <a:extLst>
                <a:ext uri="{FF2B5EF4-FFF2-40B4-BE49-F238E27FC236}">
                  <a16:creationId xmlns:a16="http://schemas.microsoft.com/office/drawing/2014/main" id="{FA9C4FD0-8639-4AB3-A091-974A87468A14}"/>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18" name="Elemento grafico 17" descr="Lampadina con riempimento a tinta unita">
              <a:extLst>
                <a:ext uri="{FF2B5EF4-FFF2-40B4-BE49-F238E27FC236}">
                  <a16:creationId xmlns:a16="http://schemas.microsoft.com/office/drawing/2014/main" id="{5A8FE159-3B25-5A93-FC8C-8EC74F52C09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0226075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High Level Structure (HLS)</a:t>
            </a: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2800767"/>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La nuova edizione della norma inoltre è ancora più incentrata sul miglioramento continuo della prestazione energetica e dello stesso sistema di gestione, rendendo questi gli obiettivi primari degli SGE.</a:t>
            </a:r>
          </a:p>
          <a:p>
            <a:r>
              <a:rPr lang="it-IT" sz="1600" i="1" dirty="0">
                <a:solidFill>
                  <a:schemeClr val="accent1">
                    <a:lumMod val="50000"/>
                  </a:schemeClr>
                </a:solidFill>
                <a:latin typeface="Arial" panose="020B0604020202020204" pitchFamily="34" charset="0"/>
                <a:cs typeface="Arial" panose="020B0604020202020204" pitchFamily="34" charset="0"/>
              </a:rPr>
              <a:t>Una delle novità più importanti è rappresentata sicuramente dall’introduzione della High Level </a:t>
            </a:r>
            <a:r>
              <a:rPr lang="it-IT" sz="1600" i="1" dirty="0" err="1">
                <a:solidFill>
                  <a:schemeClr val="accent1">
                    <a:lumMod val="50000"/>
                  </a:schemeClr>
                </a:solidFill>
                <a:latin typeface="Arial" panose="020B0604020202020204" pitchFamily="34" charset="0"/>
                <a:cs typeface="Arial" panose="020B0604020202020204" pitchFamily="34" charset="0"/>
              </a:rPr>
              <a:t>Structure</a:t>
            </a:r>
            <a:r>
              <a:rPr lang="it-IT" sz="1600" i="1" dirty="0">
                <a:solidFill>
                  <a:schemeClr val="accent1">
                    <a:lumMod val="50000"/>
                  </a:schemeClr>
                </a:solidFill>
                <a:latin typeface="Arial" panose="020B0604020202020204" pitchFamily="34" charset="0"/>
                <a:cs typeface="Arial" panose="020B0604020202020204" pitchFamily="34" charset="0"/>
              </a:rPr>
              <a:t> (HLS), ovvero una struttura differente rispetto a quella con la quale la norma era costruita. La peculiarità della HLS è il fatto che allo stato attuale questa viene utilizzata per altre tre norme di gestione:</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ISO 9001: Sistemi di Gestione per la Qualità;</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ISO 14001: Sistemi di Gestione Ambientale;</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ISO 45001: Sistemi di Gestione della Salute e della Sicurezza dei Lavoratori. </a:t>
            </a:r>
          </a:p>
        </p:txBody>
      </p:sp>
      <p:sp>
        <p:nvSpPr>
          <p:cNvPr id="5" name="CasellaDiTesto 4">
            <a:extLst>
              <a:ext uri="{FF2B5EF4-FFF2-40B4-BE49-F238E27FC236}">
                <a16:creationId xmlns:a16="http://schemas.microsoft.com/office/drawing/2014/main" id="{B3AA0572-D2D3-94D2-9724-6DD547FEA1CA}"/>
              </a:ext>
            </a:extLst>
          </p:cNvPr>
          <p:cNvSpPr txBox="1"/>
          <p:nvPr/>
        </p:nvSpPr>
        <p:spPr>
          <a:xfrm>
            <a:off x="892606" y="5089148"/>
            <a:ext cx="10039853" cy="830997"/>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Utilizzare una struttura in comune con altri Sistemi di Gestione può rendere l’implementazione di un SGE, all’interno di un’organizzazione che è già certificata secondo gli standard sopra citati, molto più semplice di quanto non lo fosse in precedenza.</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9" name="Rettangolo 18">
            <a:extLst>
              <a:ext uri="{FF2B5EF4-FFF2-40B4-BE49-F238E27FC236}">
                <a16:creationId xmlns:a16="http://schemas.microsoft.com/office/drawing/2014/main" id="{63E6C386-C310-86F9-8C10-DDEB193CB0F3}"/>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20" name="Elemento grafico 19" descr="Diploma con riempimento a tinta unita">
            <a:extLst>
              <a:ext uri="{FF2B5EF4-FFF2-40B4-BE49-F238E27FC236}">
                <a16:creationId xmlns:a16="http://schemas.microsoft.com/office/drawing/2014/main" id="{8A6D1A7A-38A1-8ADC-786C-DA0E050DD59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1" name="Gruppo 20">
            <a:extLst>
              <a:ext uri="{FF2B5EF4-FFF2-40B4-BE49-F238E27FC236}">
                <a16:creationId xmlns:a16="http://schemas.microsoft.com/office/drawing/2014/main" id="{6D322774-B1E0-5BEF-F581-84E0F1E2595B}"/>
              </a:ext>
            </a:extLst>
          </p:cNvPr>
          <p:cNvGrpSpPr/>
          <p:nvPr/>
        </p:nvGrpSpPr>
        <p:grpSpPr>
          <a:xfrm>
            <a:off x="701458" y="6014637"/>
            <a:ext cx="11490542" cy="830997"/>
            <a:chOff x="701458" y="6014637"/>
            <a:chExt cx="11490542" cy="830997"/>
          </a:xfrm>
        </p:grpSpPr>
        <p:cxnSp>
          <p:nvCxnSpPr>
            <p:cNvPr id="22" name="Connettore diritto 21">
              <a:extLst>
                <a:ext uri="{FF2B5EF4-FFF2-40B4-BE49-F238E27FC236}">
                  <a16:creationId xmlns:a16="http://schemas.microsoft.com/office/drawing/2014/main" id="{29512D4C-8918-C8E3-9506-4526CEEA8DD8}"/>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3" name="Rettangolo 22">
              <a:extLst>
                <a:ext uri="{FF2B5EF4-FFF2-40B4-BE49-F238E27FC236}">
                  <a16:creationId xmlns:a16="http://schemas.microsoft.com/office/drawing/2014/main" id="{E5D97AFE-FE57-4401-C026-754476F06201}"/>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4" name="Elemento grafico 23" descr="Lampadina con riempimento a tinta unita">
              <a:extLst>
                <a:ext uri="{FF2B5EF4-FFF2-40B4-BE49-F238E27FC236}">
                  <a16:creationId xmlns:a16="http://schemas.microsoft.com/office/drawing/2014/main" id="{187C0FFD-CA2C-707E-91BF-030462B5AB8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33919424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…aggiornamenti 2022</a:t>
            </a: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3785652"/>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UNI ISO 50003:2022 “Sistemi di gestione dell'energia - Requisiti per organismi che forniscono audit e certificazione dei sistemi di gestione dell'energia”, che adotta la ISO 50003:2021 e sostituisce la UNI ISO 50003:2015.</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definisce i requisiti di competenza, congruenza e imparzialità nelle attività di audit e certificazione dei sistemi di gestione dell'energia (</a:t>
            </a:r>
            <a:r>
              <a:rPr lang="it-IT" sz="1600" i="1" dirty="0" err="1">
                <a:solidFill>
                  <a:schemeClr val="accent1">
                    <a:lumMod val="50000"/>
                  </a:schemeClr>
                </a:solidFill>
                <a:latin typeface="Arial" panose="020B0604020202020204" pitchFamily="34" charset="0"/>
                <a:cs typeface="Arial" panose="020B0604020202020204" pitchFamily="34" charset="0"/>
              </a:rPr>
              <a:t>EnMS</a:t>
            </a:r>
            <a:r>
              <a:rPr lang="it-IT" sz="1600" i="1" dirty="0">
                <a:solidFill>
                  <a:schemeClr val="accent1">
                    <a:lumMod val="50000"/>
                  </a:schemeClr>
                </a:solidFill>
                <a:latin typeface="Arial" panose="020B0604020202020204" pitchFamily="34" charset="0"/>
                <a:cs typeface="Arial" panose="020B0604020202020204" pitchFamily="34" charset="0"/>
              </a:rPr>
              <a:t>) di cui alla ISO 50001 per gli organismi che forniscono tali servizi. Al fine di assicurare l'efficacia dell'audit di un sistema di gestione dell'energia, la norma definisce il processo di audit, i requisiti di competenza per il personale coinvolto nel processo di certificazione dell'</a:t>
            </a:r>
            <a:r>
              <a:rPr lang="it-IT" sz="1600" i="1" dirty="0" err="1">
                <a:solidFill>
                  <a:schemeClr val="accent1">
                    <a:lumMod val="50000"/>
                  </a:schemeClr>
                </a:solidFill>
                <a:latin typeface="Arial" panose="020B0604020202020204" pitchFamily="34" charset="0"/>
                <a:cs typeface="Arial" panose="020B0604020202020204" pitchFamily="34" charset="0"/>
              </a:rPr>
              <a:t>EnMS</a:t>
            </a:r>
            <a:r>
              <a:rPr lang="it-IT" sz="1600" i="1" dirty="0">
                <a:solidFill>
                  <a:schemeClr val="accent1">
                    <a:lumMod val="50000"/>
                  </a:schemeClr>
                </a:solidFill>
                <a:latin typeface="Arial" panose="020B0604020202020204" pitchFamily="34" charset="0"/>
                <a:cs typeface="Arial" panose="020B0604020202020204" pitchFamily="34" charset="0"/>
              </a:rPr>
              <a:t>, la durata dell'audit e il campionamento dei </a:t>
            </a:r>
            <a:r>
              <a:rPr lang="it-IT" sz="1600" i="1" dirty="0" err="1">
                <a:solidFill>
                  <a:schemeClr val="accent1">
                    <a:lumMod val="50000"/>
                  </a:schemeClr>
                </a:solidFill>
                <a:latin typeface="Arial" panose="020B0604020202020204" pitchFamily="34" charset="0"/>
                <a:cs typeface="Arial" panose="020B0604020202020204" pitchFamily="34" charset="0"/>
              </a:rPr>
              <a:t>multisito</a:t>
            </a:r>
            <a:r>
              <a:rPr lang="it-IT" sz="1600" i="1" dirty="0">
                <a:solidFill>
                  <a:schemeClr val="accent1">
                    <a:lumMod val="50000"/>
                  </a:schemeClr>
                </a:solidFill>
                <a:latin typeface="Arial" panose="020B0604020202020204" pitchFamily="34" charset="0"/>
                <a:cs typeface="Arial" panose="020B0604020202020204" pitchFamily="34" charset="0"/>
              </a:rPr>
              <a:t>.</a:t>
            </a:r>
          </a:p>
          <a:p>
            <a:r>
              <a:rPr lang="it-IT" sz="1600" i="1" dirty="0">
                <a:solidFill>
                  <a:schemeClr val="accent1">
                    <a:lumMod val="50000"/>
                  </a:schemeClr>
                </a:solidFill>
                <a:latin typeface="Arial" panose="020B0604020202020204" pitchFamily="34" charset="0"/>
                <a:cs typeface="Arial" panose="020B0604020202020204" pitchFamily="34" charset="0"/>
              </a:rPr>
              <a:t>Prevede una rendicontazione di risparmio il primo anno, inoltre il secondo ed il terzo anno bisogna dare l’evidenza di aver avviato l’iter di realizzazione degli interventi di efficientamento energetico.</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Audit da remoto con quello in sito.</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377794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…aggiornamenti 2022</a:t>
            </a: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2800767"/>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UNI CEI EN ISO 50005:2022 “Sistemi di gestione dell'energia — Linee guida per l’implementazione graduale.”</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fornisce una guida per le organizzazioni su come stabilire un approccio graduale per implementare un sistema di gestione dell'energia (SGE). Questo approccio graduale ha lo scopo di supportare e semplificare l'implementazione di un SGE per tutti i tipi di organizzazioni, in particolare per le organizzazioni di piccole e medie dimensioni.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Consente all'utente di questo documento di implementare un approccio graduale per raggiungere un livello di gestione dell'energia adeguato ai suoi obiettivi e per costruire una solida base che può essere successivamente estesa per soddisfare i requisiti della ISO 50001:2018. </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
        <p:nvSpPr>
          <p:cNvPr id="6" name="CasellaDiTesto 5">
            <a:extLst>
              <a:ext uri="{FF2B5EF4-FFF2-40B4-BE49-F238E27FC236}">
                <a16:creationId xmlns:a16="http://schemas.microsoft.com/office/drawing/2014/main" id="{E877575B-5843-9B99-5120-BF4B82DEE63F}"/>
              </a:ext>
            </a:extLst>
          </p:cNvPr>
          <p:cNvSpPr txBox="1"/>
          <p:nvPr/>
        </p:nvSpPr>
        <p:spPr>
          <a:xfrm>
            <a:off x="1425387" y="5299934"/>
            <a:ext cx="8770799" cy="338554"/>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Questo documento è coerente con la ISO 50001:2018 ma non copre tutti i suoi requisiti.</a:t>
            </a:r>
            <a:endParaRPr lang="it-IT" dirty="0"/>
          </a:p>
        </p:txBody>
      </p:sp>
    </p:spTree>
    <p:extLst>
      <p:ext uri="{BB962C8B-B14F-4D97-AF65-F5344CB8AC3E}">
        <p14:creationId xmlns:p14="http://schemas.microsoft.com/office/powerpoint/2010/main" val="489021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…aggiornamenti 2022</a:t>
            </a: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1815882"/>
          </a:xfrm>
          <a:prstGeom prst="rect">
            <a:avLst/>
          </a:prstGeom>
          <a:noFill/>
        </p:spPr>
        <p:txBody>
          <a:bodyPr wrap="square">
            <a:spAutoFit/>
          </a:bodyPr>
          <a:lstStyle/>
          <a:p>
            <a:r>
              <a:rPr lang="it-IT" sz="1600" b="1" i="1" dirty="0">
                <a:solidFill>
                  <a:schemeClr val="accent1">
                    <a:lumMod val="50000"/>
                  </a:schemeClr>
                </a:solidFill>
                <a:latin typeface="Arial" panose="020B0604020202020204" pitchFamily="34" charset="0"/>
                <a:cs typeface="Arial" panose="020B0604020202020204" pitchFamily="34" charset="0"/>
              </a:rPr>
              <a:t>UNI ISO 50009:2022 “Sistemi di gestione dell'energia — Linee guida per l'attuazione di un sistema di gestione dell'energia comune in più organizzazioni”, che adotta la ISO 50009:2021.</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fornisce una linea guida per creare, attuare, mantenere e migliorare un sistema di gestione dell'energia (</a:t>
            </a:r>
            <a:r>
              <a:rPr lang="it-IT" sz="1600" i="1" dirty="0" err="1">
                <a:solidFill>
                  <a:schemeClr val="accent1">
                    <a:lumMod val="50000"/>
                  </a:schemeClr>
                </a:solidFill>
                <a:latin typeface="Arial" panose="020B0604020202020204" pitchFamily="34" charset="0"/>
                <a:cs typeface="Arial" panose="020B0604020202020204" pitchFamily="34" charset="0"/>
              </a:rPr>
              <a:t>EnMS</a:t>
            </a:r>
            <a:r>
              <a:rPr lang="it-IT" sz="1600" i="1" dirty="0">
                <a:solidFill>
                  <a:schemeClr val="accent1">
                    <a:lumMod val="50000"/>
                  </a:schemeClr>
                </a:solidFill>
                <a:latin typeface="Arial" panose="020B0604020202020204" pitchFamily="34" charset="0"/>
                <a:cs typeface="Arial" panose="020B0604020202020204" pitchFamily="34" charset="0"/>
              </a:rPr>
              <a:t> - SGE) comune a più organizzazioni. Per queste finalità la norma segue la struttura generale definita dalla ISO 50001:2018 e ne è allineata nei contenuti.</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9656385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
        <p:nvSpPr>
          <p:cNvPr id="2" name="Rettangolo 1">
            <a:extLst>
              <a:ext uri="{FF2B5EF4-FFF2-40B4-BE49-F238E27FC236}">
                <a16:creationId xmlns:a16="http://schemas.microsoft.com/office/drawing/2014/main" id="{D828D45F-216A-6D67-C3C2-38888FD2BD8B}"/>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…e </a:t>
            </a:r>
            <a:r>
              <a:rPr lang="en-US" sz="2000" dirty="0" err="1">
                <a:solidFill>
                  <a:schemeClr val="accent2"/>
                </a:solidFill>
                <a:latin typeface="Arial" panose="020B0604020202020204" pitchFamily="34" charset="0"/>
                <a:cs typeface="Arial" panose="020B0604020202020204" pitchFamily="34" charset="0"/>
              </a:rPr>
              <a:t>domani</a:t>
            </a:r>
            <a:r>
              <a:rPr lang="en-US" sz="2000" dirty="0">
                <a:solidFill>
                  <a:schemeClr val="accent2"/>
                </a:solidFill>
                <a:latin typeface="Arial" panose="020B0604020202020204" pitchFamily="34" charset="0"/>
                <a:cs typeface="Arial" panose="020B0604020202020204" pitchFamily="34" charset="0"/>
              </a:rPr>
              <a:t>?</a:t>
            </a:r>
          </a:p>
        </p:txBody>
      </p:sp>
      <p:sp>
        <p:nvSpPr>
          <p:cNvPr id="3" name="CasellaDiTesto 2">
            <a:extLst>
              <a:ext uri="{FF2B5EF4-FFF2-40B4-BE49-F238E27FC236}">
                <a16:creationId xmlns:a16="http://schemas.microsoft.com/office/drawing/2014/main" id="{E212ED05-88A2-AAFE-1D1E-4A40F080B1FF}"/>
              </a:ext>
            </a:extLst>
          </p:cNvPr>
          <p:cNvSpPr txBox="1"/>
          <p:nvPr/>
        </p:nvSpPr>
        <p:spPr>
          <a:xfrm>
            <a:off x="1399011" y="2107630"/>
            <a:ext cx="9081420" cy="830997"/>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Si sta strutturando un nuovo aggiornamento della norma….</a:t>
            </a:r>
          </a:p>
          <a:p>
            <a:r>
              <a:rPr lang="it-IT" sz="1600" i="1" dirty="0">
                <a:solidFill>
                  <a:schemeClr val="accent1">
                    <a:lumMod val="50000"/>
                  </a:schemeClr>
                </a:solidFill>
                <a:latin typeface="Arial" panose="020B0604020202020204" pitchFamily="34" charset="0"/>
                <a:cs typeface="Arial" panose="020B0604020202020204" pitchFamily="34" charset="0"/>
              </a:rPr>
              <a:t>Sempre più si punta sul monitoraggio e l’analisi dei dati, nonché sui programmi di sensibilizzazione e coinvolgimento del personale sui temi energetici.</a:t>
            </a:r>
          </a:p>
        </p:txBody>
      </p:sp>
    </p:spTree>
    <p:extLst>
      <p:ext uri="{BB962C8B-B14F-4D97-AF65-F5344CB8AC3E}">
        <p14:creationId xmlns:p14="http://schemas.microsoft.com/office/powerpoint/2010/main" val="7573949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
        <p:nvSpPr>
          <p:cNvPr id="4" name="Rettangolo 3">
            <a:extLst>
              <a:ext uri="{FF2B5EF4-FFF2-40B4-BE49-F238E27FC236}">
                <a16:creationId xmlns:a16="http://schemas.microsoft.com/office/drawing/2014/main" id="{32C476B6-B9CD-25D5-7D8B-830B8613CA7B}"/>
              </a:ext>
            </a:extLst>
          </p:cNvPr>
          <p:cNvSpPr/>
          <p:nvPr/>
        </p:nvSpPr>
        <p:spPr>
          <a:xfrm>
            <a:off x="720412" y="1209638"/>
            <a:ext cx="9162142"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it-IT" sz="2000" dirty="0">
                <a:solidFill>
                  <a:schemeClr val="accent2"/>
                </a:solidFill>
                <a:latin typeface="Arial" panose="020B0604020202020204" pitchFamily="34" charset="0"/>
                <a:cs typeface="Arial" panose="020B0604020202020204" pitchFamily="34" charset="0"/>
              </a:rPr>
              <a:t>Nuova Direttiva Europe EE (proposta).....</a:t>
            </a:r>
            <a:r>
              <a:rPr lang="it-IT" sz="2000" i="1" dirty="0">
                <a:solidFill>
                  <a:schemeClr val="accent2"/>
                </a:solidFill>
                <a:latin typeface="Arial" panose="020B0604020202020204" pitchFamily="34" charset="0"/>
                <a:cs typeface="Arial" panose="020B0604020202020204" pitchFamily="34" charset="0"/>
              </a:rPr>
              <a:t>art. 11 SGE</a:t>
            </a:r>
            <a:endParaRPr lang="en-US" sz="2000" i="1" dirty="0">
              <a:solidFill>
                <a:schemeClr val="accent2"/>
              </a:solidFill>
              <a:latin typeface="Arial" panose="020B0604020202020204" pitchFamily="34" charset="0"/>
              <a:cs typeface="Arial" panose="020B0604020202020204" pitchFamily="34" charset="0"/>
            </a:endParaRPr>
          </a:p>
        </p:txBody>
      </p:sp>
      <p:sp>
        <p:nvSpPr>
          <p:cNvPr id="5" name="CasellaDiTesto 4">
            <a:extLst>
              <a:ext uri="{FF2B5EF4-FFF2-40B4-BE49-F238E27FC236}">
                <a16:creationId xmlns:a16="http://schemas.microsoft.com/office/drawing/2014/main" id="{42CFC72B-D865-C072-9D04-E3025D9D738A}"/>
              </a:ext>
            </a:extLst>
          </p:cNvPr>
          <p:cNvSpPr txBox="1"/>
          <p:nvPr/>
        </p:nvSpPr>
        <p:spPr>
          <a:xfrm>
            <a:off x="1399011" y="2107630"/>
            <a:ext cx="8888507" cy="2308324"/>
          </a:xfrm>
          <a:prstGeom prst="rect">
            <a:avLst/>
          </a:prstGeom>
          <a:noFill/>
        </p:spPr>
        <p:txBody>
          <a:bodyPr wrap="square">
            <a:spAutoFit/>
          </a:bodyPr>
          <a:lstStyle/>
          <a:p>
            <a:pPr marL="342900" indent="-342900">
              <a:buAutoNum type="arabicPeriod"/>
            </a:pPr>
            <a:r>
              <a:rPr lang="it-IT" sz="1600" i="1" dirty="0">
                <a:solidFill>
                  <a:schemeClr val="accent1">
                    <a:lumMod val="50000"/>
                  </a:schemeClr>
                </a:solidFill>
                <a:latin typeface="Arial" panose="020B0604020202020204" pitchFamily="34" charset="0"/>
                <a:cs typeface="Arial" panose="020B0604020202020204" pitchFamily="34" charset="0"/>
              </a:rPr>
              <a:t>Gli Stati membri provvedono affinché le imprese attuino un sistema di gestione dell'energia laddove il loro consumo annuo medio di energia nei tre anni precedenti sia, considerati tutti i vettori energetici: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a) superiore a 100 TJ a partire dal 1° gennaio 2024;</a:t>
            </a:r>
          </a:p>
          <a:p>
            <a:r>
              <a:rPr lang="it-IT" sz="1600" i="1" dirty="0">
                <a:solidFill>
                  <a:schemeClr val="accent1">
                    <a:lumMod val="50000"/>
                  </a:schemeClr>
                </a:solidFill>
                <a:latin typeface="Arial" panose="020B0604020202020204" pitchFamily="34" charset="0"/>
                <a:cs typeface="Arial" panose="020B0604020202020204" pitchFamily="34" charset="0"/>
              </a:rPr>
              <a:t>b) superiore a 80 TJ a partire dal 1° gennaio 2027.</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Il sistema di gestione dell'energia è certificato da un organismo indipendente secondo le pertinenti norme europee o internazionali.</a:t>
            </a:r>
          </a:p>
        </p:txBody>
      </p:sp>
    </p:spTree>
    <p:extLst>
      <p:ext uri="{BB962C8B-B14F-4D97-AF65-F5344CB8AC3E}">
        <p14:creationId xmlns:p14="http://schemas.microsoft.com/office/powerpoint/2010/main" val="132551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
        <p:nvSpPr>
          <p:cNvPr id="2" name="Rettangolo 1">
            <a:extLst>
              <a:ext uri="{FF2B5EF4-FFF2-40B4-BE49-F238E27FC236}">
                <a16:creationId xmlns:a16="http://schemas.microsoft.com/office/drawing/2014/main" id="{78EA092D-5835-A4C0-23BD-764A9910EF48}"/>
              </a:ext>
            </a:extLst>
          </p:cNvPr>
          <p:cNvSpPr/>
          <p:nvPr/>
        </p:nvSpPr>
        <p:spPr>
          <a:xfrm>
            <a:off x="720412" y="1209638"/>
            <a:ext cx="9162142"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it-IT" sz="2000" dirty="0">
                <a:solidFill>
                  <a:schemeClr val="accent2"/>
                </a:solidFill>
                <a:latin typeface="Arial" panose="020B0604020202020204" pitchFamily="34" charset="0"/>
                <a:cs typeface="Arial" panose="020B0604020202020204" pitchFamily="34" charset="0"/>
              </a:rPr>
              <a:t>Nuova Direttiva Europe EE (proposta).....</a:t>
            </a:r>
            <a:r>
              <a:rPr lang="it-IT" sz="2000" i="1" dirty="0">
                <a:solidFill>
                  <a:schemeClr val="accent2"/>
                </a:solidFill>
                <a:latin typeface="Arial" panose="020B0604020202020204" pitchFamily="34" charset="0"/>
                <a:cs typeface="Arial" panose="020B0604020202020204" pitchFamily="34" charset="0"/>
              </a:rPr>
              <a:t>art. 11 SGE</a:t>
            </a:r>
            <a:endParaRPr lang="en-US" sz="2000" i="1" dirty="0">
              <a:solidFill>
                <a:schemeClr val="accent2"/>
              </a:solidFill>
              <a:latin typeface="Arial" panose="020B0604020202020204" pitchFamily="34" charset="0"/>
              <a:cs typeface="Arial" panose="020B0604020202020204" pitchFamily="34" charset="0"/>
            </a:endParaRPr>
          </a:p>
        </p:txBody>
      </p:sp>
      <p:sp>
        <p:nvSpPr>
          <p:cNvPr id="3" name="CasellaDiTesto 2">
            <a:extLst>
              <a:ext uri="{FF2B5EF4-FFF2-40B4-BE49-F238E27FC236}">
                <a16:creationId xmlns:a16="http://schemas.microsoft.com/office/drawing/2014/main" id="{451B6124-816F-4CF6-8A28-AD595EE409AB}"/>
              </a:ext>
            </a:extLst>
          </p:cNvPr>
          <p:cNvSpPr txBox="1"/>
          <p:nvPr/>
        </p:nvSpPr>
        <p:spPr>
          <a:xfrm>
            <a:off x="1399011" y="2107630"/>
            <a:ext cx="8888507" cy="3046988"/>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2. Gli Stati membri provvedono affinché le imprese che non attuano un sistema di gestione dell'energia siano oggetto di un audit energetico laddove il loro consumo annuo medio di energia nei tre anni precedenti sia, considerati tutti i vettori energetici: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a) superiore a 10 TJ a partire dal 1° gennaio 2024;</a:t>
            </a:r>
          </a:p>
          <a:p>
            <a:r>
              <a:rPr lang="it-IT" sz="1600" i="1" dirty="0">
                <a:solidFill>
                  <a:schemeClr val="accent1">
                    <a:lumMod val="50000"/>
                  </a:schemeClr>
                </a:solidFill>
                <a:latin typeface="Arial" panose="020B0604020202020204" pitchFamily="34" charset="0"/>
                <a:cs typeface="Arial" panose="020B0604020202020204" pitchFamily="34" charset="0"/>
              </a:rPr>
              <a:t>b) superiore a 6 TJ a partire dal 1° gennaio 2027.</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Gli audit energetici sono svolti conformemente alle pertinenti norme europee o internazionali in maniera indipendente ed efficace sotto il profilo dei costi da esperti settoriali qualificati o accreditati o da organismi indipendenti accreditati conformemente ai requisiti di cui all'articolo 26, oppure sono eseguiti e sorvegliati da autorità indipendenti ai sensi della legislazione nazionale.</a:t>
            </a:r>
          </a:p>
        </p:txBody>
      </p:sp>
    </p:spTree>
    <p:extLst>
      <p:ext uri="{BB962C8B-B14F-4D97-AF65-F5344CB8AC3E}">
        <p14:creationId xmlns:p14="http://schemas.microsoft.com/office/powerpoint/2010/main" val="1297257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ISO 50001</a:t>
            </a:r>
          </a:p>
        </p:txBody>
      </p:sp>
      <p:sp>
        <p:nvSpPr>
          <p:cNvPr id="11" name="Rettangolo 10">
            <a:extLst>
              <a:ext uri="{FF2B5EF4-FFF2-40B4-BE49-F238E27FC236}">
                <a16:creationId xmlns:a16="http://schemas.microsoft.com/office/drawing/2014/main" id="{8C0973D3-926F-3757-442A-493021FFAC0E}"/>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2" name="Elemento grafico 11" descr="Diploma con riempimento a tinta unita">
            <a:extLst>
              <a:ext uri="{FF2B5EF4-FFF2-40B4-BE49-F238E27FC236}">
                <a16:creationId xmlns:a16="http://schemas.microsoft.com/office/drawing/2014/main" id="{3FAB66ED-CBFE-DE74-FDE0-8EF6FAD9144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6255" y="2414123"/>
            <a:ext cx="401432" cy="401432"/>
          </a:xfrm>
          <a:prstGeom prst="rect">
            <a:avLst/>
          </a:prstGeom>
        </p:spPr>
      </p:pic>
      <p:grpSp>
        <p:nvGrpSpPr>
          <p:cNvPr id="20" name="Gruppo 19">
            <a:extLst>
              <a:ext uri="{FF2B5EF4-FFF2-40B4-BE49-F238E27FC236}">
                <a16:creationId xmlns:a16="http://schemas.microsoft.com/office/drawing/2014/main" id="{3ADAC921-576A-48C6-270A-8E9356036900}"/>
              </a:ext>
            </a:extLst>
          </p:cNvPr>
          <p:cNvGrpSpPr/>
          <p:nvPr/>
        </p:nvGrpSpPr>
        <p:grpSpPr>
          <a:xfrm>
            <a:off x="701458" y="6014637"/>
            <a:ext cx="11490542" cy="830997"/>
            <a:chOff x="701458" y="6014637"/>
            <a:chExt cx="11490542" cy="830997"/>
          </a:xfrm>
        </p:grpSpPr>
        <p:cxnSp>
          <p:nvCxnSpPr>
            <p:cNvPr id="21" name="Connettore diritto 20">
              <a:extLst>
                <a:ext uri="{FF2B5EF4-FFF2-40B4-BE49-F238E27FC236}">
                  <a16:creationId xmlns:a16="http://schemas.microsoft.com/office/drawing/2014/main" id="{5C754249-B312-7BC0-E385-2D7048E6FB9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2" name="Rettangolo 21">
              <a:extLst>
                <a:ext uri="{FF2B5EF4-FFF2-40B4-BE49-F238E27FC236}">
                  <a16:creationId xmlns:a16="http://schemas.microsoft.com/office/drawing/2014/main" id="{31BB332D-E14F-6F70-A3D9-D1052641CF6F}"/>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3" name="Elemento grafico 22" descr="Lampadina con riempimento a tinta unita">
              <a:extLst>
                <a:ext uri="{FF2B5EF4-FFF2-40B4-BE49-F238E27FC236}">
                  <a16:creationId xmlns:a16="http://schemas.microsoft.com/office/drawing/2014/main" id="{44CF12D1-C1E3-2865-F8F9-4D2CA1FADA0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
        <p:nvSpPr>
          <p:cNvPr id="2" name="Rettangolo 1">
            <a:extLst>
              <a:ext uri="{FF2B5EF4-FFF2-40B4-BE49-F238E27FC236}">
                <a16:creationId xmlns:a16="http://schemas.microsoft.com/office/drawing/2014/main" id="{FD22C321-E937-C24B-A16A-7CD4460166EB}"/>
              </a:ext>
            </a:extLst>
          </p:cNvPr>
          <p:cNvSpPr/>
          <p:nvPr/>
        </p:nvSpPr>
        <p:spPr>
          <a:xfrm>
            <a:off x="720412" y="1209638"/>
            <a:ext cx="9162142"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it-IT" sz="2000" dirty="0">
                <a:solidFill>
                  <a:schemeClr val="accent2"/>
                </a:solidFill>
                <a:latin typeface="Arial" panose="020B0604020202020204" pitchFamily="34" charset="0"/>
                <a:cs typeface="Arial" panose="020B0604020202020204" pitchFamily="34" charset="0"/>
              </a:rPr>
              <a:t>Nuova Direttiva Europe EE (proposta).....</a:t>
            </a:r>
            <a:r>
              <a:rPr lang="it-IT" sz="2000" i="1" dirty="0">
                <a:solidFill>
                  <a:schemeClr val="accent2"/>
                </a:solidFill>
                <a:latin typeface="Arial" panose="020B0604020202020204" pitchFamily="34" charset="0"/>
                <a:cs typeface="Arial" panose="020B0604020202020204" pitchFamily="34" charset="0"/>
              </a:rPr>
              <a:t>art. 11 SGE</a:t>
            </a:r>
            <a:endParaRPr lang="en-US" sz="2000" i="1" dirty="0">
              <a:solidFill>
                <a:schemeClr val="accent2"/>
              </a:solidFill>
              <a:latin typeface="Arial" panose="020B0604020202020204" pitchFamily="34" charset="0"/>
              <a:cs typeface="Arial" panose="020B0604020202020204" pitchFamily="34" charset="0"/>
            </a:endParaRPr>
          </a:p>
        </p:txBody>
      </p:sp>
      <p:sp>
        <p:nvSpPr>
          <p:cNvPr id="3" name="CasellaDiTesto 2">
            <a:extLst>
              <a:ext uri="{FF2B5EF4-FFF2-40B4-BE49-F238E27FC236}">
                <a16:creationId xmlns:a16="http://schemas.microsoft.com/office/drawing/2014/main" id="{74CCC88C-CA4F-9A7A-DD1C-7D052A5C2443}"/>
              </a:ext>
            </a:extLst>
          </p:cNvPr>
          <p:cNvSpPr txBox="1"/>
          <p:nvPr/>
        </p:nvSpPr>
        <p:spPr>
          <a:xfrm>
            <a:off x="1399011" y="2107630"/>
            <a:ext cx="8888507" cy="3046988"/>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2 bis. Gli Stati membri possono incoraggiare tutte le imprese ammissibili a fornire le seguenti informazioni nella loro relazione annuale:</a:t>
            </a:r>
          </a:p>
          <a:p>
            <a:r>
              <a:rPr lang="it-IT" sz="1600" i="1" dirty="0">
                <a:solidFill>
                  <a:schemeClr val="accent1">
                    <a:lumMod val="50000"/>
                  </a:schemeClr>
                </a:solidFill>
                <a:latin typeface="Arial" panose="020B0604020202020204" pitchFamily="34" charset="0"/>
                <a:cs typeface="Arial" panose="020B0604020202020204" pitchFamily="34" charset="0"/>
              </a:rPr>
              <a:t>a) informazioni sul consumo annuo di energia, espresso in kWh;</a:t>
            </a:r>
          </a:p>
          <a:p>
            <a:r>
              <a:rPr lang="it-IT" sz="1600" i="1" dirty="0">
                <a:solidFill>
                  <a:schemeClr val="accent1">
                    <a:lumMod val="50000"/>
                  </a:schemeClr>
                </a:solidFill>
                <a:latin typeface="Arial" panose="020B0604020202020204" pitchFamily="34" charset="0"/>
                <a:cs typeface="Arial" panose="020B0604020202020204" pitchFamily="34" charset="0"/>
              </a:rPr>
              <a:t>b) informazioni sul volume annuo di acqua consumata, espresso in metri cubi;</a:t>
            </a:r>
          </a:p>
          <a:p>
            <a:r>
              <a:rPr lang="it-IT" sz="1600" i="1" dirty="0">
                <a:solidFill>
                  <a:schemeClr val="accent1">
                    <a:lumMod val="50000"/>
                  </a:schemeClr>
                </a:solidFill>
                <a:latin typeface="Arial" panose="020B0604020202020204" pitchFamily="34" charset="0"/>
                <a:cs typeface="Arial" panose="020B0604020202020204" pitchFamily="34" charset="0"/>
              </a:rPr>
              <a:t>c) confronti tra i consumi annui di energia e acqua con gli anni precedenti per la stessa struttura.</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3. Gli Stati membri promuovono la disponibilità, per tutti i clienti finali, di audit energetici di elevata qualità, efficaci in rapporto ai costi e:</a:t>
            </a:r>
          </a:p>
          <a:p>
            <a:r>
              <a:rPr lang="it-IT" sz="1600" i="1" dirty="0">
                <a:solidFill>
                  <a:schemeClr val="accent1">
                    <a:lumMod val="50000"/>
                  </a:schemeClr>
                </a:solidFill>
                <a:latin typeface="Arial" panose="020B0604020202020204" pitchFamily="34" charset="0"/>
                <a:cs typeface="Arial" panose="020B0604020202020204" pitchFamily="34" charset="0"/>
              </a:rPr>
              <a:t>a) svolti in maniera indipendente da esperti qualificati e/o accreditati secondo criteri di qualificazione; o</a:t>
            </a:r>
          </a:p>
          <a:p>
            <a:r>
              <a:rPr lang="it-IT" sz="1600" i="1" dirty="0">
                <a:solidFill>
                  <a:schemeClr val="accent1">
                    <a:lumMod val="50000"/>
                  </a:schemeClr>
                </a:solidFill>
                <a:latin typeface="Arial" panose="020B0604020202020204" pitchFamily="34" charset="0"/>
                <a:cs typeface="Arial" panose="020B0604020202020204" pitchFamily="34" charset="0"/>
              </a:rPr>
              <a:t>b) eseguiti e sorvegliati da autorità indipendenti conformemente alla legislazione nazionale.</a:t>
            </a:r>
          </a:p>
        </p:txBody>
      </p:sp>
    </p:spTree>
    <p:extLst>
      <p:ext uri="{BB962C8B-B14F-4D97-AF65-F5344CB8AC3E}">
        <p14:creationId xmlns:p14="http://schemas.microsoft.com/office/powerpoint/2010/main" val="3450411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uppo 17">
            <a:extLst>
              <a:ext uri="{FF2B5EF4-FFF2-40B4-BE49-F238E27FC236}">
                <a16:creationId xmlns:a16="http://schemas.microsoft.com/office/drawing/2014/main" id="{FDF15603-1721-253B-1C14-0902DAC785AC}"/>
              </a:ext>
            </a:extLst>
          </p:cNvPr>
          <p:cNvGrpSpPr/>
          <p:nvPr/>
        </p:nvGrpSpPr>
        <p:grpSpPr>
          <a:xfrm>
            <a:off x="7024555" y="1099722"/>
            <a:ext cx="4308300" cy="3462234"/>
            <a:chOff x="5324170" y="1873304"/>
            <a:chExt cx="4308300" cy="3462234"/>
          </a:xfrm>
        </p:grpSpPr>
        <p:pic>
          <p:nvPicPr>
            <p:cNvPr id="19" name="Immagine 18">
              <a:extLst>
                <a:ext uri="{FF2B5EF4-FFF2-40B4-BE49-F238E27FC236}">
                  <a16:creationId xmlns:a16="http://schemas.microsoft.com/office/drawing/2014/main" id="{379C7818-358D-AA35-90CA-7AFB1027CB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4170" y="2463338"/>
              <a:ext cx="4308300" cy="2872200"/>
            </a:xfrm>
            <a:prstGeom prst="rect">
              <a:avLst/>
            </a:prstGeom>
          </p:spPr>
        </p:pic>
        <p:pic>
          <p:nvPicPr>
            <p:cNvPr id="20" name="Elemento grafico 19" descr="Lampadina">
              <a:extLst>
                <a:ext uri="{FF2B5EF4-FFF2-40B4-BE49-F238E27FC236}">
                  <a16:creationId xmlns:a16="http://schemas.microsoft.com/office/drawing/2014/main" id="{5249FEDA-DF37-AB4A-3C5B-AF7FBA898C21}"/>
                </a:ext>
              </a:extLst>
            </p:cNvPr>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20700000">
              <a:off x="5956366" y="1873304"/>
              <a:ext cx="1897209" cy="1897209"/>
            </a:xfrm>
            <a:prstGeom prst="rect">
              <a:avLst/>
            </a:prstGeom>
          </p:spPr>
        </p:pic>
      </p:grpSp>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err="1">
                <a:solidFill>
                  <a:schemeClr val="accent2"/>
                </a:solidFill>
                <a:latin typeface="Arial" panose="020B0604020202020204" pitchFamily="34" charset="0"/>
                <a:cs typeface="Arial" panose="020B0604020202020204" pitchFamily="34" charset="0"/>
              </a:rPr>
              <a:t>Cos’è</a:t>
            </a:r>
            <a:r>
              <a:rPr lang="en-US" sz="2000" dirty="0">
                <a:solidFill>
                  <a:schemeClr val="accent2"/>
                </a:solidFill>
                <a:latin typeface="Arial" panose="020B0604020202020204" pitchFamily="34" charset="0"/>
                <a:cs typeface="Arial" panose="020B0604020202020204" pitchFamily="34" charset="0"/>
              </a:rPr>
              <a:t>?</a:t>
            </a:r>
            <a:endParaRPr lang="en-US" sz="3000" b="1" i="1" dirty="0">
              <a:ln w="12700">
                <a:solidFill>
                  <a:schemeClr val="accent4">
                    <a:lumMod val="60000"/>
                    <a:lumOff val="40000"/>
                  </a:schemeClr>
                </a:solidFill>
                <a:prstDash val="solid"/>
              </a:ln>
              <a:effectLst>
                <a:outerShdw blurRad="38100" dist="38100" dir="2700000" algn="tl">
                  <a:srgbClr val="000000">
                    <a:alpha val="43137"/>
                  </a:srgbClr>
                </a:outerShdw>
              </a:effectLst>
              <a:latin typeface="+mj-lt"/>
              <a:ea typeface="+mj-ea"/>
              <a:cs typeface="+mj-cs"/>
            </a:endParaRP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8" y="2107630"/>
            <a:ext cx="5695984" cy="1815882"/>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L’Energy Management è un sistema che raccoglie, analizza e rende visibili i valori di spesa energetica – quali consumi, costi e altre variabili – fornendo completa visibilità su una dimensione importante, l’energia, che impatta tutti i settori di business, aiutando le imprese (…e non solo) a identificare le azioni maggiormente efficaci ed efficienti per una corretta ottimizzazione energetica</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ENERGY MANAGEMENT</a:t>
            </a:r>
          </a:p>
        </p:txBody>
      </p:sp>
      <p:grpSp>
        <p:nvGrpSpPr>
          <p:cNvPr id="14" name="Gruppo 13">
            <a:extLst>
              <a:ext uri="{FF2B5EF4-FFF2-40B4-BE49-F238E27FC236}">
                <a16:creationId xmlns:a16="http://schemas.microsoft.com/office/drawing/2014/main" id="{843BD78A-6E10-88AF-235C-4E90C3997B59}"/>
              </a:ext>
            </a:extLst>
          </p:cNvPr>
          <p:cNvGrpSpPr/>
          <p:nvPr/>
        </p:nvGrpSpPr>
        <p:grpSpPr>
          <a:xfrm>
            <a:off x="650971" y="2398839"/>
            <a:ext cx="432000" cy="432000"/>
            <a:chOff x="827072" y="3590938"/>
            <a:chExt cx="432000" cy="432000"/>
          </a:xfrm>
        </p:grpSpPr>
        <p:sp>
          <p:nvSpPr>
            <p:cNvPr id="15" name="Rettangolo 14">
              <a:extLst>
                <a:ext uri="{FF2B5EF4-FFF2-40B4-BE49-F238E27FC236}">
                  <a16:creationId xmlns:a16="http://schemas.microsoft.com/office/drawing/2014/main" id="{1315AEDC-A8EB-435F-78F2-F7BBDBFC750F}"/>
                </a:ext>
              </a:extLst>
            </p:cNvPr>
            <p:cNvSpPr/>
            <p:nvPr/>
          </p:nvSpPr>
          <p:spPr>
            <a:xfrm>
              <a:off x="827072" y="3590938"/>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6" name="Elemento grafico 15" descr="Lampadina con riempimento a tinta unita">
              <a:extLst>
                <a:ext uri="{FF2B5EF4-FFF2-40B4-BE49-F238E27FC236}">
                  <a16:creationId xmlns:a16="http://schemas.microsoft.com/office/drawing/2014/main" id="{37E06925-13CD-750A-730E-C9CF549FE467}"/>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27072" y="3590938"/>
              <a:ext cx="432000" cy="432000"/>
            </a:xfrm>
            <a:prstGeom prst="rect">
              <a:avLst/>
            </a:prstGeom>
          </p:spPr>
        </p:pic>
      </p:grpSp>
      <p:grpSp>
        <p:nvGrpSpPr>
          <p:cNvPr id="21" name="Gruppo 20">
            <a:extLst>
              <a:ext uri="{FF2B5EF4-FFF2-40B4-BE49-F238E27FC236}">
                <a16:creationId xmlns:a16="http://schemas.microsoft.com/office/drawing/2014/main" id="{5C93F237-167F-29DF-8B96-A64FF56B5C71}"/>
              </a:ext>
            </a:extLst>
          </p:cNvPr>
          <p:cNvGrpSpPr/>
          <p:nvPr/>
        </p:nvGrpSpPr>
        <p:grpSpPr>
          <a:xfrm>
            <a:off x="701458" y="6014637"/>
            <a:ext cx="11490542" cy="830997"/>
            <a:chOff x="701458" y="6014637"/>
            <a:chExt cx="11490542" cy="830997"/>
          </a:xfrm>
        </p:grpSpPr>
        <p:cxnSp>
          <p:nvCxnSpPr>
            <p:cNvPr id="22" name="Connettore diritto 21">
              <a:extLst>
                <a:ext uri="{FF2B5EF4-FFF2-40B4-BE49-F238E27FC236}">
                  <a16:creationId xmlns:a16="http://schemas.microsoft.com/office/drawing/2014/main" id="{6D589C18-72EA-48D3-FB88-68797DE65655}"/>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3" name="Rettangolo 22">
              <a:extLst>
                <a:ext uri="{FF2B5EF4-FFF2-40B4-BE49-F238E27FC236}">
                  <a16:creationId xmlns:a16="http://schemas.microsoft.com/office/drawing/2014/main" id="{B5FDF667-7EFD-206F-D59C-0F032153AD52}"/>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4" name="Elemento grafico 23" descr="Lampadina con riempimento a tinta unita">
              <a:extLst>
                <a:ext uri="{FF2B5EF4-FFF2-40B4-BE49-F238E27FC236}">
                  <a16:creationId xmlns:a16="http://schemas.microsoft.com/office/drawing/2014/main" id="{264ED528-3EA5-CA05-1601-115B1CEAEB2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2924318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000" dirty="0">
                <a:solidFill>
                  <a:schemeClr val="accent2"/>
                </a:solidFill>
                <a:latin typeface="Arial" panose="020B0604020202020204" pitchFamily="34" charset="0"/>
                <a:cs typeface="Arial" panose="020B0604020202020204" pitchFamily="34" charset="0"/>
              </a:rPr>
              <a:t>La nostra </a:t>
            </a:r>
            <a:r>
              <a:rPr lang="en-US" sz="2000" dirty="0" err="1">
                <a:solidFill>
                  <a:schemeClr val="accent2"/>
                </a:solidFill>
                <a:latin typeface="Arial" panose="020B0604020202020204" pitchFamily="34" charset="0"/>
                <a:cs typeface="Arial" panose="020B0604020202020204" pitchFamily="34" charset="0"/>
              </a:rPr>
              <a:t>struttura</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1077218"/>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La crisi energetica iniziata circa due anni fa, ha permesso di rafforzare ancora di più la Leadership di Tecno nel settore dell’efficientamento energetico.</a:t>
            </a:r>
          </a:p>
          <a:p>
            <a:r>
              <a:rPr lang="it-IT" sz="1600" i="1" dirty="0">
                <a:solidFill>
                  <a:schemeClr val="accent1">
                    <a:lumMod val="50000"/>
                  </a:schemeClr>
                </a:solidFill>
                <a:latin typeface="Arial" panose="020B0604020202020204" pitchFamily="34" charset="0"/>
                <a:cs typeface="Arial" panose="020B0604020202020204" pitchFamily="34" charset="0"/>
              </a:rPr>
              <a:t>La conoscenza pluriennale del settore ci ha permesso di strutturare un percorso di Energy Management per i nostri clienti, flessibile e qualitativo.</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ENERGY MANAGEMENT</a:t>
            </a:r>
          </a:p>
        </p:txBody>
      </p:sp>
      <p:sp>
        <p:nvSpPr>
          <p:cNvPr id="6" name="CasellaDiTesto 5">
            <a:extLst>
              <a:ext uri="{FF2B5EF4-FFF2-40B4-BE49-F238E27FC236}">
                <a16:creationId xmlns:a16="http://schemas.microsoft.com/office/drawing/2014/main" id="{6FDD60CA-BDDF-BFA7-F236-C71E0F1D8B4A}"/>
              </a:ext>
            </a:extLst>
          </p:cNvPr>
          <p:cNvSpPr txBox="1"/>
          <p:nvPr/>
        </p:nvSpPr>
        <p:spPr>
          <a:xfrm>
            <a:off x="1425387" y="3429000"/>
            <a:ext cx="8888506" cy="2554545"/>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L’output prevede un report trimestrale contenente:</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controllo approfondito sulle fatture dei vettori energetici (quali energia elettrica e gas naturale);</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consulenza sulla miglior tipologia di contratto di fornitura (energia elettrica o gas naturale) da far sottoscrivere al cliente;</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andamento dei consumi dei diversi vettori energetici;</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predisposizione (in accordo con il cliente) di diversi </a:t>
            </a:r>
            <a:r>
              <a:rPr lang="it-IT" sz="1600" i="1" dirty="0" err="1">
                <a:solidFill>
                  <a:schemeClr val="accent1">
                    <a:lumMod val="50000"/>
                  </a:schemeClr>
                </a:solidFill>
                <a:latin typeface="Arial" panose="020B0604020202020204" pitchFamily="34" charset="0"/>
                <a:cs typeface="Arial" panose="020B0604020202020204" pitchFamily="34" charset="0"/>
              </a:rPr>
              <a:t>EnPI</a:t>
            </a:r>
            <a:r>
              <a:rPr lang="it-IT" sz="1600" i="1" dirty="0">
                <a:solidFill>
                  <a:schemeClr val="accent1">
                    <a:lumMod val="50000"/>
                  </a:schemeClr>
                </a:solidFill>
                <a:latin typeface="Arial" panose="020B0604020202020204" pitchFamily="34" charset="0"/>
                <a:cs typeface="Arial" panose="020B0604020202020204" pitchFamily="34" charset="0"/>
              </a:rPr>
              <a:t> customizzati;</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indagini di mercato sulle migliori tecnologie presenti per efficientare al meglio i consumi;</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previsioni di spesa relative ai consumi futuri;</a:t>
            </a:r>
          </a:p>
          <a:p>
            <a:pPr marL="285750" indent="-285750">
              <a:buFontTx/>
              <a:buChar char="-"/>
            </a:pPr>
            <a:r>
              <a:rPr lang="it-IT" sz="1600" i="1" dirty="0">
                <a:solidFill>
                  <a:schemeClr val="accent1">
                    <a:lumMod val="50000"/>
                  </a:schemeClr>
                </a:solidFill>
                <a:latin typeface="Arial" panose="020B0604020202020204" pitchFamily="34" charset="0"/>
                <a:cs typeface="Arial" panose="020B0604020202020204" pitchFamily="34" charset="0"/>
              </a:rPr>
              <a:t>analisi e studi di fattibilità dedicati, per interventi di efficientamento energetico.</a:t>
            </a:r>
          </a:p>
        </p:txBody>
      </p:sp>
      <p:grpSp>
        <p:nvGrpSpPr>
          <p:cNvPr id="7" name="Gruppo 6">
            <a:extLst>
              <a:ext uri="{FF2B5EF4-FFF2-40B4-BE49-F238E27FC236}">
                <a16:creationId xmlns:a16="http://schemas.microsoft.com/office/drawing/2014/main" id="{DA9119CB-83D9-A841-5703-968498614687}"/>
              </a:ext>
            </a:extLst>
          </p:cNvPr>
          <p:cNvGrpSpPr/>
          <p:nvPr/>
        </p:nvGrpSpPr>
        <p:grpSpPr>
          <a:xfrm>
            <a:off x="650971" y="2398839"/>
            <a:ext cx="432000" cy="432000"/>
            <a:chOff x="827072" y="3590938"/>
            <a:chExt cx="432000" cy="432000"/>
          </a:xfrm>
        </p:grpSpPr>
        <p:sp>
          <p:nvSpPr>
            <p:cNvPr id="8" name="Rettangolo 7">
              <a:extLst>
                <a:ext uri="{FF2B5EF4-FFF2-40B4-BE49-F238E27FC236}">
                  <a16:creationId xmlns:a16="http://schemas.microsoft.com/office/drawing/2014/main" id="{71ACD717-A8F1-555A-AFB0-5CC097ACA864}"/>
                </a:ext>
              </a:extLst>
            </p:cNvPr>
            <p:cNvSpPr/>
            <p:nvPr/>
          </p:nvSpPr>
          <p:spPr>
            <a:xfrm>
              <a:off x="827072" y="3590938"/>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0" name="Elemento grafico 9" descr="Lampadina con riempimento a tinta unita">
              <a:extLst>
                <a:ext uri="{FF2B5EF4-FFF2-40B4-BE49-F238E27FC236}">
                  <a16:creationId xmlns:a16="http://schemas.microsoft.com/office/drawing/2014/main" id="{429FB39B-62AC-79D6-FAA6-58094506C15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7072" y="3590938"/>
              <a:ext cx="432000" cy="432000"/>
            </a:xfrm>
            <a:prstGeom prst="rect">
              <a:avLst/>
            </a:prstGeom>
          </p:spPr>
        </p:pic>
      </p:grpSp>
      <p:grpSp>
        <p:nvGrpSpPr>
          <p:cNvPr id="11" name="Gruppo 10">
            <a:extLst>
              <a:ext uri="{FF2B5EF4-FFF2-40B4-BE49-F238E27FC236}">
                <a16:creationId xmlns:a16="http://schemas.microsoft.com/office/drawing/2014/main" id="{7B09A72B-3552-4232-9355-A31037F6618E}"/>
              </a:ext>
            </a:extLst>
          </p:cNvPr>
          <p:cNvGrpSpPr/>
          <p:nvPr/>
        </p:nvGrpSpPr>
        <p:grpSpPr>
          <a:xfrm>
            <a:off x="701458" y="6014637"/>
            <a:ext cx="11490542" cy="830997"/>
            <a:chOff x="701458" y="6014637"/>
            <a:chExt cx="11490542" cy="830997"/>
          </a:xfrm>
        </p:grpSpPr>
        <p:cxnSp>
          <p:nvCxnSpPr>
            <p:cNvPr id="12" name="Connettore diritto 11">
              <a:extLst>
                <a:ext uri="{FF2B5EF4-FFF2-40B4-BE49-F238E27FC236}">
                  <a16:creationId xmlns:a16="http://schemas.microsoft.com/office/drawing/2014/main" id="{C1C669BE-6B55-CD22-CFB8-E7833136AFBA}"/>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13" name="Rettangolo 12">
              <a:extLst>
                <a:ext uri="{FF2B5EF4-FFF2-40B4-BE49-F238E27FC236}">
                  <a16:creationId xmlns:a16="http://schemas.microsoft.com/office/drawing/2014/main" id="{53C83603-BDC5-35F3-6082-6F3D4161EEAC}"/>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14" name="Elemento grafico 13" descr="Lampadina con riempimento a tinta unita">
              <a:extLst>
                <a:ext uri="{FF2B5EF4-FFF2-40B4-BE49-F238E27FC236}">
                  <a16:creationId xmlns:a16="http://schemas.microsoft.com/office/drawing/2014/main" id="{E5EDA5F5-9476-1042-C6CC-12CBDC18D9D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7904956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2" y="1209638"/>
            <a:ext cx="5051214"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it-IT" sz="2000" dirty="0">
                <a:solidFill>
                  <a:schemeClr val="accent2"/>
                </a:solidFill>
                <a:latin typeface="Arial" panose="020B0604020202020204" pitchFamily="34" charset="0"/>
                <a:cs typeface="Arial" panose="020B0604020202020204" pitchFamily="34" charset="0"/>
              </a:rPr>
              <a:t>Novità</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3293209"/>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1. Possibilità per gli utenti di ricevere aggiornamenti informativi a mezzo posta elettronica;</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2. Storicizzazione dei dati aziendali;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3. </a:t>
            </a:r>
            <a:r>
              <a:rPr lang="it-IT" sz="1600" i="1" dirty="0" err="1">
                <a:solidFill>
                  <a:schemeClr val="accent1">
                    <a:lumMod val="50000"/>
                  </a:schemeClr>
                </a:solidFill>
                <a:latin typeface="Arial" panose="020B0604020202020204" pitchFamily="34" charset="0"/>
                <a:cs typeface="Arial" panose="020B0604020202020204" pitchFamily="34" charset="0"/>
              </a:rPr>
              <a:t>Clusterizzazione</a:t>
            </a:r>
            <a:r>
              <a:rPr lang="it-IT" sz="1600" i="1" dirty="0">
                <a:solidFill>
                  <a:schemeClr val="accent1">
                    <a:lumMod val="50000"/>
                  </a:schemeClr>
                </a:solidFill>
                <a:latin typeface="Arial" panose="020B0604020202020204" pitchFamily="34" charset="0"/>
                <a:cs typeface="Arial" panose="020B0604020202020204" pitchFamily="34" charset="0"/>
              </a:rPr>
              <a:t> (impresa singola e gruppi) su portale;</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4. Nuove sezioni dedicate agli interventi di efficientamento;</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5. Registrazione degli interventi completati;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2"/>
                </a:solidFill>
                <a:latin typeface="Arial" panose="020B0604020202020204" pitchFamily="34" charset="0"/>
                <a:cs typeface="Arial" panose="020B0604020202020204" pitchFamily="34" charset="0"/>
              </a:rPr>
              <a:t>6. Nuova sezione per le rendicontazioni dei risparmi conseguiti (Art. 7 comma 8);</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7. Nuova sezione per l’inserimento di informazioni ulteriori relative ai processi aziendali.</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COMUNICAZIONE ENEA</a:t>
            </a:r>
          </a:p>
        </p:txBody>
      </p:sp>
      <p:pic>
        <p:nvPicPr>
          <p:cNvPr id="12" name="Elemento grafico 11" descr="Freccia linea: leggera curva con riempimento a tinta unita">
            <a:extLst>
              <a:ext uri="{FF2B5EF4-FFF2-40B4-BE49-F238E27FC236}">
                <a16:creationId xmlns:a16="http://schemas.microsoft.com/office/drawing/2014/main" id="{04EFC573-7E3F-19FE-CB29-BF5908F98CF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62" y="1983521"/>
            <a:ext cx="593425" cy="593425"/>
          </a:xfrm>
          <a:prstGeom prst="rect">
            <a:avLst/>
          </a:prstGeom>
        </p:spPr>
      </p:pic>
      <p:pic>
        <p:nvPicPr>
          <p:cNvPr id="13" name="Elemento grafico 12" descr="Freccia linea: leggera curva con riempimento a tinta unita">
            <a:extLst>
              <a:ext uri="{FF2B5EF4-FFF2-40B4-BE49-F238E27FC236}">
                <a16:creationId xmlns:a16="http://schemas.microsoft.com/office/drawing/2014/main" id="{59A31610-D14E-589E-6E7E-0BF9D8AE41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61" y="2455688"/>
            <a:ext cx="593425" cy="593425"/>
          </a:xfrm>
          <a:prstGeom prst="rect">
            <a:avLst/>
          </a:prstGeom>
        </p:spPr>
      </p:pic>
      <p:pic>
        <p:nvPicPr>
          <p:cNvPr id="14" name="Elemento grafico 13" descr="Freccia linea: leggera curva con riempimento a tinta unita">
            <a:extLst>
              <a:ext uri="{FF2B5EF4-FFF2-40B4-BE49-F238E27FC236}">
                <a16:creationId xmlns:a16="http://schemas.microsoft.com/office/drawing/2014/main" id="{FA9A1788-7FD3-8B3E-E79B-3AA3D8812E5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60" y="2960209"/>
            <a:ext cx="593425" cy="593425"/>
          </a:xfrm>
          <a:prstGeom prst="rect">
            <a:avLst/>
          </a:prstGeom>
        </p:spPr>
      </p:pic>
      <p:pic>
        <p:nvPicPr>
          <p:cNvPr id="15" name="Elemento grafico 14" descr="Freccia linea: leggera curva con riempimento a tinta unita">
            <a:extLst>
              <a:ext uri="{FF2B5EF4-FFF2-40B4-BE49-F238E27FC236}">
                <a16:creationId xmlns:a16="http://schemas.microsoft.com/office/drawing/2014/main" id="{EC787314-7966-38E8-6F54-93E245C53E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58" y="3456096"/>
            <a:ext cx="593425" cy="593425"/>
          </a:xfrm>
          <a:prstGeom prst="rect">
            <a:avLst/>
          </a:prstGeom>
        </p:spPr>
      </p:pic>
      <p:pic>
        <p:nvPicPr>
          <p:cNvPr id="16" name="Elemento grafico 15" descr="Freccia linea: leggera curva con riempimento a tinta unita">
            <a:extLst>
              <a:ext uri="{FF2B5EF4-FFF2-40B4-BE49-F238E27FC236}">
                <a16:creationId xmlns:a16="http://schemas.microsoft.com/office/drawing/2014/main" id="{926454B0-CB99-C24B-BE20-3D8D2742D16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58" y="3916527"/>
            <a:ext cx="593425" cy="593425"/>
          </a:xfrm>
          <a:prstGeom prst="rect">
            <a:avLst/>
          </a:prstGeom>
        </p:spPr>
      </p:pic>
      <p:pic>
        <p:nvPicPr>
          <p:cNvPr id="17" name="Elemento grafico 16" descr="Freccia linea: leggera curva con riempimento a tinta unita">
            <a:extLst>
              <a:ext uri="{FF2B5EF4-FFF2-40B4-BE49-F238E27FC236}">
                <a16:creationId xmlns:a16="http://schemas.microsoft.com/office/drawing/2014/main" id="{EDA783C8-F9BB-56AF-EBC4-F6B0C8F96B3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31958" y="4376958"/>
            <a:ext cx="593425" cy="593425"/>
          </a:xfrm>
          <a:prstGeom prst="rect">
            <a:avLst/>
          </a:prstGeom>
        </p:spPr>
      </p:pic>
      <p:pic>
        <p:nvPicPr>
          <p:cNvPr id="18" name="Elemento grafico 17" descr="Freccia linea: leggera curva con riempimento a tinta unita">
            <a:extLst>
              <a:ext uri="{FF2B5EF4-FFF2-40B4-BE49-F238E27FC236}">
                <a16:creationId xmlns:a16="http://schemas.microsoft.com/office/drawing/2014/main" id="{BB5EF851-E115-C5CF-88D2-72B38933111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1958" y="4888899"/>
            <a:ext cx="593425" cy="593425"/>
          </a:xfrm>
          <a:prstGeom prst="rect">
            <a:avLst/>
          </a:prstGeom>
        </p:spPr>
      </p:pic>
      <p:grpSp>
        <p:nvGrpSpPr>
          <p:cNvPr id="19" name="Gruppo 18">
            <a:extLst>
              <a:ext uri="{FF2B5EF4-FFF2-40B4-BE49-F238E27FC236}">
                <a16:creationId xmlns:a16="http://schemas.microsoft.com/office/drawing/2014/main" id="{087D0780-2A3A-334C-3A2C-1A2A6521DF9A}"/>
              </a:ext>
            </a:extLst>
          </p:cNvPr>
          <p:cNvGrpSpPr/>
          <p:nvPr/>
        </p:nvGrpSpPr>
        <p:grpSpPr>
          <a:xfrm>
            <a:off x="701458" y="6014637"/>
            <a:ext cx="11490542" cy="830997"/>
            <a:chOff x="701458" y="6014637"/>
            <a:chExt cx="11490542" cy="830997"/>
          </a:xfrm>
        </p:grpSpPr>
        <p:cxnSp>
          <p:nvCxnSpPr>
            <p:cNvPr id="20" name="Connettore diritto 19">
              <a:extLst>
                <a:ext uri="{FF2B5EF4-FFF2-40B4-BE49-F238E27FC236}">
                  <a16:creationId xmlns:a16="http://schemas.microsoft.com/office/drawing/2014/main" id="{A852997B-40B4-CAD4-95F7-9F2D453E12B6}"/>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1" name="Rettangolo 20">
              <a:extLst>
                <a:ext uri="{FF2B5EF4-FFF2-40B4-BE49-F238E27FC236}">
                  <a16:creationId xmlns:a16="http://schemas.microsoft.com/office/drawing/2014/main" id="{C46250CC-F1BF-95A3-73BA-BD59AC67E1F2}"/>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2" name="Elemento grafico 21" descr="Lampadina con riempimento a tinta unita">
              <a:extLst>
                <a:ext uri="{FF2B5EF4-FFF2-40B4-BE49-F238E27FC236}">
                  <a16:creationId xmlns:a16="http://schemas.microsoft.com/office/drawing/2014/main" id="{6EC80227-B5B8-199C-D543-E04DFA72B2F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14352273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B6004ABD-5A22-4DDE-A80D-4B67B96AB7CC}"/>
              </a:ext>
            </a:extLst>
          </p:cNvPr>
          <p:cNvSpPr/>
          <p:nvPr/>
        </p:nvSpPr>
        <p:spPr>
          <a:xfrm>
            <a:off x="720411" y="1209638"/>
            <a:ext cx="8888507" cy="690183"/>
          </a:xfrm>
          <a:prstGeom prst="rect">
            <a:avLst/>
          </a:prstGeom>
        </p:spPr>
        <p:txBody>
          <a:bodyPr vert="horz" lIns="91440" tIns="45720" rIns="91440" bIns="45720" rtlCol="0" anchor="b">
            <a:normAutofit/>
          </a:bodyPr>
          <a:lstStyle/>
          <a:p>
            <a:pPr>
              <a:lnSpc>
                <a:spcPct val="90000"/>
              </a:lnSpc>
              <a:spcBef>
                <a:spcPct val="0"/>
              </a:spcBef>
              <a:spcAft>
                <a:spcPts val="600"/>
              </a:spcAft>
            </a:pPr>
            <a:r>
              <a:rPr lang="it-IT" sz="2000" dirty="0">
                <a:solidFill>
                  <a:schemeClr val="accent2"/>
                </a:solidFill>
                <a:latin typeface="Arial" panose="020B0604020202020204" pitchFamily="34" charset="0"/>
                <a:cs typeface="Arial" panose="020B0604020202020204" pitchFamily="34" charset="0"/>
              </a:rPr>
              <a:t>Comunicazione annuale dei risparmi conseguiti</a:t>
            </a:r>
            <a:endParaRPr lang="en-US" sz="2000" dirty="0">
              <a:solidFill>
                <a:schemeClr val="accent2"/>
              </a:solidFill>
              <a:latin typeface="Arial" panose="020B0604020202020204" pitchFamily="34" charset="0"/>
              <a:cs typeface="Arial" panose="020B0604020202020204" pitchFamily="34" charset="0"/>
            </a:endParaRPr>
          </a:p>
        </p:txBody>
      </p:sp>
      <p:sp>
        <p:nvSpPr>
          <p:cNvPr id="4" name="CasellaDiTesto 3">
            <a:extLst>
              <a:ext uri="{FF2B5EF4-FFF2-40B4-BE49-F238E27FC236}">
                <a16:creationId xmlns:a16="http://schemas.microsoft.com/office/drawing/2014/main" id="{0DB0349C-1313-29F5-9FF4-E9A9579FCB0F}"/>
              </a:ext>
            </a:extLst>
          </p:cNvPr>
          <p:cNvSpPr txBox="1"/>
          <p:nvPr/>
        </p:nvSpPr>
        <p:spPr>
          <a:xfrm>
            <a:off x="1425387" y="2107630"/>
            <a:ext cx="8888507" cy="2062103"/>
          </a:xfrm>
          <a:prstGeom prst="rect">
            <a:avLst/>
          </a:prstGeom>
          <a:noFill/>
        </p:spPr>
        <p:txBody>
          <a:bodyPr wrap="square">
            <a:spAutoFit/>
          </a:bodyPr>
          <a:lstStyle/>
          <a:p>
            <a:r>
              <a:rPr lang="it-IT" sz="1600" i="1" dirty="0">
                <a:solidFill>
                  <a:schemeClr val="accent1">
                    <a:lumMod val="50000"/>
                  </a:schemeClr>
                </a:solidFill>
                <a:latin typeface="Arial" panose="020B0604020202020204" pitchFamily="34" charset="0"/>
                <a:cs typeface="Arial" panose="020B0604020202020204" pitchFamily="34" charset="0"/>
              </a:rPr>
              <a:t>… i risparmi totali conseguiti per ogni anno solare, a decorrere dal 2014… dovranno essere comunicati ad ENEA con cadenza annuale, entro il 31 marzo dell’anno successivo al conseguimento dei risparmi stessi.</a:t>
            </a:r>
          </a:p>
          <a:p>
            <a:endParaRPr lang="it-IT" sz="1600" i="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1">
                    <a:lumMod val="50000"/>
                  </a:schemeClr>
                </a:solidFill>
                <a:latin typeface="Arial" panose="020B0604020202020204" pitchFamily="34" charset="0"/>
                <a:cs typeface="Arial" panose="020B0604020202020204" pitchFamily="34" charset="0"/>
              </a:rPr>
              <a:t>Devono essere rendicontati i risparmi </a:t>
            </a:r>
            <a:r>
              <a:rPr lang="it-IT" sz="1600" b="1" i="1" dirty="0">
                <a:solidFill>
                  <a:schemeClr val="accent1">
                    <a:lumMod val="50000"/>
                  </a:schemeClr>
                </a:solidFill>
                <a:latin typeface="Arial" panose="020B0604020202020204" pitchFamily="34" charset="0"/>
                <a:cs typeface="Arial" panose="020B0604020202020204" pitchFamily="34" charset="0"/>
              </a:rPr>
              <a:t>superiori all’1% </a:t>
            </a:r>
            <a:r>
              <a:rPr lang="it-IT" sz="1600" i="1" dirty="0">
                <a:solidFill>
                  <a:schemeClr val="accent1">
                    <a:lumMod val="50000"/>
                  </a:schemeClr>
                </a:solidFill>
                <a:latin typeface="Arial" panose="020B0604020202020204" pitchFamily="34" charset="0"/>
                <a:cs typeface="Arial" panose="020B0604020202020204" pitchFamily="34" charset="0"/>
              </a:rPr>
              <a:t>dei consumi di ciascun sito, per i quali non siano stati richiesti certificati bianchi.</a:t>
            </a:r>
          </a:p>
          <a:p>
            <a:r>
              <a:rPr lang="it-IT" sz="1600" i="1" dirty="0">
                <a:solidFill>
                  <a:schemeClr val="accent1">
                    <a:lumMod val="50000"/>
                  </a:schemeClr>
                </a:solidFill>
                <a:latin typeface="Arial" panose="020B0604020202020204" pitchFamily="34" charset="0"/>
                <a:cs typeface="Arial" panose="020B0604020202020204" pitchFamily="34" charset="0"/>
              </a:rPr>
              <a:t>Si devono considerare tutti i </a:t>
            </a:r>
            <a:r>
              <a:rPr lang="it-IT" sz="1600" b="1" i="1" dirty="0">
                <a:solidFill>
                  <a:schemeClr val="accent1">
                    <a:lumMod val="50000"/>
                  </a:schemeClr>
                </a:solidFill>
                <a:latin typeface="Arial" panose="020B0604020202020204" pitchFamily="34" charset="0"/>
                <a:cs typeface="Arial" panose="020B0604020202020204" pitchFamily="34" charset="0"/>
              </a:rPr>
              <a:t>siti in cui sia stato effettuato un intervento di efficienza energetica</a:t>
            </a:r>
            <a:r>
              <a:rPr lang="it-IT" sz="1600" i="1" dirty="0">
                <a:solidFill>
                  <a:schemeClr val="accent1">
                    <a:lumMod val="50000"/>
                  </a:schemeClr>
                </a:solidFill>
                <a:latin typeface="Arial" panose="020B0604020202020204" pitchFamily="34" charset="0"/>
                <a:cs typeface="Arial" panose="020B0604020202020204" pitchFamily="34" charset="0"/>
              </a:rPr>
              <a:t>, anche gestionale.</a:t>
            </a:r>
          </a:p>
        </p:txBody>
      </p:sp>
      <p:sp>
        <p:nvSpPr>
          <p:cNvPr id="9" name="Rettangolo 8">
            <a:extLst>
              <a:ext uri="{FF2B5EF4-FFF2-40B4-BE49-F238E27FC236}">
                <a16:creationId xmlns:a16="http://schemas.microsoft.com/office/drawing/2014/main" id="{34F3F6B6-1FAE-00FD-0DC1-2A6A9E8B2DDB}"/>
              </a:ext>
            </a:extLst>
          </p:cNvPr>
          <p:cNvSpPr/>
          <p:nvPr/>
        </p:nvSpPr>
        <p:spPr>
          <a:xfrm>
            <a:off x="514129" y="357058"/>
            <a:ext cx="6607242" cy="94907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2400" dirty="0">
                <a:solidFill>
                  <a:schemeClr val="bg1">
                    <a:lumMod val="50000"/>
                  </a:schemeClr>
                </a:solidFill>
                <a:latin typeface="Arial" panose="020B0604020202020204" pitchFamily="34" charset="0"/>
                <a:cs typeface="Arial" panose="020B0604020202020204" pitchFamily="34" charset="0"/>
              </a:rPr>
              <a:t>COMUNICAZIONE ENEA</a:t>
            </a:r>
          </a:p>
        </p:txBody>
      </p:sp>
      <p:sp>
        <p:nvSpPr>
          <p:cNvPr id="10" name="CasellaDiTesto 9">
            <a:extLst>
              <a:ext uri="{FF2B5EF4-FFF2-40B4-BE49-F238E27FC236}">
                <a16:creationId xmlns:a16="http://schemas.microsoft.com/office/drawing/2014/main" id="{499A6FF8-FB27-C583-5C00-3642D6F4445B}"/>
              </a:ext>
            </a:extLst>
          </p:cNvPr>
          <p:cNvSpPr txBox="1"/>
          <p:nvPr/>
        </p:nvSpPr>
        <p:spPr>
          <a:xfrm>
            <a:off x="892606" y="4665792"/>
            <a:ext cx="10039853" cy="584775"/>
          </a:xfrm>
          <a:prstGeom prst="rect">
            <a:avLst/>
          </a:prstGeom>
          <a:noFill/>
        </p:spPr>
        <p:txBody>
          <a:bodyPr wrap="square">
            <a:spAutoFit/>
          </a:bodyPr>
          <a:lstStyle/>
          <a:p>
            <a:r>
              <a:rPr lang="it-IT" sz="1600" dirty="0">
                <a:solidFill>
                  <a:schemeClr val="accent2"/>
                </a:solidFill>
                <a:latin typeface="Arial" panose="020B0604020202020204" pitchFamily="34" charset="0"/>
                <a:cs typeface="Arial" panose="020B0604020202020204" pitchFamily="34" charset="0"/>
              </a:rPr>
              <a:t>La comunicazione prenderà in considerazione gli interventi (tecnici o gestionali) completati e non ancora rendicontati.</a:t>
            </a:r>
          </a:p>
        </p:txBody>
      </p:sp>
      <p:sp>
        <p:nvSpPr>
          <p:cNvPr id="13" name="Rettangolo 12">
            <a:extLst>
              <a:ext uri="{FF2B5EF4-FFF2-40B4-BE49-F238E27FC236}">
                <a16:creationId xmlns:a16="http://schemas.microsoft.com/office/drawing/2014/main" id="{FB05AD80-BDE9-3BD9-6B97-05A458EF4CD0}"/>
              </a:ext>
            </a:extLst>
          </p:cNvPr>
          <p:cNvSpPr/>
          <p:nvPr/>
        </p:nvSpPr>
        <p:spPr>
          <a:xfrm>
            <a:off x="650971" y="2398839"/>
            <a:ext cx="432000" cy="432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16" name="Elemento grafico 15" descr="Calendario giornaliero con riempimento a tinta unita">
            <a:extLst>
              <a:ext uri="{FF2B5EF4-FFF2-40B4-BE49-F238E27FC236}">
                <a16:creationId xmlns:a16="http://schemas.microsoft.com/office/drawing/2014/main" id="{D629A44F-8B5B-1C92-F4C1-C0D37F6DCB4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38371" y="2384459"/>
            <a:ext cx="457200" cy="457200"/>
          </a:xfrm>
          <a:prstGeom prst="rect">
            <a:avLst/>
          </a:prstGeom>
        </p:spPr>
      </p:pic>
      <p:pic>
        <p:nvPicPr>
          <p:cNvPr id="17" name="Elemento grafico 16" descr="Segno di spunta con riempimento a tinta unita">
            <a:extLst>
              <a:ext uri="{FF2B5EF4-FFF2-40B4-BE49-F238E27FC236}">
                <a16:creationId xmlns:a16="http://schemas.microsoft.com/office/drawing/2014/main" id="{785AEA98-887F-2976-21FD-6BB2C1CDD2A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4503" y="4726945"/>
            <a:ext cx="462468" cy="462468"/>
          </a:xfrm>
          <a:prstGeom prst="rect">
            <a:avLst/>
          </a:prstGeom>
        </p:spPr>
      </p:pic>
      <p:grpSp>
        <p:nvGrpSpPr>
          <p:cNvPr id="18" name="Gruppo 17">
            <a:extLst>
              <a:ext uri="{FF2B5EF4-FFF2-40B4-BE49-F238E27FC236}">
                <a16:creationId xmlns:a16="http://schemas.microsoft.com/office/drawing/2014/main" id="{BC8CCA7C-6B34-86C1-EC55-6A6CDBB78BF7}"/>
              </a:ext>
            </a:extLst>
          </p:cNvPr>
          <p:cNvGrpSpPr/>
          <p:nvPr/>
        </p:nvGrpSpPr>
        <p:grpSpPr>
          <a:xfrm>
            <a:off x="701458" y="6014637"/>
            <a:ext cx="11490542" cy="830997"/>
            <a:chOff x="701458" y="6014637"/>
            <a:chExt cx="11490542" cy="830997"/>
          </a:xfrm>
        </p:grpSpPr>
        <p:cxnSp>
          <p:nvCxnSpPr>
            <p:cNvPr id="19" name="Connettore diritto 18">
              <a:extLst>
                <a:ext uri="{FF2B5EF4-FFF2-40B4-BE49-F238E27FC236}">
                  <a16:creationId xmlns:a16="http://schemas.microsoft.com/office/drawing/2014/main" id="{6D4E1935-0663-FBEF-C315-288DF797A46E}"/>
                </a:ext>
              </a:extLst>
            </p:cNvPr>
            <p:cNvCxnSpPr>
              <a:cxnSpLocks/>
            </p:cNvCxnSpPr>
            <p:nvPr/>
          </p:nvCxnSpPr>
          <p:spPr>
            <a:xfrm>
              <a:off x="701458" y="6430136"/>
              <a:ext cx="9494728" cy="0"/>
            </a:xfrm>
            <a:prstGeom prst="line">
              <a:avLst/>
            </a:prstGeom>
          </p:spPr>
          <p:style>
            <a:lnRef idx="1">
              <a:schemeClr val="accent3"/>
            </a:lnRef>
            <a:fillRef idx="0">
              <a:schemeClr val="accent3"/>
            </a:fillRef>
            <a:effectRef idx="0">
              <a:schemeClr val="accent3"/>
            </a:effectRef>
            <a:fontRef idx="minor">
              <a:schemeClr val="tx1"/>
            </a:fontRef>
          </p:style>
        </p:cxnSp>
        <p:sp>
          <p:nvSpPr>
            <p:cNvPr id="20" name="Rettangolo 19">
              <a:extLst>
                <a:ext uri="{FF2B5EF4-FFF2-40B4-BE49-F238E27FC236}">
                  <a16:creationId xmlns:a16="http://schemas.microsoft.com/office/drawing/2014/main" id="{A2B9C95E-7A45-E9FF-817D-D59225D2B727}"/>
                </a:ext>
              </a:extLst>
            </p:cNvPr>
            <p:cNvSpPr/>
            <p:nvPr/>
          </p:nvSpPr>
          <p:spPr>
            <a:xfrm>
              <a:off x="9579337" y="6014637"/>
              <a:ext cx="2612663" cy="8309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it-IT" sz="1200" dirty="0">
                  <a:solidFill>
                    <a:schemeClr val="bg1">
                      <a:lumMod val="50000"/>
                    </a:schemeClr>
                  </a:solidFill>
                  <a:latin typeface="Arial" panose="020B0604020202020204" pitchFamily="34" charset="0"/>
                  <a:cs typeface="Arial" panose="020B0604020202020204" pitchFamily="34" charset="0"/>
                </a:rPr>
                <a:t>ENERGIA</a:t>
              </a:r>
            </a:p>
          </p:txBody>
        </p:sp>
        <p:pic>
          <p:nvPicPr>
            <p:cNvPr id="21" name="Elemento grafico 20" descr="Lampadina con riempimento a tinta unita">
              <a:extLst>
                <a:ext uri="{FF2B5EF4-FFF2-40B4-BE49-F238E27FC236}">
                  <a16:creationId xmlns:a16="http://schemas.microsoft.com/office/drawing/2014/main" id="{ED1B82A5-CC40-5825-F0F1-06677AF2756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1322131" y="6214135"/>
              <a:ext cx="432000" cy="432000"/>
            </a:xfrm>
            <a:prstGeom prst="rect">
              <a:avLst/>
            </a:prstGeom>
          </p:spPr>
        </p:pic>
      </p:grpSp>
    </p:spTree>
    <p:extLst>
      <p:ext uri="{BB962C8B-B14F-4D97-AF65-F5344CB8AC3E}">
        <p14:creationId xmlns:p14="http://schemas.microsoft.com/office/powerpoint/2010/main" val="6333363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magine 15">
            <a:extLst>
              <a:ext uri="{FF2B5EF4-FFF2-40B4-BE49-F238E27FC236}">
                <a16:creationId xmlns:a16="http://schemas.microsoft.com/office/drawing/2014/main" id="{926BC669-D179-A6CB-2F87-776EADDA14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1" y="0"/>
            <a:ext cx="12204701" cy="6858000"/>
          </a:xfrm>
          <a:prstGeom prst="rect">
            <a:avLst/>
          </a:prstGeom>
        </p:spPr>
      </p:pic>
      <p:sp>
        <p:nvSpPr>
          <p:cNvPr id="4" name="CasellaDiTesto 3">
            <a:extLst>
              <a:ext uri="{FF2B5EF4-FFF2-40B4-BE49-F238E27FC236}">
                <a16:creationId xmlns:a16="http://schemas.microsoft.com/office/drawing/2014/main" id="{8680257F-B5F3-B4D8-D796-33910E46A52F}"/>
              </a:ext>
            </a:extLst>
          </p:cNvPr>
          <p:cNvSpPr txBox="1"/>
          <p:nvPr/>
        </p:nvSpPr>
        <p:spPr>
          <a:xfrm>
            <a:off x="1221282" y="1998372"/>
            <a:ext cx="8063859" cy="1323439"/>
          </a:xfrm>
          <a:prstGeom prst="rect">
            <a:avLst/>
          </a:prstGeom>
          <a:noFill/>
        </p:spPr>
        <p:txBody>
          <a:bodyPr wrap="square" lIns="91440" tIns="45720" rIns="91440" bIns="45720" rtlCol="0" anchor="t">
            <a:spAutoFit/>
          </a:bodyPr>
          <a:lstStyle/>
          <a:p>
            <a:pPr marR="0" rtl="0"/>
            <a:r>
              <a:rPr lang="it-IT" sz="4000" b="1" dirty="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SEI PRONTO A DIGITALIZZARE IL TUO IMPIANTO?</a:t>
            </a:r>
          </a:p>
        </p:txBody>
      </p:sp>
      <p:pic>
        <p:nvPicPr>
          <p:cNvPr id="18" name="Immagine 17" descr="Immagine che contiene testo, Carattere, Elementi grafici, logo&#10;&#10;Descrizione generata automaticamente">
            <a:extLst>
              <a:ext uri="{FF2B5EF4-FFF2-40B4-BE49-F238E27FC236}">
                <a16:creationId xmlns:a16="http://schemas.microsoft.com/office/drawing/2014/main" id="{FC8C0A72-4EE2-0DD2-160F-3EDB388FC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450" y="365502"/>
            <a:ext cx="4319762" cy="1632870"/>
          </a:xfrm>
          <a:prstGeom prst="rect">
            <a:avLst/>
          </a:prstGeom>
        </p:spPr>
      </p:pic>
    </p:spTree>
    <p:extLst>
      <p:ext uri="{BB962C8B-B14F-4D97-AF65-F5344CB8AC3E}">
        <p14:creationId xmlns:p14="http://schemas.microsoft.com/office/powerpoint/2010/main" val="33470964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CFE6EE5-783B-6D4B-3ECD-20C247C2F38D}"/>
              </a:ext>
            </a:extLst>
          </p:cNvPr>
          <p:cNvSpPr txBox="1"/>
          <p:nvPr/>
        </p:nvSpPr>
        <p:spPr>
          <a:xfrm>
            <a:off x="948128" y="945365"/>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KONTROLON</a:t>
            </a:r>
          </a:p>
        </p:txBody>
      </p:sp>
      <p:sp>
        <p:nvSpPr>
          <p:cNvPr id="5" name="CasellaDiTesto 4">
            <a:extLst>
              <a:ext uri="{FF2B5EF4-FFF2-40B4-BE49-F238E27FC236}">
                <a16:creationId xmlns:a16="http://schemas.microsoft.com/office/drawing/2014/main" id="{A5754525-65A5-A09D-4102-4EB698BB410C}"/>
              </a:ext>
            </a:extLst>
          </p:cNvPr>
          <p:cNvSpPr txBox="1"/>
          <p:nvPr/>
        </p:nvSpPr>
        <p:spPr>
          <a:xfrm>
            <a:off x="948128" y="1384879"/>
            <a:ext cx="7896811" cy="338554"/>
          </a:xfrm>
          <a:prstGeom prst="rect">
            <a:avLst/>
          </a:prstGeom>
          <a:noFill/>
        </p:spPr>
        <p:txBody>
          <a:bodyPr wrap="square" rtlCol="0">
            <a:spAutoFit/>
          </a:bodyPr>
          <a:lstStyle/>
          <a:p>
            <a:pPr marR="0" rtl="0"/>
            <a:r>
              <a:rPr lang="it-IT" sz="1600" b="1" dirty="0">
                <a:solidFill>
                  <a:schemeClr val="accent1">
                    <a:lumMod val="50000"/>
                  </a:schemeClr>
                </a:solidFill>
                <a:latin typeface="Arial" panose="020B0604020202020204" pitchFamily="34" charset="0"/>
                <a:cs typeface="Arial" panose="020B0604020202020204" pitchFamily="34" charset="0"/>
              </a:rPr>
              <a:t>La gestione 4.0 degli </a:t>
            </a:r>
            <a:r>
              <a:rPr lang="it-IT" sz="1600" b="1" dirty="0">
                <a:solidFill>
                  <a:srgbClr val="00B050"/>
                </a:solidFill>
                <a:latin typeface="Arial" panose="020B0604020202020204" pitchFamily="34" charset="0"/>
                <a:cs typeface="Arial" panose="020B0604020202020204" pitchFamily="34" charset="0"/>
              </a:rPr>
              <a:t>impianti industriali</a:t>
            </a:r>
          </a:p>
        </p:txBody>
      </p:sp>
      <p:sp>
        <p:nvSpPr>
          <p:cNvPr id="4" name="Rettangolo 3">
            <a:extLst>
              <a:ext uri="{FF2B5EF4-FFF2-40B4-BE49-F238E27FC236}">
                <a16:creationId xmlns:a16="http://schemas.microsoft.com/office/drawing/2014/main" id="{29F614B8-C059-F203-487B-C4D7C035B586}"/>
              </a:ext>
            </a:extLst>
          </p:cNvPr>
          <p:cNvSpPr/>
          <p:nvPr/>
        </p:nvSpPr>
        <p:spPr>
          <a:xfrm>
            <a:off x="948130" y="1782721"/>
            <a:ext cx="9713490" cy="5061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R="0" rtl="0"/>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è la soluzione innovativa per la </a:t>
            </a:r>
            <a:r>
              <a:rPr lang="it-IT" sz="1400" b="1" dirty="0">
                <a:solidFill>
                  <a:schemeClr val="accent1">
                    <a:lumMod val="50000"/>
                  </a:schemeClr>
                </a:solidFill>
                <a:latin typeface="Arial" panose="020B0604020202020204" pitchFamily="34" charset="0"/>
                <a:cs typeface="Arial" panose="020B0604020202020204" pitchFamily="34" charset="0"/>
              </a:rPr>
              <a:t>digitalizzazione</a:t>
            </a:r>
            <a:r>
              <a:rPr lang="it-IT" sz="1400" dirty="0">
                <a:solidFill>
                  <a:schemeClr val="accent1">
                    <a:lumMod val="50000"/>
                  </a:schemeClr>
                </a:solidFill>
                <a:latin typeface="Arial" panose="020B0604020202020204" pitchFamily="34" charset="0"/>
                <a:cs typeface="Arial" panose="020B0604020202020204" pitchFamily="34" charset="0"/>
              </a:rPr>
              <a:t> degli impianti di ogni settore produttivo.</a:t>
            </a:r>
          </a:p>
        </p:txBody>
      </p:sp>
      <p:pic>
        <p:nvPicPr>
          <p:cNvPr id="10" name="Immagine 9" descr="Immagine che contiene schizzo, schermata, design&#10;&#10;Descrizione generata automaticamente">
            <a:extLst>
              <a:ext uri="{FF2B5EF4-FFF2-40B4-BE49-F238E27FC236}">
                <a16:creationId xmlns:a16="http://schemas.microsoft.com/office/drawing/2014/main" id="{790A4B99-6F43-30BA-B64B-29FE5C40FE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3592292" y="2386251"/>
            <a:ext cx="1071869" cy="1071869"/>
          </a:xfrm>
          <a:prstGeom prst="rect">
            <a:avLst/>
          </a:prstGeom>
        </p:spPr>
      </p:pic>
      <p:pic>
        <p:nvPicPr>
          <p:cNvPr id="12" name="Immagine 11" descr="Immagine che contiene schizzo, disegno, simbolo, clipart&#10;&#10;Descrizione generata automaticamente">
            <a:extLst>
              <a:ext uri="{FF2B5EF4-FFF2-40B4-BE49-F238E27FC236}">
                <a16:creationId xmlns:a16="http://schemas.microsoft.com/office/drawing/2014/main" id="{0473966C-BD97-4FC0-6EFD-5802508802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264506" y="2386251"/>
            <a:ext cx="1071869" cy="1071869"/>
          </a:xfrm>
          <a:prstGeom prst="rect">
            <a:avLst/>
          </a:prstGeom>
        </p:spPr>
      </p:pic>
      <p:pic>
        <p:nvPicPr>
          <p:cNvPr id="14" name="Immagine 13" descr="Immagine che contiene simbolo, logo, Carattere, Elementi grafici&#10;&#10;Descrizione generata automaticamente">
            <a:extLst>
              <a:ext uri="{FF2B5EF4-FFF2-40B4-BE49-F238E27FC236}">
                <a16:creationId xmlns:a16="http://schemas.microsoft.com/office/drawing/2014/main" id="{F64F7285-1D63-B9DE-2CF2-08BE1DC10A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6733821" y="2386251"/>
            <a:ext cx="1071869" cy="1071869"/>
          </a:xfrm>
          <a:prstGeom prst="rect">
            <a:avLst/>
          </a:prstGeom>
        </p:spPr>
      </p:pic>
      <p:pic>
        <p:nvPicPr>
          <p:cNvPr id="16" name="Immagine 15" descr="Immagine che contiene logo, Elementi grafici, simbolo, Carattere&#10;&#10;Descrizione generata automaticamente">
            <a:extLst>
              <a:ext uri="{FF2B5EF4-FFF2-40B4-BE49-F238E27FC236}">
                <a16:creationId xmlns:a16="http://schemas.microsoft.com/office/drawing/2014/main" id="{630CD463-A565-5301-74F3-8A3D943A6C7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H="1">
            <a:off x="8347647" y="2386251"/>
            <a:ext cx="1071869" cy="1071869"/>
          </a:xfrm>
          <a:prstGeom prst="rect">
            <a:avLst/>
          </a:prstGeom>
        </p:spPr>
      </p:pic>
      <p:pic>
        <p:nvPicPr>
          <p:cNvPr id="18" name="Immagine 17" descr="Immagine che contiene Carattere, Elementi grafici, logo, simbolo&#10;&#10;Descrizione generata automaticamente">
            <a:extLst>
              <a:ext uri="{FF2B5EF4-FFF2-40B4-BE49-F238E27FC236}">
                <a16:creationId xmlns:a16="http://schemas.microsoft.com/office/drawing/2014/main" id="{5017545A-F0AD-DD77-5333-7F1AE586D9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5119996" y="2386251"/>
            <a:ext cx="1071869" cy="1071869"/>
          </a:xfrm>
          <a:prstGeom prst="rect">
            <a:avLst/>
          </a:prstGeom>
        </p:spPr>
      </p:pic>
      <p:pic>
        <p:nvPicPr>
          <p:cNvPr id="20" name="Immagine 19" descr="Immagine che contiene schizzo, design, arte, illustrazione&#10;&#10;Descrizione generata automaticamente">
            <a:extLst>
              <a:ext uri="{FF2B5EF4-FFF2-40B4-BE49-F238E27FC236}">
                <a16:creationId xmlns:a16="http://schemas.microsoft.com/office/drawing/2014/main" id="{E6FDB88A-2534-ADBF-F90B-BAC17D716C4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992175" y="2386251"/>
            <a:ext cx="1071869" cy="1071869"/>
          </a:xfrm>
          <a:prstGeom prst="rect">
            <a:avLst/>
          </a:prstGeom>
        </p:spPr>
      </p:pic>
      <p:graphicFrame>
        <p:nvGraphicFramePr>
          <p:cNvPr id="25" name="Tabella 24">
            <a:extLst>
              <a:ext uri="{FF2B5EF4-FFF2-40B4-BE49-F238E27FC236}">
                <a16:creationId xmlns:a16="http://schemas.microsoft.com/office/drawing/2014/main" id="{2703230A-4D63-72C5-1577-B89F5E68E812}"/>
              </a:ext>
            </a:extLst>
          </p:cNvPr>
          <p:cNvGraphicFramePr>
            <a:graphicFrameLocks noGrp="1"/>
          </p:cNvGraphicFramePr>
          <p:nvPr/>
        </p:nvGraphicFramePr>
        <p:xfrm>
          <a:off x="948128" y="3517408"/>
          <a:ext cx="8980710" cy="370840"/>
        </p:xfrm>
        <a:graphic>
          <a:graphicData uri="http://schemas.openxmlformats.org/drawingml/2006/table">
            <a:tbl>
              <a:tblPr firstRow="1" bandRow="1">
                <a:tableStyleId>{5C22544A-7EE6-4342-B048-85BDC9FD1C3A}</a:tableStyleId>
              </a:tblPr>
              <a:tblGrid>
                <a:gridCol w="1496785">
                  <a:extLst>
                    <a:ext uri="{9D8B030D-6E8A-4147-A177-3AD203B41FA5}">
                      <a16:colId xmlns:a16="http://schemas.microsoft.com/office/drawing/2014/main" val="3156564310"/>
                    </a:ext>
                  </a:extLst>
                </a:gridCol>
                <a:gridCol w="1496785">
                  <a:extLst>
                    <a:ext uri="{9D8B030D-6E8A-4147-A177-3AD203B41FA5}">
                      <a16:colId xmlns:a16="http://schemas.microsoft.com/office/drawing/2014/main" val="1506855941"/>
                    </a:ext>
                  </a:extLst>
                </a:gridCol>
                <a:gridCol w="1496785">
                  <a:extLst>
                    <a:ext uri="{9D8B030D-6E8A-4147-A177-3AD203B41FA5}">
                      <a16:colId xmlns:a16="http://schemas.microsoft.com/office/drawing/2014/main" val="2966581813"/>
                    </a:ext>
                  </a:extLst>
                </a:gridCol>
                <a:gridCol w="1496785">
                  <a:extLst>
                    <a:ext uri="{9D8B030D-6E8A-4147-A177-3AD203B41FA5}">
                      <a16:colId xmlns:a16="http://schemas.microsoft.com/office/drawing/2014/main" val="1873524026"/>
                    </a:ext>
                  </a:extLst>
                </a:gridCol>
                <a:gridCol w="1496785">
                  <a:extLst>
                    <a:ext uri="{9D8B030D-6E8A-4147-A177-3AD203B41FA5}">
                      <a16:colId xmlns:a16="http://schemas.microsoft.com/office/drawing/2014/main" val="3560889083"/>
                    </a:ext>
                  </a:extLst>
                </a:gridCol>
                <a:gridCol w="1496785">
                  <a:extLst>
                    <a:ext uri="{9D8B030D-6E8A-4147-A177-3AD203B41FA5}">
                      <a16:colId xmlns:a16="http://schemas.microsoft.com/office/drawing/2014/main" val="2094146206"/>
                    </a:ext>
                  </a:extLst>
                </a:gridCol>
              </a:tblGrid>
              <a:tr h="370840">
                <a:tc>
                  <a:txBody>
                    <a:bodyPr/>
                    <a:lstStyle/>
                    <a:p>
                      <a:r>
                        <a:rPr lang="it-IT" sz="1200" b="0" kern="1200" dirty="0">
                          <a:solidFill>
                            <a:schemeClr val="bg1">
                              <a:lumMod val="50000"/>
                            </a:schemeClr>
                          </a:solidFill>
                          <a:latin typeface="Arial" panose="020B0604020202020204" pitchFamily="34" charset="0"/>
                          <a:ea typeface="+mn-ea"/>
                          <a:cs typeface="Arial" panose="020B0604020202020204" pitchFamily="34" charset="0"/>
                        </a:rPr>
                        <a:t>Manifatturiero</a:t>
                      </a:r>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kern="1200" dirty="0">
                          <a:solidFill>
                            <a:schemeClr val="bg1">
                              <a:lumMod val="50000"/>
                            </a:schemeClr>
                          </a:solidFill>
                          <a:latin typeface="Arial" panose="020B0604020202020204" pitchFamily="34" charset="0"/>
                          <a:ea typeface="+mn-ea"/>
                          <a:cs typeface="Arial" panose="020B0604020202020204" pitchFamily="34" charset="0"/>
                        </a:rPr>
                        <a:t>Agrifood</a:t>
                      </a:r>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kern="1200" dirty="0">
                          <a:solidFill>
                            <a:schemeClr val="bg1">
                              <a:lumMod val="50000"/>
                            </a:schemeClr>
                          </a:solidFill>
                          <a:latin typeface="Arial" panose="020B0604020202020204" pitchFamily="34" charset="0"/>
                          <a:ea typeface="+mn-ea"/>
                          <a:cs typeface="Arial" panose="020B0604020202020204" pitchFamily="34" charset="0"/>
                        </a:rPr>
                        <a:t>Rifiuti</a:t>
                      </a:r>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kern="1200" dirty="0">
                          <a:solidFill>
                            <a:schemeClr val="bg1">
                              <a:lumMod val="50000"/>
                            </a:schemeClr>
                          </a:solidFill>
                          <a:latin typeface="Arial" panose="020B0604020202020204" pitchFamily="34" charset="0"/>
                          <a:ea typeface="+mn-ea"/>
                          <a:cs typeface="Arial" panose="020B0604020202020204" pitchFamily="34" charset="0"/>
                        </a:rPr>
                        <a:t>Inerti</a:t>
                      </a:r>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kern="1200" dirty="0">
                          <a:solidFill>
                            <a:schemeClr val="bg1">
                              <a:lumMod val="50000"/>
                            </a:schemeClr>
                          </a:solidFill>
                          <a:latin typeface="Arial" panose="020B0604020202020204" pitchFamily="34" charset="0"/>
                          <a:ea typeface="+mn-ea"/>
                          <a:cs typeface="Arial" panose="020B0604020202020204" pitchFamily="34" charset="0"/>
                        </a:rPr>
                        <a:t>Bitume</a:t>
                      </a:r>
                    </a:p>
                  </a:txBody>
                  <a:tcPr anchor="c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1200" b="0" kern="1200" dirty="0">
                          <a:solidFill>
                            <a:schemeClr val="bg1">
                              <a:lumMod val="50000"/>
                            </a:schemeClr>
                          </a:solidFill>
                          <a:latin typeface="Arial" panose="020B0604020202020204" pitchFamily="34" charset="0"/>
                          <a:ea typeface="+mn-ea"/>
                          <a:cs typeface="Arial" panose="020B0604020202020204" pitchFamily="34" charset="0"/>
                        </a:rPr>
                        <a:t>Calcestruzzo</a:t>
                      </a:r>
                    </a:p>
                  </a:txBody>
                  <a:tcPr anchor="ctr">
                    <a:noFill/>
                  </a:tcPr>
                </a:tc>
                <a:extLst>
                  <a:ext uri="{0D108BD9-81ED-4DB2-BD59-A6C34878D82A}">
                    <a16:rowId xmlns:a16="http://schemas.microsoft.com/office/drawing/2014/main" val="2736108805"/>
                  </a:ext>
                </a:extLst>
              </a:tr>
            </a:tbl>
          </a:graphicData>
        </a:graphic>
      </p:graphicFrame>
      <p:sp>
        <p:nvSpPr>
          <p:cNvPr id="26" name="Rettangolo 25">
            <a:extLst>
              <a:ext uri="{FF2B5EF4-FFF2-40B4-BE49-F238E27FC236}">
                <a16:creationId xmlns:a16="http://schemas.microsoft.com/office/drawing/2014/main" id="{17DA5680-C015-560C-B104-B764820D919E}"/>
              </a:ext>
            </a:extLst>
          </p:cNvPr>
          <p:cNvSpPr/>
          <p:nvPr/>
        </p:nvSpPr>
        <p:spPr>
          <a:xfrm>
            <a:off x="942735" y="4233573"/>
            <a:ext cx="9719822" cy="12395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R="0" rtl="0"/>
            <a:r>
              <a:rPr lang="it-IT" sz="1400" dirty="0">
                <a:solidFill>
                  <a:schemeClr val="accent1">
                    <a:lumMod val="50000"/>
                  </a:schemeClr>
                </a:solidFill>
                <a:latin typeface="Arial" panose="020B0604020202020204" pitchFamily="34" charset="0"/>
                <a:cs typeface="Arial" panose="020B0604020202020204" pitchFamily="34" charset="0"/>
              </a:rPr>
              <a:t>Puoi finalmente visualizzare in tempo reale e direttamente dallo smartphone </a:t>
            </a:r>
            <a:r>
              <a:rPr lang="it-IT" sz="1400" b="1" dirty="0">
                <a:solidFill>
                  <a:schemeClr val="accent1">
                    <a:lumMod val="50000"/>
                  </a:schemeClr>
                </a:solidFill>
                <a:latin typeface="Arial" panose="020B0604020202020204" pitchFamily="34" charset="0"/>
                <a:cs typeface="Arial" panose="020B0604020202020204" pitchFamily="34" charset="0"/>
              </a:rPr>
              <a:t>tutti i dati </a:t>
            </a:r>
            <a:r>
              <a:rPr lang="it-IT" sz="1400" dirty="0">
                <a:solidFill>
                  <a:schemeClr val="accent1">
                    <a:lumMod val="50000"/>
                  </a:schemeClr>
                </a:solidFill>
                <a:latin typeface="Arial" panose="020B0604020202020204" pitchFamily="34" charset="0"/>
                <a:cs typeface="Arial" panose="020B0604020202020204" pitchFamily="34" charset="0"/>
              </a:rPr>
              <a:t>che desideri, per un controllo completo dell’azienda in qualsiasi momento.</a:t>
            </a:r>
          </a:p>
          <a:p>
            <a:pPr marR="0" rtl="0"/>
            <a:r>
              <a:rPr lang="it-IT" sz="1400" dirty="0">
                <a:solidFill>
                  <a:schemeClr val="accent1">
                    <a:lumMod val="50000"/>
                  </a:schemeClr>
                </a:solidFill>
                <a:latin typeface="Arial" panose="020B0604020202020204" pitchFamily="34" charset="0"/>
                <a:cs typeface="Arial" panose="020B0604020202020204" pitchFamily="34" charset="0"/>
              </a:rPr>
              <a:t>Entra nel tuo impianto quando vuoi con l’app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il risultato è una riduzione dei tempi di lavoro e l’aumento delle performance aziendali.</a:t>
            </a:r>
          </a:p>
        </p:txBody>
      </p:sp>
      <p:pic>
        <p:nvPicPr>
          <p:cNvPr id="29" name="Immagine 28">
            <a:extLst>
              <a:ext uri="{FF2B5EF4-FFF2-40B4-BE49-F238E27FC236}">
                <a16:creationId xmlns:a16="http://schemas.microsoft.com/office/drawing/2014/main" id="{C4BB58A3-B13F-7806-0611-A9E33B6F9D4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4428" y="5158839"/>
            <a:ext cx="3279231" cy="1239549"/>
          </a:xfrm>
          <a:prstGeom prst="rect">
            <a:avLst/>
          </a:prstGeom>
        </p:spPr>
      </p:pic>
      <p:pic>
        <p:nvPicPr>
          <p:cNvPr id="31" name="Immagine 30">
            <a:extLst>
              <a:ext uri="{FF2B5EF4-FFF2-40B4-BE49-F238E27FC236}">
                <a16:creationId xmlns:a16="http://schemas.microsoft.com/office/drawing/2014/main" id="{C3098C84-7162-E165-8F28-CD77A86B86B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88442" y="5135025"/>
            <a:ext cx="3279231" cy="1239549"/>
          </a:xfrm>
          <a:prstGeom prst="rect">
            <a:avLst/>
          </a:prstGeom>
        </p:spPr>
      </p:pic>
      <p:pic>
        <p:nvPicPr>
          <p:cNvPr id="33" name="Immagine 32">
            <a:extLst>
              <a:ext uri="{FF2B5EF4-FFF2-40B4-BE49-F238E27FC236}">
                <a16:creationId xmlns:a16="http://schemas.microsoft.com/office/drawing/2014/main" id="{524EE823-8553-7C15-089A-EC7ADB51168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01560" y="5158839"/>
            <a:ext cx="3279231" cy="1239549"/>
          </a:xfrm>
          <a:prstGeom prst="rect">
            <a:avLst/>
          </a:prstGeom>
        </p:spPr>
      </p:pic>
      <p:pic>
        <p:nvPicPr>
          <p:cNvPr id="35" name="Immagine 34" descr="Immagine che contiene Elementi grafici, Carattere, logo, schermata&#10;&#10;Descrizione generata automaticamente">
            <a:extLst>
              <a:ext uri="{FF2B5EF4-FFF2-40B4-BE49-F238E27FC236}">
                <a16:creationId xmlns:a16="http://schemas.microsoft.com/office/drawing/2014/main" id="{9DE14093-0DD2-69F1-1A87-4BB1FCC7A3D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695001" y="5146932"/>
            <a:ext cx="3279231" cy="1239549"/>
          </a:xfrm>
          <a:prstGeom prst="rect">
            <a:avLst/>
          </a:prstGeom>
        </p:spPr>
      </p:pic>
    </p:spTree>
    <p:extLst>
      <p:ext uri="{BB962C8B-B14F-4D97-AF65-F5344CB8AC3E}">
        <p14:creationId xmlns:p14="http://schemas.microsoft.com/office/powerpoint/2010/main" val="31020383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4B37F-96F9-88B4-B6CA-A3D61BFA3F66}"/>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14B44DF0-5934-12F4-27C4-180EAD1B3AFE}"/>
              </a:ext>
            </a:extLst>
          </p:cNvPr>
          <p:cNvSpPr txBox="1"/>
          <p:nvPr/>
        </p:nvSpPr>
        <p:spPr>
          <a:xfrm>
            <a:off x="948128" y="945365"/>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KONTROLON</a:t>
            </a:r>
          </a:p>
        </p:txBody>
      </p:sp>
      <p:sp>
        <p:nvSpPr>
          <p:cNvPr id="5" name="CasellaDiTesto 4">
            <a:extLst>
              <a:ext uri="{FF2B5EF4-FFF2-40B4-BE49-F238E27FC236}">
                <a16:creationId xmlns:a16="http://schemas.microsoft.com/office/drawing/2014/main" id="{F734B9CF-A9BD-BF8F-E127-DC85DE1BBF01}"/>
              </a:ext>
            </a:extLst>
          </p:cNvPr>
          <p:cNvSpPr txBox="1"/>
          <p:nvPr/>
        </p:nvSpPr>
        <p:spPr>
          <a:xfrm>
            <a:off x="948128" y="1384879"/>
            <a:ext cx="7896811" cy="338554"/>
          </a:xfrm>
          <a:prstGeom prst="rect">
            <a:avLst/>
          </a:prstGeom>
          <a:noFill/>
        </p:spPr>
        <p:txBody>
          <a:bodyPr wrap="square" rtlCol="0">
            <a:spAutoFit/>
          </a:bodyPr>
          <a:lstStyle/>
          <a:p>
            <a:pPr marR="0" rtl="0"/>
            <a:r>
              <a:rPr lang="it-IT" sz="1600" b="1" dirty="0">
                <a:solidFill>
                  <a:schemeClr val="accent1">
                    <a:lumMod val="50000"/>
                  </a:schemeClr>
                </a:solidFill>
                <a:latin typeface="Arial" panose="020B0604020202020204" pitchFamily="34" charset="0"/>
                <a:cs typeface="Arial" panose="020B0604020202020204" pitchFamily="34" charset="0"/>
              </a:rPr>
              <a:t>Remotizzazione dati e </a:t>
            </a:r>
            <a:r>
              <a:rPr lang="it-IT" sz="1600" b="1" dirty="0" err="1">
                <a:solidFill>
                  <a:srgbClr val="00B050"/>
                </a:solidFill>
                <a:latin typeface="Arial" panose="020B0604020202020204" pitchFamily="34" charset="0"/>
                <a:cs typeface="Arial" panose="020B0604020202020204" pitchFamily="34" charset="0"/>
              </a:rPr>
              <a:t>alert</a:t>
            </a:r>
            <a:r>
              <a:rPr lang="it-IT" sz="1600" b="1" dirty="0">
                <a:solidFill>
                  <a:srgbClr val="00B050"/>
                </a:solidFill>
                <a:latin typeface="Arial" panose="020B0604020202020204" pitchFamily="34" charset="0"/>
                <a:cs typeface="Arial" panose="020B0604020202020204" pitchFamily="34" charset="0"/>
              </a:rPr>
              <a:t> </a:t>
            </a:r>
            <a:r>
              <a:rPr lang="it-IT" sz="1600" b="1" dirty="0" err="1">
                <a:solidFill>
                  <a:srgbClr val="00B050"/>
                </a:solidFill>
                <a:latin typeface="Arial" panose="020B0604020202020204" pitchFamily="34" charset="0"/>
                <a:cs typeface="Arial" panose="020B0604020202020204" pitchFamily="34" charset="0"/>
              </a:rPr>
              <a:t>real</a:t>
            </a:r>
            <a:r>
              <a:rPr lang="it-IT" sz="1600" b="1" dirty="0">
                <a:solidFill>
                  <a:srgbClr val="00B050"/>
                </a:solidFill>
                <a:latin typeface="Arial" panose="020B0604020202020204" pitchFamily="34" charset="0"/>
                <a:cs typeface="Arial" panose="020B0604020202020204" pitchFamily="34" charset="0"/>
              </a:rPr>
              <a:t> time</a:t>
            </a:r>
          </a:p>
        </p:txBody>
      </p:sp>
      <p:sp>
        <p:nvSpPr>
          <p:cNvPr id="4" name="Rettangolo 3">
            <a:extLst>
              <a:ext uri="{FF2B5EF4-FFF2-40B4-BE49-F238E27FC236}">
                <a16:creationId xmlns:a16="http://schemas.microsoft.com/office/drawing/2014/main" id="{0B21A2E4-D0B9-9238-F933-41617800307C}"/>
              </a:ext>
            </a:extLst>
          </p:cNvPr>
          <p:cNvSpPr/>
          <p:nvPr/>
        </p:nvSpPr>
        <p:spPr>
          <a:xfrm>
            <a:off x="948130" y="1782721"/>
            <a:ext cx="9936198" cy="602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R="0" rtl="0"/>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controlla lo stato dei macchinari, delle attività, delle emissioni anche quando non sei in ufficio, e comunica eventuali anomalie con </a:t>
            </a:r>
            <a:r>
              <a:rPr lang="it-IT" sz="1400" b="1" dirty="0" err="1">
                <a:solidFill>
                  <a:schemeClr val="accent1">
                    <a:lumMod val="50000"/>
                  </a:schemeClr>
                </a:solidFill>
                <a:latin typeface="Arial" panose="020B0604020202020204" pitchFamily="34" charset="0"/>
                <a:cs typeface="Arial" panose="020B0604020202020204" pitchFamily="34" charset="0"/>
              </a:rPr>
              <a:t>alert</a:t>
            </a:r>
            <a:r>
              <a:rPr lang="it-IT" sz="1400" b="1" dirty="0">
                <a:solidFill>
                  <a:schemeClr val="accent1">
                    <a:lumMod val="50000"/>
                  </a:schemeClr>
                </a:solidFill>
                <a:latin typeface="Arial" panose="020B0604020202020204" pitchFamily="34" charset="0"/>
                <a:cs typeface="Arial" panose="020B0604020202020204" pitchFamily="34" charset="0"/>
              </a:rPr>
              <a:t> personalizzati.</a:t>
            </a:r>
          </a:p>
        </p:txBody>
      </p:sp>
      <p:sp>
        <p:nvSpPr>
          <p:cNvPr id="15" name="CasellaDiTesto 14">
            <a:extLst>
              <a:ext uri="{FF2B5EF4-FFF2-40B4-BE49-F238E27FC236}">
                <a16:creationId xmlns:a16="http://schemas.microsoft.com/office/drawing/2014/main" id="{541EE372-E726-A323-6839-D776C3E2EA75}"/>
              </a:ext>
            </a:extLst>
          </p:cNvPr>
          <p:cNvSpPr txBox="1"/>
          <p:nvPr/>
        </p:nvSpPr>
        <p:spPr>
          <a:xfrm>
            <a:off x="948128" y="4267656"/>
            <a:ext cx="6600824" cy="338554"/>
          </a:xfrm>
          <a:prstGeom prst="rect">
            <a:avLst/>
          </a:prstGeom>
          <a:noFill/>
        </p:spPr>
        <p:txBody>
          <a:bodyPr wrap="square">
            <a:spAutoFit/>
          </a:bodyPr>
          <a:lstStyle/>
          <a:p>
            <a:pPr marR="0" rtl="0"/>
            <a:r>
              <a:rPr lang="it-IT" sz="1600" b="1" dirty="0">
                <a:solidFill>
                  <a:srgbClr val="00B050"/>
                </a:solidFill>
                <a:latin typeface="Arial" panose="020B0604020202020204" pitchFamily="34" charset="0"/>
                <a:cs typeface="Arial" panose="020B0604020202020204" pitchFamily="34" charset="0"/>
              </a:rPr>
              <a:t>Formazione</a:t>
            </a:r>
            <a:r>
              <a:rPr lang="it-IT" sz="1600" b="1" dirty="0">
                <a:solidFill>
                  <a:schemeClr val="accent1">
                    <a:lumMod val="50000"/>
                  </a:schemeClr>
                </a:solidFill>
                <a:latin typeface="Arial" panose="020B0604020202020204" pitchFamily="34" charset="0"/>
                <a:cs typeface="Arial" panose="020B0604020202020204" pitchFamily="34" charset="0"/>
              </a:rPr>
              <a:t> in azienda</a:t>
            </a:r>
          </a:p>
        </p:txBody>
      </p:sp>
      <p:sp>
        <p:nvSpPr>
          <p:cNvPr id="17" name="CasellaDiTesto 16">
            <a:extLst>
              <a:ext uri="{FF2B5EF4-FFF2-40B4-BE49-F238E27FC236}">
                <a16:creationId xmlns:a16="http://schemas.microsoft.com/office/drawing/2014/main" id="{63834B4E-C659-30B1-A6FC-7F66F0873C72}"/>
              </a:ext>
            </a:extLst>
          </p:cNvPr>
          <p:cNvSpPr txBox="1"/>
          <p:nvPr/>
        </p:nvSpPr>
        <p:spPr>
          <a:xfrm>
            <a:off x="948127" y="4692058"/>
            <a:ext cx="9126601" cy="1169551"/>
          </a:xfrm>
          <a:prstGeom prst="rect">
            <a:avLst/>
          </a:prstGeom>
          <a:noFill/>
        </p:spPr>
        <p:txBody>
          <a:bodyPr wrap="square">
            <a:spAutoFit/>
          </a:bodyPr>
          <a:lstStyle/>
          <a:p>
            <a:pPr marR="0" rtl="0"/>
            <a:r>
              <a:rPr lang="it-IT" sz="1400" dirty="0">
                <a:solidFill>
                  <a:schemeClr val="accent1">
                    <a:lumMod val="50000"/>
                  </a:schemeClr>
                </a:solidFill>
                <a:latin typeface="Arial" panose="020B0604020202020204" pitchFamily="34" charset="0"/>
                <a:cs typeface="Arial" panose="020B0604020202020204" pitchFamily="34" charset="0"/>
              </a:rPr>
              <a:t>Per raggiungere insieme gli obiettivi fissati, periodicamente incontriamo gli imprenditori e ci confrontiamo su quanto emerso dai report.</a:t>
            </a:r>
          </a:p>
          <a:p>
            <a:pPr marR="0" rtl="0"/>
            <a:endParaRPr lang="it-IT" sz="1400" dirty="0">
              <a:solidFill>
                <a:schemeClr val="accent1">
                  <a:lumMod val="50000"/>
                </a:schemeClr>
              </a:solidFill>
              <a:latin typeface="Arial" panose="020B0604020202020204" pitchFamily="34" charset="0"/>
              <a:cs typeface="Arial" panose="020B0604020202020204" pitchFamily="34" charset="0"/>
            </a:endParaRPr>
          </a:p>
          <a:p>
            <a:pPr marR="0" rtl="0"/>
            <a:r>
              <a:rPr lang="it-IT" sz="1400" dirty="0">
                <a:solidFill>
                  <a:schemeClr val="accent1">
                    <a:lumMod val="50000"/>
                  </a:schemeClr>
                </a:solidFill>
                <a:latin typeface="Arial" panose="020B0604020202020204" pitchFamily="34" charset="0"/>
                <a:cs typeface="Arial" panose="020B0604020202020204" pitchFamily="34" charset="0"/>
              </a:rPr>
              <a:t>Avviamo un </a:t>
            </a:r>
            <a:r>
              <a:rPr lang="it-IT" sz="1400" b="1" dirty="0">
                <a:solidFill>
                  <a:schemeClr val="accent1">
                    <a:lumMod val="50000"/>
                  </a:schemeClr>
                </a:solidFill>
                <a:latin typeface="Arial" panose="020B0604020202020204" pitchFamily="34" charset="0"/>
                <a:cs typeface="Arial" panose="020B0604020202020204" pitchFamily="34" charset="0"/>
              </a:rPr>
              <a:t>percorso</a:t>
            </a:r>
            <a:r>
              <a:rPr lang="it-IT" sz="1400" dirty="0">
                <a:solidFill>
                  <a:schemeClr val="accent1">
                    <a:lumMod val="50000"/>
                  </a:schemeClr>
                </a:solidFill>
                <a:latin typeface="Arial" panose="020B0604020202020204" pitchFamily="34" charset="0"/>
                <a:cs typeface="Arial" panose="020B0604020202020204" pitchFamily="34" charset="0"/>
              </a:rPr>
              <a:t> di formazione che coinvolge anche il personale dipendente per migliorare i processi aziendali e </a:t>
            </a:r>
            <a:r>
              <a:rPr lang="it-IT" sz="1400" b="1" dirty="0">
                <a:solidFill>
                  <a:schemeClr val="accent1">
                    <a:lumMod val="50000"/>
                  </a:schemeClr>
                </a:solidFill>
                <a:latin typeface="Arial" panose="020B0604020202020204" pitchFamily="34" charset="0"/>
                <a:cs typeface="Arial" panose="020B0604020202020204" pitchFamily="34" charset="0"/>
              </a:rPr>
              <a:t>creare valore.</a:t>
            </a:r>
          </a:p>
        </p:txBody>
      </p:sp>
      <p:sp>
        <p:nvSpPr>
          <p:cNvPr id="19" name="Rettangolo 18">
            <a:extLst>
              <a:ext uri="{FF2B5EF4-FFF2-40B4-BE49-F238E27FC236}">
                <a16:creationId xmlns:a16="http://schemas.microsoft.com/office/drawing/2014/main" id="{3328AEC5-45CA-00BD-0220-62FEFE50FEDB}"/>
              </a:ext>
            </a:extLst>
          </p:cNvPr>
          <p:cNvSpPr/>
          <p:nvPr/>
        </p:nvSpPr>
        <p:spPr>
          <a:xfrm>
            <a:off x="12799471" y="1518980"/>
            <a:ext cx="6462320" cy="22513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R="0" rtl="0"/>
            <a:r>
              <a:rPr lang="it-IT" sz="1200" dirty="0" err="1">
                <a:solidFill>
                  <a:schemeClr val="accent1">
                    <a:lumMod val="50000"/>
                  </a:schemeClr>
                </a:solidFill>
                <a:latin typeface="Arial" panose="020B0604020202020204" pitchFamily="34" charset="0"/>
                <a:cs typeface="Arial" panose="020B0604020202020204" pitchFamily="34" charset="0"/>
              </a:rPr>
              <a:t>KontrolON</a:t>
            </a:r>
            <a:r>
              <a:rPr lang="it-IT" sz="1200" dirty="0">
                <a:solidFill>
                  <a:schemeClr val="accent1">
                    <a:lumMod val="50000"/>
                  </a:schemeClr>
                </a:solidFill>
                <a:latin typeface="Arial" panose="020B0604020202020204" pitchFamily="34" charset="0"/>
                <a:cs typeface="Arial" panose="020B0604020202020204" pitchFamily="34" charset="0"/>
              </a:rPr>
              <a:t> controlla lo stato dei macchinari, delle attività, delle emissioni anche quando non sei in ufficio, e comunica eventuali anomalie con </a:t>
            </a:r>
            <a:r>
              <a:rPr lang="it-IT" sz="1200" b="1" dirty="0" err="1">
                <a:solidFill>
                  <a:schemeClr val="accent1">
                    <a:lumMod val="50000"/>
                  </a:schemeClr>
                </a:solidFill>
                <a:latin typeface="Arial" panose="020B0604020202020204" pitchFamily="34" charset="0"/>
                <a:cs typeface="Arial" panose="020B0604020202020204" pitchFamily="34" charset="0"/>
              </a:rPr>
              <a:t>alert</a:t>
            </a:r>
            <a:r>
              <a:rPr lang="it-IT" sz="1200" b="1" dirty="0">
                <a:solidFill>
                  <a:schemeClr val="accent1">
                    <a:lumMod val="50000"/>
                  </a:schemeClr>
                </a:solidFill>
                <a:latin typeface="Arial" panose="020B0604020202020204" pitchFamily="34" charset="0"/>
                <a:cs typeface="Arial" panose="020B0604020202020204" pitchFamily="34" charset="0"/>
              </a:rPr>
              <a:t> personalizzati.</a:t>
            </a:r>
          </a:p>
          <a:p>
            <a:pPr marR="0" rtl="0"/>
            <a:endParaRPr lang="it-IT" sz="1200" dirty="0">
              <a:solidFill>
                <a:schemeClr val="accent1">
                  <a:lumMod val="50000"/>
                </a:schemeClr>
              </a:solidFill>
              <a:latin typeface="Arial" panose="020B0604020202020204" pitchFamily="34" charset="0"/>
              <a:cs typeface="Arial" panose="020B0604020202020204" pitchFamily="34" charset="0"/>
            </a:endParaRPr>
          </a:p>
          <a:p>
            <a:pPr marR="0" rtl="0"/>
            <a:endParaRPr lang="it-IT" sz="1200" dirty="0">
              <a:solidFill>
                <a:schemeClr val="accent1">
                  <a:lumMod val="50000"/>
                </a:schemeClr>
              </a:solidFill>
              <a:latin typeface="Arial" panose="020B0604020202020204" pitchFamily="34" charset="0"/>
              <a:cs typeface="Arial" panose="020B0604020202020204" pitchFamily="34" charset="0"/>
            </a:endParaRPr>
          </a:p>
          <a:p>
            <a:pPr marL="171450" marR="0" indent="-171450" rtl="0">
              <a:buClr>
                <a:schemeClr val="accent2"/>
              </a:buClr>
              <a:buSzPct val="120000"/>
              <a:buFont typeface="Wingdings" panose="05000000000000000000" pitchFamily="2" charset="2"/>
              <a:buChar char="§"/>
            </a:pPr>
            <a:r>
              <a:rPr lang="it-IT" sz="1200" dirty="0">
                <a:solidFill>
                  <a:schemeClr val="accent1">
                    <a:lumMod val="50000"/>
                  </a:schemeClr>
                </a:solidFill>
                <a:latin typeface="Arial" panose="020B0604020202020204" pitchFamily="34" charset="0"/>
                <a:cs typeface="Arial" panose="020B0604020202020204" pitchFamily="34" charset="0"/>
              </a:rPr>
              <a:t>Ricevi notifiche </a:t>
            </a:r>
            <a:r>
              <a:rPr lang="it-IT" sz="1200" dirty="0" err="1">
                <a:solidFill>
                  <a:schemeClr val="accent1">
                    <a:lumMod val="50000"/>
                  </a:schemeClr>
                </a:solidFill>
                <a:latin typeface="Arial" panose="020B0604020202020204" pitchFamily="34" charset="0"/>
                <a:cs typeface="Arial" panose="020B0604020202020204" pitchFamily="34" charset="0"/>
              </a:rPr>
              <a:t>push</a:t>
            </a:r>
            <a:r>
              <a:rPr lang="it-IT" sz="1200" dirty="0">
                <a:solidFill>
                  <a:schemeClr val="accent1">
                    <a:lumMod val="50000"/>
                  </a:schemeClr>
                </a:solidFill>
                <a:latin typeface="Arial" panose="020B0604020202020204" pitchFamily="34" charset="0"/>
                <a:cs typeface="Arial" panose="020B0604020202020204" pitchFamily="34" charset="0"/>
              </a:rPr>
              <a:t>, mail, sms in base alle tue esigenze</a:t>
            </a:r>
          </a:p>
          <a:p>
            <a:pPr marL="171450" marR="0" indent="-171450" rtl="0">
              <a:buClr>
                <a:schemeClr val="accent2"/>
              </a:buClr>
              <a:buSzPct val="120000"/>
              <a:buFont typeface="Wingdings" panose="05000000000000000000" pitchFamily="2" charset="2"/>
              <a:buChar char="§"/>
            </a:pPr>
            <a:r>
              <a:rPr lang="it-IT" sz="1200" dirty="0">
                <a:solidFill>
                  <a:schemeClr val="accent1">
                    <a:lumMod val="50000"/>
                  </a:schemeClr>
                </a:solidFill>
                <a:latin typeface="Arial" panose="020B0604020202020204" pitchFamily="34" charset="0"/>
                <a:cs typeface="Arial" panose="020B0604020202020204" pitchFamily="34" charset="0"/>
              </a:rPr>
              <a:t>Visualizzi report dettagliati ogni volta che vuoi </a:t>
            </a:r>
          </a:p>
          <a:p>
            <a:pPr marR="0" rtl="0"/>
            <a:endParaRPr lang="it-IT" sz="1200" dirty="0">
              <a:solidFill>
                <a:schemeClr val="accent1">
                  <a:lumMod val="50000"/>
                </a:schemeClr>
              </a:solidFill>
              <a:latin typeface="Arial" panose="020B0604020202020204" pitchFamily="34" charset="0"/>
              <a:cs typeface="Arial" panose="020B0604020202020204" pitchFamily="34" charset="0"/>
            </a:endParaRPr>
          </a:p>
          <a:p>
            <a:pPr marR="0" rtl="0"/>
            <a:r>
              <a:rPr lang="it-IT" sz="1200" dirty="0">
                <a:solidFill>
                  <a:schemeClr val="accent1">
                    <a:lumMod val="50000"/>
                  </a:schemeClr>
                </a:solidFill>
                <a:latin typeface="Arial" panose="020B0604020202020204" pitchFamily="34" charset="0"/>
                <a:cs typeface="Arial" panose="020B0604020202020204" pitchFamily="34" charset="0"/>
              </a:rPr>
              <a:t>A fine giornata, una volta alla settimana, mensilmente: scegli quando consultare il report con l’andamento produttivo, i consumi, i costi e le attività di manutenzione.</a:t>
            </a:r>
          </a:p>
        </p:txBody>
      </p:sp>
      <p:sp>
        <p:nvSpPr>
          <p:cNvPr id="21" name="Rettangolo con angoli arrotondati 20">
            <a:extLst>
              <a:ext uri="{FF2B5EF4-FFF2-40B4-BE49-F238E27FC236}">
                <a16:creationId xmlns:a16="http://schemas.microsoft.com/office/drawing/2014/main" id="{AC881A9E-B812-A726-0A32-2BC55AD8150F}"/>
              </a:ext>
            </a:extLst>
          </p:cNvPr>
          <p:cNvSpPr/>
          <p:nvPr/>
        </p:nvSpPr>
        <p:spPr>
          <a:xfrm>
            <a:off x="1062318" y="2554709"/>
            <a:ext cx="4818961" cy="602710"/>
          </a:xfrm>
          <a:prstGeom prst="roundRect">
            <a:avLst/>
          </a:prstGeom>
          <a:solidFill>
            <a:srgbClr val="C8CE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buClr>
                <a:schemeClr val="accent2"/>
              </a:buClr>
              <a:buSzPct val="120000"/>
            </a:pPr>
            <a:r>
              <a:rPr lang="it-IT" sz="1400" dirty="0">
                <a:solidFill>
                  <a:schemeClr val="accent1">
                    <a:lumMod val="50000"/>
                  </a:schemeClr>
                </a:solidFill>
                <a:latin typeface="Arial" panose="020B0604020202020204" pitchFamily="34" charset="0"/>
                <a:cs typeface="Arial" panose="020B0604020202020204" pitchFamily="34" charset="0"/>
              </a:rPr>
              <a:t>Ricevi notifiche </a:t>
            </a:r>
            <a:r>
              <a:rPr lang="it-IT" sz="1400" dirty="0" err="1">
                <a:solidFill>
                  <a:schemeClr val="accent1">
                    <a:lumMod val="50000"/>
                  </a:schemeClr>
                </a:solidFill>
                <a:latin typeface="Arial" panose="020B0604020202020204" pitchFamily="34" charset="0"/>
                <a:cs typeface="Arial" panose="020B0604020202020204" pitchFamily="34" charset="0"/>
              </a:rPr>
              <a:t>push</a:t>
            </a:r>
            <a:r>
              <a:rPr lang="it-IT" sz="1400" dirty="0">
                <a:solidFill>
                  <a:schemeClr val="accent1">
                    <a:lumMod val="50000"/>
                  </a:schemeClr>
                </a:solidFill>
                <a:latin typeface="Arial" panose="020B0604020202020204" pitchFamily="34" charset="0"/>
                <a:cs typeface="Arial" panose="020B0604020202020204" pitchFamily="34" charset="0"/>
              </a:rPr>
              <a:t>, mail, sms in base alle tue esigenze</a:t>
            </a:r>
          </a:p>
        </p:txBody>
      </p:sp>
      <p:sp>
        <p:nvSpPr>
          <p:cNvPr id="22" name="Rettangolo con angoli arrotondati 21">
            <a:extLst>
              <a:ext uri="{FF2B5EF4-FFF2-40B4-BE49-F238E27FC236}">
                <a16:creationId xmlns:a16="http://schemas.microsoft.com/office/drawing/2014/main" id="{EF271F36-00F9-0389-AF69-B942D4B22DED}"/>
              </a:ext>
            </a:extLst>
          </p:cNvPr>
          <p:cNvSpPr/>
          <p:nvPr/>
        </p:nvSpPr>
        <p:spPr>
          <a:xfrm>
            <a:off x="6065367" y="2554708"/>
            <a:ext cx="4818961" cy="602710"/>
          </a:xfrm>
          <a:prstGeom prst="roundRect">
            <a:avLst/>
          </a:prstGeom>
          <a:solidFill>
            <a:srgbClr val="C8CEE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R="0" algn="ctr" rtl="0">
              <a:buClr>
                <a:schemeClr val="accent2"/>
              </a:buClr>
              <a:buSzPct val="120000"/>
            </a:pPr>
            <a:r>
              <a:rPr lang="it-IT" sz="1400" dirty="0">
                <a:solidFill>
                  <a:schemeClr val="accent1">
                    <a:lumMod val="50000"/>
                  </a:schemeClr>
                </a:solidFill>
                <a:latin typeface="Arial" panose="020B0604020202020204" pitchFamily="34" charset="0"/>
                <a:cs typeface="Arial" panose="020B0604020202020204" pitchFamily="34" charset="0"/>
              </a:rPr>
              <a:t>Visualizzi report dettagliati ogni volta che vuoi </a:t>
            </a:r>
          </a:p>
        </p:txBody>
      </p:sp>
      <p:sp>
        <p:nvSpPr>
          <p:cNvPr id="23" name="Rettangolo 22">
            <a:extLst>
              <a:ext uri="{FF2B5EF4-FFF2-40B4-BE49-F238E27FC236}">
                <a16:creationId xmlns:a16="http://schemas.microsoft.com/office/drawing/2014/main" id="{C3AA52E5-BF24-3835-F8EC-7EDD65968D81}"/>
              </a:ext>
            </a:extLst>
          </p:cNvPr>
          <p:cNvSpPr/>
          <p:nvPr/>
        </p:nvSpPr>
        <p:spPr>
          <a:xfrm>
            <a:off x="948128" y="3411182"/>
            <a:ext cx="9936200" cy="6027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marR="0" rtl="0"/>
            <a:r>
              <a:rPr lang="it-IT" sz="1400" dirty="0">
                <a:solidFill>
                  <a:schemeClr val="accent1">
                    <a:lumMod val="50000"/>
                  </a:schemeClr>
                </a:solidFill>
                <a:latin typeface="Arial" panose="020B0604020202020204" pitchFamily="34" charset="0"/>
                <a:cs typeface="Arial" panose="020B0604020202020204" pitchFamily="34" charset="0"/>
              </a:rPr>
              <a:t>A fine giornata, una volta alla settimana, mensilmente: scegli quando consultare il report con l’andamento produttivo,</a:t>
            </a:r>
          </a:p>
          <a:p>
            <a:pPr marR="0" rtl="0"/>
            <a:r>
              <a:rPr lang="it-IT" sz="1400" dirty="0">
                <a:solidFill>
                  <a:schemeClr val="accent1">
                    <a:lumMod val="50000"/>
                  </a:schemeClr>
                </a:solidFill>
                <a:latin typeface="Arial" panose="020B0604020202020204" pitchFamily="34" charset="0"/>
                <a:cs typeface="Arial" panose="020B0604020202020204" pitchFamily="34" charset="0"/>
              </a:rPr>
              <a:t> i consumi, i costi e le attività di manutenzione.</a:t>
            </a:r>
          </a:p>
        </p:txBody>
      </p:sp>
    </p:spTree>
    <p:extLst>
      <p:ext uri="{BB962C8B-B14F-4D97-AF65-F5344CB8AC3E}">
        <p14:creationId xmlns:p14="http://schemas.microsoft.com/office/powerpoint/2010/main" val="186239472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sp>
        <p:nvSpPr>
          <p:cNvPr id="2" name="CasellaDiTesto 1">
            <a:extLst>
              <a:ext uri="{FF2B5EF4-FFF2-40B4-BE49-F238E27FC236}">
                <a16:creationId xmlns:a16="http://schemas.microsoft.com/office/drawing/2014/main" id="{FB9B1B70-B5D7-EB2E-5748-4FAA5B607FAC}"/>
              </a:ext>
            </a:extLst>
          </p:cNvPr>
          <p:cNvSpPr txBox="1"/>
          <p:nvPr/>
        </p:nvSpPr>
        <p:spPr>
          <a:xfrm>
            <a:off x="948128" y="945365"/>
            <a:ext cx="7896811" cy="400110"/>
          </a:xfrm>
          <a:prstGeom prst="rect">
            <a:avLst/>
          </a:prstGeom>
          <a:noFill/>
        </p:spPr>
        <p:txBody>
          <a:bodyPr wrap="square" rtlCol="0">
            <a:spAutoFit/>
          </a:bodyPr>
          <a:lstStyle>
            <a:defPPr>
              <a:defRPr lang="it-IT"/>
            </a:defPPr>
            <a:lvl1pPr defTabSz="742950">
              <a:spcBef>
                <a:spcPct val="0"/>
              </a:spcBef>
              <a:spcAft>
                <a:spcPts val="488"/>
              </a:spcAft>
              <a:defRPr sz="2000" b="1">
                <a:solidFill>
                  <a:srgbClr val="AEAFB4"/>
                </a:solidFill>
                <a:latin typeface="Montserrat Light" pitchFamily="2" charset="0"/>
              </a:defRPr>
            </a:lvl1pPr>
          </a:lstStyle>
          <a:p>
            <a:r>
              <a:rPr lang="en-US" b="0" dirty="0">
                <a:latin typeface="Arial" panose="020B0604020202020204" pitchFamily="34" charset="0"/>
                <a:cs typeface="Arial" panose="020B0604020202020204" pitchFamily="34" charset="0"/>
              </a:rPr>
              <a:t>KONTROLON</a:t>
            </a:r>
          </a:p>
        </p:txBody>
      </p:sp>
      <p:sp>
        <p:nvSpPr>
          <p:cNvPr id="5" name="CasellaDiTesto 4">
            <a:extLst>
              <a:ext uri="{FF2B5EF4-FFF2-40B4-BE49-F238E27FC236}">
                <a16:creationId xmlns:a16="http://schemas.microsoft.com/office/drawing/2014/main" id="{4DFF9E43-63E0-1C52-2566-701C073C844D}"/>
              </a:ext>
            </a:extLst>
          </p:cNvPr>
          <p:cNvSpPr txBox="1"/>
          <p:nvPr/>
        </p:nvSpPr>
        <p:spPr>
          <a:xfrm>
            <a:off x="948128" y="1384879"/>
            <a:ext cx="7896811" cy="584775"/>
          </a:xfrm>
          <a:prstGeom prst="rect">
            <a:avLst/>
          </a:prstGeom>
          <a:noFill/>
        </p:spPr>
        <p:txBody>
          <a:bodyPr wrap="square" rtlCol="0">
            <a:spAutoFit/>
          </a:bodyPr>
          <a:lstStyle/>
          <a:p>
            <a:pPr marR="0" rtl="0"/>
            <a:r>
              <a:rPr lang="it-IT" sz="1600" b="1" dirty="0">
                <a:solidFill>
                  <a:schemeClr val="accent2"/>
                </a:solidFill>
                <a:latin typeface="Arial" panose="020B0604020202020204" pitchFamily="34" charset="0"/>
                <a:cs typeface="Arial" panose="020B0604020202020204" pitchFamily="34" charset="0"/>
              </a:rPr>
              <a:t>La soluzione ideale per gli impianti </a:t>
            </a:r>
            <a:r>
              <a:rPr lang="it-IT" sz="1600" b="1" dirty="0" err="1">
                <a:solidFill>
                  <a:schemeClr val="accent2"/>
                </a:solidFill>
                <a:latin typeface="Arial" panose="020B0604020202020204" pitchFamily="34" charset="0"/>
                <a:cs typeface="Arial" panose="020B0604020202020204" pitchFamily="34" charset="0"/>
              </a:rPr>
              <a:t>multisito</a:t>
            </a:r>
            <a:endParaRPr lang="it-IT" sz="1600" b="1" dirty="0">
              <a:solidFill>
                <a:schemeClr val="accent2"/>
              </a:solidFill>
              <a:latin typeface="Arial" panose="020B0604020202020204" pitchFamily="34" charset="0"/>
              <a:cs typeface="Arial" panose="020B0604020202020204" pitchFamily="34" charset="0"/>
            </a:endParaRPr>
          </a:p>
          <a:p>
            <a:pPr marR="0" rtl="0"/>
            <a:r>
              <a:rPr lang="it-IT" sz="1600" i="1" dirty="0" err="1">
                <a:solidFill>
                  <a:schemeClr val="accent2"/>
                </a:solidFill>
                <a:latin typeface="Arial" panose="020B0604020202020204" pitchFamily="34" charset="0"/>
                <a:cs typeface="Arial" panose="020B0604020202020204" pitchFamily="34" charset="0"/>
              </a:rPr>
              <a:t>KontrolON</a:t>
            </a:r>
            <a:r>
              <a:rPr lang="it-IT" sz="1600" i="1" dirty="0">
                <a:solidFill>
                  <a:schemeClr val="accent2"/>
                </a:solidFill>
                <a:latin typeface="Arial" panose="020B0604020202020204" pitchFamily="34" charset="0"/>
                <a:cs typeface="Arial" panose="020B0604020202020204" pitchFamily="34" charset="0"/>
              </a:rPr>
              <a:t> annulla le distanze tra i siti produttivi</a:t>
            </a:r>
          </a:p>
        </p:txBody>
      </p:sp>
      <p:sp>
        <p:nvSpPr>
          <p:cNvPr id="4" name="Rettangolo 3">
            <a:extLst>
              <a:ext uri="{FF2B5EF4-FFF2-40B4-BE49-F238E27FC236}">
                <a16:creationId xmlns:a16="http://schemas.microsoft.com/office/drawing/2014/main" id="{59412DCC-1248-3C87-4F54-5A43C1DD4212}"/>
              </a:ext>
            </a:extLst>
          </p:cNvPr>
          <p:cNvSpPr/>
          <p:nvPr/>
        </p:nvSpPr>
        <p:spPr>
          <a:xfrm>
            <a:off x="948128" y="4907583"/>
            <a:ext cx="6462320" cy="1227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it-IT" sz="1600" b="1" dirty="0">
                <a:solidFill>
                  <a:srgbClr val="00B050"/>
                </a:solidFill>
                <a:latin typeface="Arial" panose="020B0604020202020204" pitchFamily="34" charset="0"/>
                <a:cs typeface="Arial" panose="020B0604020202020204" pitchFamily="34" charset="0"/>
              </a:rPr>
              <a:t>Installazioni</a:t>
            </a:r>
            <a:r>
              <a:rPr lang="it-IT" sz="1600" b="1" dirty="0">
                <a:solidFill>
                  <a:schemeClr val="accent1">
                    <a:lumMod val="50000"/>
                  </a:schemeClr>
                </a:solidFill>
                <a:latin typeface="Arial" panose="020B0604020202020204" pitchFamily="34" charset="0"/>
                <a:cs typeface="Arial" panose="020B0604020202020204" pitchFamily="34" charset="0"/>
              </a:rPr>
              <a:t> in tutta Europa</a:t>
            </a:r>
          </a:p>
          <a:p>
            <a:pPr marR="0" rtl="0"/>
            <a:endParaRPr lang="it-IT" sz="1400" dirty="0">
              <a:solidFill>
                <a:schemeClr val="accent1">
                  <a:lumMod val="50000"/>
                </a:schemeClr>
              </a:solidFill>
              <a:latin typeface="Arial" panose="020B0604020202020204" pitchFamily="34" charset="0"/>
              <a:cs typeface="Arial" panose="020B0604020202020204" pitchFamily="34" charset="0"/>
            </a:endParaRPr>
          </a:p>
          <a:p>
            <a:pPr marR="0" rtl="0"/>
            <a:r>
              <a:rPr lang="it-IT" sz="1400" dirty="0">
                <a:solidFill>
                  <a:schemeClr val="accent1">
                    <a:lumMod val="50000"/>
                  </a:schemeClr>
                </a:solidFill>
                <a:latin typeface="Arial" panose="020B0604020202020204" pitchFamily="34" charset="0"/>
                <a:cs typeface="Arial" panose="020B0604020202020204" pitchFamily="34" charset="0"/>
              </a:rPr>
              <a:t>Chi ha scelto il nostro sistema di controllo visualizza dall’app, in totale sicurezza, l’avanzamento delle attività anche in paesi diversi, beneficiando di un notevole risparmio economico.</a:t>
            </a:r>
          </a:p>
        </p:txBody>
      </p:sp>
      <p:pic>
        <p:nvPicPr>
          <p:cNvPr id="11" name="Immagine 10" descr="Immagine che contiene mappa&#10;&#10;Descrizione generata automaticamente con attendibilità media">
            <a:extLst>
              <a:ext uri="{FF2B5EF4-FFF2-40B4-BE49-F238E27FC236}">
                <a16:creationId xmlns:a16="http://schemas.microsoft.com/office/drawing/2014/main" id="{FE4C55C4-20CD-9204-0A43-4D22CAD845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1698" y="-215088"/>
            <a:ext cx="8937101" cy="5969983"/>
          </a:xfrm>
          <a:prstGeom prst="rect">
            <a:avLst/>
          </a:prstGeom>
        </p:spPr>
      </p:pic>
    </p:spTree>
    <p:extLst>
      <p:ext uri="{BB962C8B-B14F-4D97-AF65-F5344CB8AC3E}">
        <p14:creationId xmlns:p14="http://schemas.microsoft.com/office/powerpoint/2010/main" val="3438295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sp>
        <p:nvSpPr>
          <p:cNvPr id="5" name="CasellaDiTesto 4">
            <a:extLst>
              <a:ext uri="{FF2B5EF4-FFF2-40B4-BE49-F238E27FC236}">
                <a16:creationId xmlns:a16="http://schemas.microsoft.com/office/drawing/2014/main" id="{4DFF9E43-63E0-1C52-2566-701C073C844D}"/>
              </a:ext>
            </a:extLst>
          </p:cNvPr>
          <p:cNvSpPr txBox="1"/>
          <p:nvPr/>
        </p:nvSpPr>
        <p:spPr>
          <a:xfrm>
            <a:off x="948129" y="1528501"/>
            <a:ext cx="5871126" cy="1815882"/>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Quanto ti costa la produzione?</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600" dirty="0" err="1">
                <a:solidFill>
                  <a:schemeClr val="accent1">
                    <a:lumMod val="50000"/>
                  </a:schemeClr>
                </a:solidFill>
                <a:latin typeface="Arial" panose="020B0604020202020204" pitchFamily="34" charset="0"/>
                <a:cs typeface="Arial" panose="020B0604020202020204" pitchFamily="34" charset="0"/>
              </a:rPr>
              <a:t>kontrolON</a:t>
            </a:r>
            <a:r>
              <a:rPr lang="it-IT" sz="1600" dirty="0">
                <a:solidFill>
                  <a:schemeClr val="accent1">
                    <a:lumMod val="50000"/>
                  </a:schemeClr>
                </a:solidFill>
                <a:latin typeface="Arial" panose="020B0604020202020204" pitchFamily="34" charset="0"/>
                <a:cs typeface="Arial" panose="020B0604020202020204" pitchFamily="34" charset="0"/>
              </a:rPr>
              <a:t> misura in </a:t>
            </a:r>
            <a:r>
              <a:rPr lang="it-IT" sz="1600" b="1" dirty="0">
                <a:solidFill>
                  <a:schemeClr val="accent1">
                    <a:lumMod val="50000"/>
                  </a:schemeClr>
                </a:solidFill>
                <a:latin typeface="Arial" panose="020B0604020202020204" pitchFamily="34" charset="0"/>
                <a:cs typeface="Arial" panose="020B0604020202020204" pitchFamily="34" charset="0"/>
              </a:rPr>
              <a:t>tempo reale </a:t>
            </a:r>
            <a:r>
              <a:rPr lang="it-IT" sz="1600" dirty="0">
                <a:solidFill>
                  <a:schemeClr val="accent1">
                    <a:lumMod val="50000"/>
                  </a:schemeClr>
                </a:solidFill>
                <a:latin typeface="Arial" panose="020B0604020202020204" pitchFamily="34" charset="0"/>
                <a:cs typeface="Arial" panose="020B0604020202020204" pitchFamily="34" charset="0"/>
              </a:rPr>
              <a:t>la quantità di materiale prodotto o di scarto e riporta nella </a:t>
            </a:r>
            <a:r>
              <a:rPr lang="it-IT" sz="1600" dirty="0" err="1">
                <a:solidFill>
                  <a:schemeClr val="accent1">
                    <a:lumMod val="50000"/>
                  </a:schemeClr>
                </a:solidFill>
                <a:latin typeface="Arial" panose="020B0604020202020204" pitchFamily="34" charset="0"/>
                <a:cs typeface="Arial" panose="020B0604020202020204" pitchFamily="34" charset="0"/>
              </a:rPr>
              <a:t>dashboard</a:t>
            </a:r>
            <a:r>
              <a:rPr lang="it-IT" sz="1600" dirty="0">
                <a:solidFill>
                  <a:schemeClr val="accent1">
                    <a:lumMod val="50000"/>
                  </a:schemeClr>
                </a:solidFill>
                <a:latin typeface="Arial" panose="020B0604020202020204" pitchFamily="34" charset="0"/>
                <a:cs typeface="Arial" panose="020B0604020202020204" pitchFamily="34" charset="0"/>
              </a:rPr>
              <a:t> personalizzata ogni voce relativa alle spese di produzione.</a:t>
            </a:r>
          </a:p>
          <a:p>
            <a:endParaRPr lang="it-IT" sz="1600" dirty="0">
              <a:solidFill>
                <a:schemeClr val="accent1">
                  <a:lumMod val="50000"/>
                </a:schemeClr>
              </a:solidFill>
              <a:latin typeface="Arial" panose="020B0604020202020204" pitchFamily="34" charset="0"/>
              <a:cs typeface="Arial" panose="020B0604020202020204" pitchFamily="34" charset="0"/>
            </a:endParaRPr>
          </a:p>
          <a:p>
            <a:endParaRPr lang="it-IT" sz="1600" dirty="0">
              <a:solidFill>
                <a:schemeClr val="accent1">
                  <a:lumMod val="50000"/>
                </a:schemeClr>
              </a:solidFill>
              <a:latin typeface="Arial" panose="020B0604020202020204" pitchFamily="34" charset="0"/>
              <a:cs typeface="Arial" panose="020B0604020202020204" pitchFamily="34" charset="0"/>
            </a:endParaRPr>
          </a:p>
        </p:txBody>
      </p:sp>
      <p:sp>
        <p:nvSpPr>
          <p:cNvPr id="15" name="Rettangolo 14">
            <a:extLst>
              <a:ext uri="{FF2B5EF4-FFF2-40B4-BE49-F238E27FC236}">
                <a16:creationId xmlns:a16="http://schemas.microsoft.com/office/drawing/2014/main" id="{B058FEC0-1C4A-C042-841B-3B412E03C854}"/>
              </a:ext>
            </a:extLst>
          </p:cNvPr>
          <p:cNvSpPr/>
          <p:nvPr/>
        </p:nvSpPr>
        <p:spPr>
          <a:xfrm>
            <a:off x="948129" y="3016079"/>
            <a:ext cx="10476855" cy="3046988"/>
          </a:xfrm>
          <a:prstGeom prst="rect">
            <a:avLst/>
          </a:prstGeom>
        </p:spPr>
        <p:txBody>
          <a:bodyPr wrap="square">
            <a:spAutoFit/>
          </a:bodyPr>
          <a:lstStyle/>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Mai più imprevisti</a:t>
            </a:r>
          </a:p>
          <a:p>
            <a:endParaRPr lang="it-IT" sz="1600" dirty="0">
              <a:solidFill>
                <a:schemeClr val="accent1">
                  <a:lumMod val="50000"/>
                </a:schemeClr>
              </a:solidFill>
              <a:latin typeface="Arial" panose="020B0604020202020204" pitchFamily="34" charset="0"/>
              <a:cs typeface="Arial" panose="020B0604020202020204" pitchFamily="34" charset="0"/>
            </a:endParaRPr>
          </a:p>
          <a:p>
            <a:r>
              <a:rPr lang="it-IT" sz="1600" dirty="0">
                <a:solidFill>
                  <a:schemeClr val="accent1">
                    <a:lumMod val="50000"/>
                  </a:schemeClr>
                </a:solidFill>
                <a:latin typeface="Arial" panose="020B0604020202020204" pitchFamily="34" charset="0"/>
                <a:cs typeface="Arial" panose="020B0604020202020204" pitchFamily="34" charset="0"/>
              </a:rPr>
              <a:t>In caso di produzione sotto soglia, fermi impianto, </a:t>
            </a:r>
          </a:p>
          <a:p>
            <a:r>
              <a:rPr lang="it-IT" sz="1600" dirty="0">
                <a:solidFill>
                  <a:schemeClr val="accent1">
                    <a:lumMod val="50000"/>
                  </a:schemeClr>
                </a:solidFill>
                <a:latin typeface="Arial" panose="020B0604020202020204" pitchFamily="34" charset="0"/>
                <a:cs typeface="Arial" panose="020B0604020202020204" pitchFamily="34" charset="0"/>
              </a:rPr>
              <a:t>sprechi di risorse e altre anomalie, </a:t>
            </a:r>
            <a:r>
              <a:rPr lang="it-IT" sz="1600" dirty="0" err="1">
                <a:solidFill>
                  <a:schemeClr val="accent1">
                    <a:lumMod val="50000"/>
                  </a:schemeClr>
                </a:solidFill>
                <a:latin typeface="Arial" panose="020B0604020202020204" pitchFamily="34" charset="0"/>
                <a:cs typeface="Arial" panose="020B0604020202020204" pitchFamily="34" charset="0"/>
              </a:rPr>
              <a:t>kontrolON</a:t>
            </a:r>
            <a:r>
              <a:rPr lang="it-IT" sz="1600" dirty="0">
                <a:solidFill>
                  <a:schemeClr val="accent1">
                    <a:lumMod val="50000"/>
                  </a:schemeClr>
                </a:solidFill>
                <a:latin typeface="Arial" panose="020B0604020202020204" pitchFamily="34" charset="0"/>
                <a:cs typeface="Arial" panose="020B0604020202020204" pitchFamily="34" charset="0"/>
              </a:rPr>
              <a:t> inoltra </a:t>
            </a:r>
            <a:r>
              <a:rPr lang="it-IT" sz="1600" dirty="0" err="1">
                <a:solidFill>
                  <a:schemeClr val="accent1">
                    <a:lumMod val="50000"/>
                  </a:schemeClr>
                </a:solidFill>
                <a:latin typeface="Arial" panose="020B0604020202020204" pitchFamily="34" charset="0"/>
                <a:cs typeface="Arial" panose="020B0604020202020204" pitchFamily="34" charset="0"/>
              </a:rPr>
              <a:t>alert</a:t>
            </a:r>
            <a:r>
              <a:rPr lang="it-IT" sz="1600" dirty="0">
                <a:solidFill>
                  <a:schemeClr val="accent1">
                    <a:lumMod val="50000"/>
                  </a:schemeClr>
                </a:solidFill>
                <a:latin typeface="Arial" panose="020B0604020202020204" pitchFamily="34" charset="0"/>
                <a:cs typeface="Arial" panose="020B0604020202020204" pitchFamily="34" charset="0"/>
              </a:rPr>
              <a:t> automatici favorendo interventi immediati.</a:t>
            </a:r>
          </a:p>
          <a:p>
            <a:endParaRPr lang="it-IT" sz="1600" dirty="0">
              <a:solidFill>
                <a:schemeClr val="accent1">
                  <a:lumMod val="50000"/>
                </a:schemeClr>
              </a:solidFill>
              <a:latin typeface="Arial" panose="020B0604020202020204" pitchFamily="34" charset="0"/>
              <a:cs typeface="Arial" panose="020B0604020202020204" pitchFamily="34" charset="0"/>
            </a:endParaRPr>
          </a:p>
          <a:p>
            <a:endParaRPr lang="it-IT" sz="1600" dirty="0">
              <a:solidFill>
                <a:schemeClr val="accent1">
                  <a:lumMod val="50000"/>
                </a:schemeClr>
              </a:solidFill>
              <a:latin typeface="Arial" panose="020B0604020202020204" pitchFamily="34" charset="0"/>
              <a:cs typeface="Arial" panose="020B0604020202020204" pitchFamily="34" charset="0"/>
            </a:endParaRPr>
          </a:p>
          <a:p>
            <a:r>
              <a:rPr lang="it-IT" sz="1600" b="1" dirty="0">
                <a:solidFill>
                  <a:schemeClr val="accent1">
                    <a:lumMod val="50000"/>
                  </a:schemeClr>
                </a:solidFill>
                <a:latin typeface="Arial" panose="020B0604020202020204" pitchFamily="34" charset="0"/>
                <a:cs typeface="Arial" panose="020B0604020202020204" pitchFamily="34" charset="0"/>
              </a:rPr>
              <a:t>Sempre con te</a:t>
            </a:r>
          </a:p>
          <a:p>
            <a:endParaRPr lang="it-IT" sz="1600" dirty="0">
              <a:solidFill>
                <a:schemeClr val="accent1">
                  <a:lumMod val="50000"/>
                </a:schemeClr>
              </a:solidFill>
              <a:latin typeface="Arial" panose="020B0604020202020204" pitchFamily="34" charset="0"/>
              <a:cs typeface="Arial" panose="020B0604020202020204" pitchFamily="34" charset="0"/>
            </a:endParaRPr>
          </a:p>
          <a:p>
            <a:r>
              <a:rPr lang="it-IT" sz="1600" dirty="0">
                <a:solidFill>
                  <a:schemeClr val="accent1">
                    <a:lumMod val="50000"/>
                  </a:schemeClr>
                </a:solidFill>
                <a:latin typeface="Arial" panose="020B0604020202020204" pitchFamily="34" charset="0"/>
                <a:cs typeface="Arial" panose="020B0604020202020204" pitchFamily="34" charset="0"/>
              </a:rPr>
              <a:t>Il nostro sistema controlla l’andamento della produzione anche quando non sei in ufficio. Se sei in riunione o fuori sede, puoi conoscere in tempo reale ore e quantità lavorate, e gestire eventuali interventi senza sforzi.</a:t>
            </a:r>
          </a:p>
          <a:p>
            <a:endParaRPr lang="it-IT" sz="1600" dirty="0">
              <a:solidFill>
                <a:schemeClr val="accent1">
                  <a:lumMod val="50000"/>
                </a:schemeClr>
              </a:solidFill>
              <a:latin typeface="Arial" panose="020B0604020202020204" pitchFamily="34" charset="0"/>
              <a:cs typeface="Arial" panose="020B0604020202020204" pitchFamily="34" charset="0"/>
            </a:endParaRP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38842"/>
            <a:ext cx="3139777"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pic>
        <p:nvPicPr>
          <p:cNvPr id="10" name="Immagine 9">
            <a:extLst>
              <a:ext uri="{FF2B5EF4-FFF2-40B4-BE49-F238E27FC236}">
                <a16:creationId xmlns:a16="http://schemas.microsoft.com/office/drawing/2014/main" id="{1D55448C-DF9B-694F-81B2-16882CB60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3253" y="1533100"/>
            <a:ext cx="4140200" cy="2273300"/>
          </a:xfrm>
          <a:prstGeom prst="roundRect">
            <a:avLst>
              <a:gd name="adj" fmla="val 5893"/>
            </a:avLst>
          </a:prstGeom>
          <a:ln>
            <a:solidFill>
              <a:srgbClr val="264478"/>
            </a:solidFill>
          </a:ln>
        </p:spPr>
      </p:pic>
      <p:pic>
        <p:nvPicPr>
          <p:cNvPr id="12" name="Immagine 11">
            <a:extLst>
              <a:ext uri="{FF2B5EF4-FFF2-40B4-BE49-F238E27FC236}">
                <a16:creationId xmlns:a16="http://schemas.microsoft.com/office/drawing/2014/main" id="{9A41BEC0-0E6B-DD41-83EA-7C6CA895D7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428" y="292288"/>
            <a:ext cx="3279231" cy="1239549"/>
          </a:xfrm>
          <a:prstGeom prst="rect">
            <a:avLst/>
          </a:prstGeom>
        </p:spPr>
      </p:pic>
      <p:cxnSp>
        <p:nvCxnSpPr>
          <p:cNvPr id="19" name="Connettore 1 18">
            <a:extLst>
              <a:ext uri="{FF2B5EF4-FFF2-40B4-BE49-F238E27FC236}">
                <a16:creationId xmlns:a16="http://schemas.microsoft.com/office/drawing/2014/main" id="{992CB3E3-59E5-6347-B423-D50B66FC0BA0}"/>
              </a:ext>
            </a:extLst>
          </p:cNvPr>
          <p:cNvCxnSpPr>
            <a:cxnSpLocks/>
          </p:cNvCxnSpPr>
          <p:nvPr/>
        </p:nvCxnSpPr>
        <p:spPr>
          <a:xfrm>
            <a:off x="948129" y="3613324"/>
            <a:ext cx="1866789"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cxnSp>
        <p:nvCxnSpPr>
          <p:cNvPr id="21" name="Connettore 1 20">
            <a:extLst>
              <a:ext uri="{FF2B5EF4-FFF2-40B4-BE49-F238E27FC236}">
                <a16:creationId xmlns:a16="http://schemas.microsoft.com/office/drawing/2014/main" id="{FC8331B1-5105-7B40-99C1-D90DF8ACF82B}"/>
              </a:ext>
            </a:extLst>
          </p:cNvPr>
          <p:cNvCxnSpPr>
            <a:cxnSpLocks/>
          </p:cNvCxnSpPr>
          <p:nvPr/>
        </p:nvCxnSpPr>
        <p:spPr>
          <a:xfrm>
            <a:off x="948129" y="5056642"/>
            <a:ext cx="1526130"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9689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pic>
        <p:nvPicPr>
          <p:cNvPr id="11" name="Immagine 10">
            <a:extLst>
              <a:ext uri="{FF2B5EF4-FFF2-40B4-BE49-F238E27FC236}">
                <a16:creationId xmlns:a16="http://schemas.microsoft.com/office/drawing/2014/main" id="{55919166-A20C-7B4E-841B-3F3147DE85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28" y="301252"/>
            <a:ext cx="3279231" cy="1239549"/>
          </a:xfrm>
          <a:prstGeom prst="rect">
            <a:avLst/>
          </a:prstGeom>
        </p:spPr>
      </p:pic>
      <p:sp>
        <p:nvSpPr>
          <p:cNvPr id="5" name="CasellaDiTesto 4">
            <a:extLst>
              <a:ext uri="{FF2B5EF4-FFF2-40B4-BE49-F238E27FC236}">
                <a16:creationId xmlns:a16="http://schemas.microsoft.com/office/drawing/2014/main" id="{4DFF9E43-63E0-1C52-2566-701C073C844D}"/>
              </a:ext>
            </a:extLst>
          </p:cNvPr>
          <p:cNvSpPr txBox="1"/>
          <p:nvPr/>
        </p:nvSpPr>
        <p:spPr>
          <a:xfrm>
            <a:off x="948128" y="1528501"/>
            <a:ext cx="5640241" cy="2554545"/>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Monitoraggio dei consumi energetici in tempo reale</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600" dirty="0">
                <a:solidFill>
                  <a:schemeClr val="accent1">
                    <a:lumMod val="50000"/>
                  </a:schemeClr>
                </a:solidFill>
                <a:latin typeface="Arial" panose="020B0604020202020204" pitchFamily="34" charset="0"/>
                <a:cs typeface="Arial" panose="020B0604020202020204" pitchFamily="34" charset="0"/>
              </a:rPr>
              <a:t>Il sistema completo per il controllo dei consumi energetici che può essere installato </a:t>
            </a:r>
            <a:r>
              <a:rPr lang="it-IT" sz="1600" b="1" dirty="0">
                <a:solidFill>
                  <a:schemeClr val="accent1">
                    <a:lumMod val="50000"/>
                  </a:schemeClr>
                </a:solidFill>
                <a:latin typeface="Arial" panose="020B0604020202020204" pitchFamily="34" charset="0"/>
                <a:cs typeface="Arial" panose="020B0604020202020204" pitchFamily="34" charset="0"/>
              </a:rPr>
              <a:t>senza interruzione </a:t>
            </a:r>
            <a:r>
              <a:rPr lang="it-IT" sz="1600" dirty="0">
                <a:solidFill>
                  <a:schemeClr val="accent1">
                    <a:lumMod val="50000"/>
                  </a:schemeClr>
                </a:solidFill>
                <a:latin typeface="Arial" panose="020B0604020202020204" pitchFamily="34" charset="0"/>
                <a:cs typeface="Arial" panose="020B0604020202020204" pitchFamily="34" charset="0"/>
              </a:rPr>
              <a:t>di alcun processo aziendale.</a:t>
            </a:r>
            <a:br>
              <a:rPr lang="it-IT" sz="1600" dirty="0">
                <a:solidFill>
                  <a:schemeClr val="accent1">
                    <a:lumMod val="50000"/>
                  </a:schemeClr>
                </a:solidFill>
                <a:latin typeface="Arial" panose="020B0604020202020204" pitchFamily="34" charset="0"/>
                <a:cs typeface="Arial" panose="020B0604020202020204" pitchFamily="34" charset="0"/>
              </a:rPr>
            </a:br>
            <a:endParaRPr lang="it-IT" sz="1600" dirty="0">
              <a:solidFill>
                <a:schemeClr val="accent1">
                  <a:lumMod val="50000"/>
                </a:schemeClr>
              </a:solidFill>
              <a:latin typeface="Arial" panose="020B0604020202020204" pitchFamily="34" charset="0"/>
              <a:cs typeface="Arial" panose="020B0604020202020204" pitchFamily="34" charset="0"/>
            </a:endParaRPr>
          </a:p>
          <a:p>
            <a:r>
              <a:rPr lang="it-IT" sz="1600" dirty="0">
                <a:solidFill>
                  <a:schemeClr val="accent1">
                    <a:lumMod val="50000"/>
                  </a:schemeClr>
                </a:solidFill>
                <a:latin typeface="Arial" panose="020B0604020202020204" pitchFamily="34" charset="0"/>
                <a:cs typeface="Arial" panose="020B0604020202020204" pitchFamily="34" charset="0"/>
              </a:rPr>
              <a:t>I dati raccolti da </a:t>
            </a:r>
            <a:r>
              <a:rPr lang="it-IT" sz="1600" dirty="0" err="1">
                <a:solidFill>
                  <a:schemeClr val="accent1">
                    <a:lumMod val="50000"/>
                  </a:schemeClr>
                </a:solidFill>
                <a:latin typeface="Arial" panose="020B0604020202020204" pitchFamily="34" charset="0"/>
                <a:cs typeface="Arial" panose="020B0604020202020204" pitchFamily="34" charset="0"/>
              </a:rPr>
              <a:t>kontrolON</a:t>
            </a:r>
            <a:r>
              <a:rPr lang="it-IT" sz="1600" dirty="0">
                <a:solidFill>
                  <a:schemeClr val="accent1">
                    <a:lumMod val="50000"/>
                  </a:schemeClr>
                </a:solidFill>
                <a:latin typeface="Arial" panose="020B0604020202020204" pitchFamily="34" charset="0"/>
                <a:cs typeface="Arial" panose="020B0604020202020204" pitchFamily="34" charset="0"/>
              </a:rPr>
              <a:t> Energy possono essere esportati nei formati più comuni: puoi analizzarli anche col supporto di software di terze parti.</a:t>
            </a:r>
          </a:p>
          <a:p>
            <a:endParaRPr lang="it-IT" sz="1600" dirty="0">
              <a:solidFill>
                <a:schemeClr val="accent1">
                  <a:lumMod val="50000"/>
                </a:schemeClr>
              </a:solidFill>
              <a:latin typeface="Arial" panose="020B0604020202020204" pitchFamily="34" charset="0"/>
              <a:cs typeface="Arial" panose="020B0604020202020204" pitchFamily="34" charset="0"/>
            </a:endParaRP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72708"/>
            <a:ext cx="5238427"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pic>
        <p:nvPicPr>
          <p:cNvPr id="7" name="Immagine 6">
            <a:extLst>
              <a:ext uri="{FF2B5EF4-FFF2-40B4-BE49-F238E27FC236}">
                <a16:creationId xmlns:a16="http://schemas.microsoft.com/office/drawing/2014/main" id="{C7DD2C38-7CAA-DA4B-BB90-5A1A28E3DB09}"/>
              </a:ext>
            </a:extLst>
          </p:cNvPr>
          <p:cNvPicPr>
            <a:picLocks noChangeAspect="1"/>
          </p:cNvPicPr>
          <p:nvPr/>
        </p:nvPicPr>
        <p:blipFill rotWithShape="1">
          <a:blip r:embed="rId4">
            <a:extLst>
              <a:ext uri="{28A0092B-C50C-407E-A947-70E740481C1C}">
                <a14:useLocalDpi xmlns:a14="http://schemas.microsoft.com/office/drawing/2010/main" val="0"/>
              </a:ext>
            </a:extLst>
          </a:blip>
          <a:srcRect l="-1471" t="-386" r="1471" b="12372"/>
          <a:stretch/>
        </p:blipFill>
        <p:spPr>
          <a:xfrm>
            <a:off x="7113253" y="1540801"/>
            <a:ext cx="4140200" cy="2257898"/>
          </a:xfrm>
          <a:prstGeom prst="roundRect">
            <a:avLst>
              <a:gd name="adj" fmla="val 3301"/>
            </a:avLst>
          </a:prstGeom>
          <a:ln w="12700">
            <a:solidFill>
              <a:srgbClr val="264478"/>
            </a:solidFill>
          </a:ln>
        </p:spPr>
      </p:pic>
      <p:sp>
        <p:nvSpPr>
          <p:cNvPr id="8" name="Rettangolo 7">
            <a:extLst>
              <a:ext uri="{FF2B5EF4-FFF2-40B4-BE49-F238E27FC236}">
                <a16:creationId xmlns:a16="http://schemas.microsoft.com/office/drawing/2014/main" id="{C10C24DB-5A1C-F745-84E3-0E8F5144A6B6}"/>
              </a:ext>
            </a:extLst>
          </p:cNvPr>
          <p:cNvSpPr/>
          <p:nvPr/>
        </p:nvSpPr>
        <p:spPr>
          <a:xfrm>
            <a:off x="948128" y="4234107"/>
            <a:ext cx="10072243" cy="954107"/>
          </a:xfrm>
          <a:prstGeom prst="rect">
            <a:avLst/>
          </a:prstGeom>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L’adozione di questo modulo consente la gestione </a:t>
            </a:r>
            <a:r>
              <a:rPr lang="it-IT" sz="1400" dirty="0" err="1">
                <a:solidFill>
                  <a:schemeClr val="accent1">
                    <a:lumMod val="50000"/>
                  </a:schemeClr>
                </a:solidFill>
                <a:latin typeface="Arial" panose="020B0604020202020204" pitchFamily="34" charset="0"/>
                <a:cs typeface="Arial" panose="020B0604020202020204" pitchFamily="34" charset="0"/>
              </a:rPr>
              <a:t>multisito</a:t>
            </a:r>
            <a:r>
              <a:rPr lang="it-IT" sz="1400" dirty="0">
                <a:solidFill>
                  <a:schemeClr val="accent1">
                    <a:lumMod val="50000"/>
                  </a:schemeClr>
                </a:solidFill>
                <a:latin typeface="Arial" panose="020B0604020202020204" pitchFamily="34" charset="0"/>
                <a:cs typeface="Arial" panose="020B0604020202020204" pitchFamily="34" charset="0"/>
              </a:rPr>
              <a:t> e il confronto tra benchmark interni e di settore (KPI).</a:t>
            </a:r>
          </a:p>
          <a:p>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Il team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analizza quanto rilevato e ti guida nella definizione di una </a:t>
            </a:r>
            <a:r>
              <a:rPr lang="it-IT" sz="1400" b="1" dirty="0">
                <a:solidFill>
                  <a:schemeClr val="accent1">
                    <a:lumMod val="50000"/>
                  </a:schemeClr>
                </a:solidFill>
                <a:latin typeface="Arial" panose="020B0604020202020204" pitchFamily="34" charset="0"/>
                <a:cs typeface="Arial" panose="020B0604020202020204" pitchFamily="34" charset="0"/>
              </a:rPr>
              <a:t>nuova strategia </a:t>
            </a:r>
            <a:r>
              <a:rPr lang="it-IT" sz="1400" dirty="0">
                <a:solidFill>
                  <a:schemeClr val="accent1">
                    <a:lumMod val="50000"/>
                  </a:schemeClr>
                </a:solidFill>
                <a:latin typeface="Arial" panose="020B0604020202020204" pitchFamily="34" charset="0"/>
                <a:cs typeface="Arial" panose="020B0604020202020204" pitchFamily="34" charset="0"/>
              </a:rPr>
              <a:t>energetica su misura per la tua azienda.</a:t>
            </a:r>
          </a:p>
        </p:txBody>
      </p:sp>
    </p:spTree>
    <p:extLst>
      <p:ext uri="{BB962C8B-B14F-4D97-AF65-F5344CB8AC3E}">
        <p14:creationId xmlns:p14="http://schemas.microsoft.com/office/powerpoint/2010/main" val="1748940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pic>
        <p:nvPicPr>
          <p:cNvPr id="13" name="Immagine 12">
            <a:extLst>
              <a:ext uri="{FF2B5EF4-FFF2-40B4-BE49-F238E27FC236}">
                <a16:creationId xmlns:a16="http://schemas.microsoft.com/office/drawing/2014/main" id="{D94A0408-1ACD-4A44-AFFC-0CD7DD49B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3253" y="1533100"/>
            <a:ext cx="4140200" cy="2273300"/>
          </a:xfrm>
          <a:prstGeom prst="roundRect">
            <a:avLst>
              <a:gd name="adj" fmla="val 1386"/>
            </a:avLst>
          </a:prstGeom>
          <a:ln w="12700" cap="rnd">
            <a:solidFill>
              <a:srgbClr val="264478"/>
            </a:solidFill>
          </a:ln>
        </p:spPr>
      </p:pic>
      <p:pic>
        <p:nvPicPr>
          <p:cNvPr id="10" name="Immagine 9">
            <a:extLst>
              <a:ext uri="{FF2B5EF4-FFF2-40B4-BE49-F238E27FC236}">
                <a16:creationId xmlns:a16="http://schemas.microsoft.com/office/drawing/2014/main" id="{B22A3F7A-AA0E-154E-91AB-A5B3B66421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4428" y="301252"/>
            <a:ext cx="3279231" cy="1239549"/>
          </a:xfrm>
          <a:prstGeom prst="rect">
            <a:avLst/>
          </a:prstGeom>
        </p:spPr>
      </p:pic>
      <p:sp>
        <p:nvSpPr>
          <p:cNvPr id="5" name="CasellaDiTesto 4">
            <a:extLst>
              <a:ext uri="{FF2B5EF4-FFF2-40B4-BE49-F238E27FC236}">
                <a16:creationId xmlns:a16="http://schemas.microsoft.com/office/drawing/2014/main" id="{4DFF9E43-63E0-1C52-2566-701C073C844D}"/>
              </a:ext>
            </a:extLst>
          </p:cNvPr>
          <p:cNvSpPr txBox="1"/>
          <p:nvPr/>
        </p:nvSpPr>
        <p:spPr>
          <a:xfrm>
            <a:off x="948129" y="1528501"/>
            <a:ext cx="5687134" cy="2739211"/>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Anticipa i guasti con l’analisi preventiva</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Manutenzione intercetta i guasti dei macchinari ed evita la sospensione delle attività. </a:t>
            </a:r>
            <a:br>
              <a:rPr lang="it-IT" sz="1400" dirty="0">
                <a:solidFill>
                  <a:schemeClr val="accent1">
                    <a:lumMod val="50000"/>
                  </a:schemeClr>
                </a:solidFill>
                <a:latin typeface="Arial" panose="020B0604020202020204" pitchFamily="34" charset="0"/>
                <a:cs typeface="Arial" panose="020B0604020202020204" pitchFamily="34" charset="0"/>
              </a:rPr>
            </a:br>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Grazie al </a:t>
            </a:r>
            <a:r>
              <a:rPr lang="it-IT" sz="1400" b="1" dirty="0">
                <a:solidFill>
                  <a:schemeClr val="accent1">
                    <a:lumMod val="50000"/>
                  </a:schemeClr>
                </a:solidFill>
                <a:latin typeface="Arial" panose="020B0604020202020204" pitchFamily="34" charset="0"/>
                <a:cs typeface="Arial" panose="020B0604020202020204" pitchFamily="34" charset="0"/>
              </a:rPr>
              <a:t>panel dedicato </a:t>
            </a:r>
            <a:r>
              <a:rPr lang="it-IT" sz="1400" dirty="0">
                <a:solidFill>
                  <a:schemeClr val="accent1">
                    <a:lumMod val="50000"/>
                  </a:schemeClr>
                </a:solidFill>
                <a:latin typeface="Arial" panose="020B0604020202020204" pitchFamily="34" charset="0"/>
                <a:cs typeface="Arial" panose="020B0604020202020204" pitchFamily="34" charset="0"/>
              </a:rPr>
              <a:t>puoi verificare in tempo reale se ci sono impianti fermi, scadenze legate alla manutenzione; accedere allo storico con tutte le attività svolte/in corso/da programmare e verificarne i costi.</a:t>
            </a:r>
          </a:p>
          <a:p>
            <a:r>
              <a:rPr lang="it-IT" sz="1400" dirty="0">
                <a:solidFill>
                  <a:schemeClr val="accent1">
                    <a:lumMod val="50000"/>
                  </a:schemeClr>
                </a:solidFill>
                <a:latin typeface="Arial" panose="020B0604020202020204" pitchFamily="34" charset="0"/>
                <a:cs typeface="Arial" panose="020B0604020202020204" pitchFamily="34" charset="0"/>
              </a:rPr>
              <a:t>Se è trascorso troppo tempo dall’ultimo intervento, ne puoi programmare un altro evitando guasti futuri.</a:t>
            </a:r>
          </a:p>
          <a:p>
            <a:endParaRPr lang="it-IT" sz="1400" dirty="0">
              <a:solidFill>
                <a:schemeClr val="accent1">
                  <a:lumMod val="50000"/>
                </a:schemeClr>
              </a:solidFill>
              <a:latin typeface="Arial" panose="020B0604020202020204" pitchFamily="34" charset="0"/>
              <a:cs typeface="Arial" panose="020B0604020202020204" pitchFamily="34" charset="0"/>
            </a:endParaRP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72708"/>
            <a:ext cx="4251400"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sp>
        <p:nvSpPr>
          <p:cNvPr id="6" name="Rettangolo 5">
            <a:extLst>
              <a:ext uri="{FF2B5EF4-FFF2-40B4-BE49-F238E27FC236}">
                <a16:creationId xmlns:a16="http://schemas.microsoft.com/office/drawing/2014/main" id="{9633968E-6F19-1849-8586-E37F377D365F}"/>
              </a:ext>
            </a:extLst>
          </p:cNvPr>
          <p:cNvSpPr/>
          <p:nvPr/>
        </p:nvSpPr>
        <p:spPr>
          <a:xfrm>
            <a:off x="948129" y="4267712"/>
            <a:ext cx="10236200" cy="1631216"/>
          </a:xfrm>
          <a:prstGeom prst="rect">
            <a:avLst/>
          </a:prstGeom>
        </p:spPr>
        <p:txBody>
          <a:bodyPr wrap="square">
            <a:spAutoFit/>
          </a:bodyPr>
          <a:lstStyle/>
          <a:p>
            <a:r>
              <a:rPr lang="it-IT" sz="1600" i="1" dirty="0">
                <a:solidFill>
                  <a:schemeClr val="accent2"/>
                </a:solidFill>
                <a:latin typeface="Arial" panose="020B0604020202020204" pitchFamily="34" charset="0"/>
                <a:cs typeface="Arial" panose="020B0604020202020204" pitchFamily="34" charset="0"/>
              </a:rPr>
              <a:t>Controllo e gestione delle manutenzioni in tempo reale</a:t>
            </a:r>
            <a:r>
              <a:rPr lang="it-IT" sz="1400" i="1" dirty="0">
                <a:solidFill>
                  <a:schemeClr val="accent1">
                    <a:lumMod val="50000"/>
                  </a:schemeClr>
                </a:solidFill>
                <a:latin typeface="Arial" panose="020B0604020202020204" pitchFamily="34" charset="0"/>
                <a:cs typeface="Arial" panose="020B0604020202020204" pitchFamily="34" charset="0"/>
              </a:rPr>
              <a:t> </a:t>
            </a:r>
          </a:p>
          <a:p>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Una programmazione non disciplinata delle manutenzioni cela dei costi che non vengono registrati, ma incidono sul bilancio aziendale.</a:t>
            </a:r>
          </a:p>
          <a:p>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Con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puoi evitare tutto questo e </a:t>
            </a:r>
            <a:r>
              <a:rPr lang="it-IT" sz="1400" b="1" dirty="0">
                <a:solidFill>
                  <a:schemeClr val="accent1">
                    <a:lumMod val="50000"/>
                  </a:schemeClr>
                </a:solidFill>
                <a:latin typeface="Arial" panose="020B0604020202020204" pitchFamily="34" charset="0"/>
                <a:cs typeface="Arial" panose="020B0604020202020204" pitchFamily="34" charset="0"/>
              </a:rPr>
              <a:t>gestire le manutenzioni </a:t>
            </a:r>
            <a:r>
              <a:rPr lang="it-IT" sz="1400" dirty="0">
                <a:solidFill>
                  <a:schemeClr val="accent1">
                    <a:lumMod val="50000"/>
                  </a:schemeClr>
                </a:solidFill>
                <a:latin typeface="Arial" panose="020B0604020202020204" pitchFamily="34" charset="0"/>
                <a:cs typeface="Arial" panose="020B0604020202020204" pitchFamily="34" charset="0"/>
              </a:rPr>
              <a:t>anche dall’</a:t>
            </a:r>
            <a:r>
              <a:rPr lang="it-IT" sz="1400" dirty="0" err="1">
                <a:solidFill>
                  <a:schemeClr val="accent1">
                    <a:lumMod val="50000"/>
                  </a:schemeClr>
                </a:solidFill>
                <a:latin typeface="Arial" panose="020B0604020202020204" pitchFamily="34" charset="0"/>
                <a:cs typeface="Arial" panose="020B0604020202020204" pitchFamily="34" charset="0"/>
              </a:rPr>
              <a:t>app</a:t>
            </a:r>
            <a:r>
              <a:rPr lang="it-IT" sz="1400" dirty="0">
                <a:solidFill>
                  <a:schemeClr val="accent1">
                    <a:lumMod val="50000"/>
                  </a:schemeClr>
                </a:solidFill>
                <a:latin typeface="Arial" panose="020B0604020202020204" pitchFamily="34" charset="0"/>
                <a:cs typeface="Arial" panose="020B0604020202020204" pitchFamily="34" charset="0"/>
              </a:rPr>
              <a:t>, per un controllo sempre più semplice e sicuro.</a:t>
            </a:r>
          </a:p>
        </p:txBody>
      </p:sp>
    </p:spTree>
    <p:extLst>
      <p:ext uri="{BB962C8B-B14F-4D97-AF65-F5344CB8AC3E}">
        <p14:creationId xmlns:p14="http://schemas.microsoft.com/office/powerpoint/2010/main" val="773257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pic>
        <p:nvPicPr>
          <p:cNvPr id="13" name="Immagine 12">
            <a:extLst>
              <a:ext uri="{FF2B5EF4-FFF2-40B4-BE49-F238E27FC236}">
                <a16:creationId xmlns:a16="http://schemas.microsoft.com/office/drawing/2014/main" id="{D94A0408-1ACD-4A44-AFFC-0CD7DD49B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3253" y="1533100"/>
            <a:ext cx="4140200" cy="2273300"/>
          </a:xfrm>
          <a:prstGeom prst="roundRect">
            <a:avLst>
              <a:gd name="adj" fmla="val 1386"/>
            </a:avLst>
          </a:prstGeom>
          <a:ln w="12700" cap="rnd">
            <a:solidFill>
              <a:srgbClr val="264478"/>
            </a:solidFill>
          </a:ln>
        </p:spPr>
      </p:pic>
      <p:sp>
        <p:nvSpPr>
          <p:cNvPr id="5" name="CasellaDiTesto 4">
            <a:extLst>
              <a:ext uri="{FF2B5EF4-FFF2-40B4-BE49-F238E27FC236}">
                <a16:creationId xmlns:a16="http://schemas.microsoft.com/office/drawing/2014/main" id="{4DFF9E43-63E0-1C52-2566-701C073C844D}"/>
              </a:ext>
            </a:extLst>
          </p:cNvPr>
          <p:cNvSpPr txBox="1"/>
          <p:nvPr/>
        </p:nvSpPr>
        <p:spPr>
          <a:xfrm>
            <a:off x="948129" y="1528501"/>
            <a:ext cx="5687134" cy="2400657"/>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Monitoraggio dei fermi impianto e delle linee produttive</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600" i="1" dirty="0">
                <a:solidFill>
                  <a:schemeClr val="accent2"/>
                </a:solidFill>
                <a:latin typeface="Arial" panose="020B0604020202020204" pitchFamily="34" charset="0"/>
                <a:cs typeface="Arial" panose="020B0604020202020204" pitchFamily="34" charset="0"/>
              </a:rPr>
              <a:t>Quanto incidono sui costi di gestione i fermi impianto non programmati?</a:t>
            </a:r>
          </a:p>
          <a:p>
            <a:br>
              <a:rPr lang="it-IT" sz="1600" i="1" dirty="0">
                <a:solidFill>
                  <a:schemeClr val="accent2"/>
                </a:solidFill>
                <a:latin typeface="Arial" panose="020B0604020202020204" pitchFamily="34" charset="0"/>
                <a:cs typeface="Arial" panose="020B0604020202020204" pitchFamily="34" charset="0"/>
              </a:rPr>
            </a:br>
            <a:r>
              <a:rPr lang="it-IT" sz="1400" dirty="0">
                <a:solidFill>
                  <a:schemeClr val="accent1">
                    <a:lumMod val="50000"/>
                  </a:schemeClr>
                </a:solidFill>
                <a:latin typeface="Arial" panose="020B0604020202020204" pitchFamily="34" charset="0"/>
                <a:cs typeface="Arial" panose="020B0604020202020204" pitchFamily="34" charset="0"/>
              </a:rPr>
              <a:t>Con K-PAD non dovrai più preoccupartene.</a:t>
            </a:r>
          </a:p>
          <a:p>
            <a:r>
              <a:rPr lang="it-IT" sz="1400" dirty="0">
                <a:solidFill>
                  <a:schemeClr val="accent1">
                    <a:lumMod val="50000"/>
                  </a:schemeClr>
                </a:solidFill>
                <a:latin typeface="Arial" panose="020B0604020202020204" pitchFamily="34" charset="0"/>
                <a:cs typeface="Arial" panose="020B0604020202020204" pitchFamily="34" charset="0"/>
              </a:rPr>
              <a:t>Il tastierino digitale della suite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a:t>
            </a:r>
            <a:r>
              <a:rPr lang="it-IT" sz="1400" dirty="0" err="1">
                <a:solidFill>
                  <a:schemeClr val="accent1">
                    <a:lumMod val="50000"/>
                  </a:schemeClr>
                </a:solidFill>
                <a:latin typeface="Arial" panose="020B0604020202020204" pitchFamily="34" charset="0"/>
                <a:cs typeface="Arial" panose="020B0604020202020204" pitchFamily="34" charset="0"/>
              </a:rPr>
              <a:t>remotizza</a:t>
            </a:r>
            <a:r>
              <a:rPr lang="it-IT" sz="1400" dirty="0">
                <a:solidFill>
                  <a:schemeClr val="accent1">
                    <a:lumMod val="50000"/>
                  </a:schemeClr>
                </a:solidFill>
                <a:latin typeface="Arial" panose="020B0604020202020204" pitchFamily="34" charset="0"/>
                <a:cs typeface="Arial" panose="020B0604020202020204" pitchFamily="34" charset="0"/>
              </a:rPr>
              <a:t> le cause dei fermi impianto, ne riduce la frequenza e inoltra report personalizzati con lo storico di tutti i malfunzionamenti. </a:t>
            </a:r>
          </a:p>
          <a:p>
            <a:endParaRPr lang="it-IT" sz="1400" dirty="0">
              <a:solidFill>
                <a:schemeClr val="accent1">
                  <a:lumMod val="50000"/>
                </a:schemeClr>
              </a:solidFill>
              <a:latin typeface="Arial" panose="020B0604020202020204" pitchFamily="34" charset="0"/>
              <a:cs typeface="Arial" panose="020B0604020202020204" pitchFamily="34" charset="0"/>
            </a:endParaRP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72708"/>
            <a:ext cx="5556843"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sp>
        <p:nvSpPr>
          <p:cNvPr id="6" name="Rettangolo 5">
            <a:extLst>
              <a:ext uri="{FF2B5EF4-FFF2-40B4-BE49-F238E27FC236}">
                <a16:creationId xmlns:a16="http://schemas.microsoft.com/office/drawing/2014/main" id="{9633968E-6F19-1849-8586-E37F377D365F}"/>
              </a:ext>
            </a:extLst>
          </p:cNvPr>
          <p:cNvSpPr/>
          <p:nvPr/>
        </p:nvSpPr>
        <p:spPr>
          <a:xfrm>
            <a:off x="948129" y="4150607"/>
            <a:ext cx="10236200" cy="523220"/>
          </a:xfrm>
          <a:prstGeom prst="rect">
            <a:avLst/>
          </a:prstGeom>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Innovativo e facile da usare, K-PAD permette all’operatore assegnato di associare a ciascuna linea dell’impianto il tipo di prodotto in lavorazione,  per un’analisi accurata dei ritmi operativi, e un’ottimizzazione costante delle risorse</a:t>
            </a:r>
            <a:r>
              <a:rPr lang="it-IT" sz="1400" dirty="0"/>
              <a:t>.</a:t>
            </a:r>
          </a:p>
        </p:txBody>
      </p:sp>
      <p:pic>
        <p:nvPicPr>
          <p:cNvPr id="7" name="Immagine 6" descr="Immagine che contiene Elementi grafici, Carattere, logo, schermata&#10;&#10;Descrizione generata automaticamente">
            <a:extLst>
              <a:ext uri="{FF2B5EF4-FFF2-40B4-BE49-F238E27FC236}">
                <a16:creationId xmlns:a16="http://schemas.microsoft.com/office/drawing/2014/main" id="{C6B29484-F54B-F544-B572-EE2206BB1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8952"/>
            <a:ext cx="3279231" cy="1239549"/>
          </a:xfrm>
          <a:prstGeom prst="rect">
            <a:avLst/>
          </a:prstGeom>
        </p:spPr>
      </p:pic>
    </p:spTree>
    <p:extLst>
      <p:ext uri="{BB962C8B-B14F-4D97-AF65-F5344CB8AC3E}">
        <p14:creationId xmlns:p14="http://schemas.microsoft.com/office/powerpoint/2010/main" val="38958778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pic>
        <p:nvPicPr>
          <p:cNvPr id="13" name="Immagine 12">
            <a:extLst>
              <a:ext uri="{FF2B5EF4-FFF2-40B4-BE49-F238E27FC236}">
                <a16:creationId xmlns:a16="http://schemas.microsoft.com/office/drawing/2014/main" id="{D94A0408-1ACD-4A44-AFFC-0CD7DD49B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3253" y="1533100"/>
            <a:ext cx="4140200" cy="2273300"/>
          </a:xfrm>
          <a:prstGeom prst="roundRect">
            <a:avLst>
              <a:gd name="adj" fmla="val 1386"/>
            </a:avLst>
          </a:prstGeom>
          <a:ln w="12700" cap="rnd">
            <a:solidFill>
              <a:srgbClr val="264478"/>
            </a:solidFill>
          </a:ln>
        </p:spPr>
      </p:pic>
      <p:sp>
        <p:nvSpPr>
          <p:cNvPr id="5" name="CasellaDiTesto 4">
            <a:extLst>
              <a:ext uri="{FF2B5EF4-FFF2-40B4-BE49-F238E27FC236}">
                <a16:creationId xmlns:a16="http://schemas.microsoft.com/office/drawing/2014/main" id="{4DFF9E43-63E0-1C52-2566-701C073C844D}"/>
              </a:ext>
            </a:extLst>
          </p:cNvPr>
          <p:cNvSpPr txBox="1"/>
          <p:nvPr/>
        </p:nvSpPr>
        <p:spPr>
          <a:xfrm>
            <a:off x="948129" y="1528501"/>
            <a:ext cx="5687134" cy="2739211"/>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Innovazione sostenibile </a:t>
            </a:r>
            <a:r>
              <a:rPr lang="it-IT" sz="1600" b="1" dirty="0" err="1">
                <a:solidFill>
                  <a:schemeClr val="accent1">
                    <a:lumMod val="50000"/>
                  </a:schemeClr>
                </a:solidFill>
                <a:latin typeface="Arial" panose="020B0604020202020204" pitchFamily="34" charset="0"/>
                <a:cs typeface="Arial" panose="020B0604020202020204" pitchFamily="34" charset="0"/>
              </a:rPr>
              <a:t>KontrolON</a:t>
            </a:r>
            <a:r>
              <a:rPr lang="it-IT" sz="1600" b="1" dirty="0">
                <a:solidFill>
                  <a:schemeClr val="accent1">
                    <a:lumMod val="50000"/>
                  </a:schemeClr>
                </a:solidFill>
                <a:latin typeface="Arial" panose="020B0604020202020204" pitchFamily="34" charset="0"/>
                <a:cs typeface="Arial" panose="020B0604020202020204" pitchFamily="34" charset="0"/>
              </a:rPr>
              <a:t> rispetta l’ambiente</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pPr algn="just"/>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monitora i consumi derivanti dai processi aziendali e le relative emissioni. </a:t>
            </a:r>
          </a:p>
          <a:p>
            <a:pPr algn="just"/>
            <a:r>
              <a:rPr lang="it-IT" sz="1400" dirty="0">
                <a:solidFill>
                  <a:schemeClr val="accent1">
                    <a:lumMod val="50000"/>
                  </a:schemeClr>
                </a:solidFill>
                <a:latin typeface="Arial" panose="020B0604020202020204" pitchFamily="34" charset="0"/>
                <a:cs typeface="Arial" panose="020B0604020202020204" pitchFamily="34" charset="0"/>
              </a:rPr>
              <a:t>Ti informa sul quantitativo di CO</a:t>
            </a:r>
            <a:r>
              <a:rPr lang="it-IT" sz="1400" baseline="-25000" dirty="0">
                <a:solidFill>
                  <a:schemeClr val="accent1">
                    <a:lumMod val="50000"/>
                  </a:schemeClr>
                </a:solidFill>
                <a:latin typeface="Arial" panose="020B0604020202020204" pitchFamily="34" charset="0"/>
                <a:cs typeface="Arial" panose="020B0604020202020204" pitchFamily="34" charset="0"/>
              </a:rPr>
              <a:t>2</a:t>
            </a:r>
            <a:r>
              <a:rPr lang="it-IT" sz="1400" dirty="0">
                <a:solidFill>
                  <a:schemeClr val="accent1">
                    <a:lumMod val="50000"/>
                  </a:schemeClr>
                </a:solidFill>
                <a:latin typeface="Arial" panose="020B0604020202020204" pitchFamily="34" charset="0"/>
                <a:cs typeface="Arial" panose="020B0604020202020204" pitchFamily="34" charset="0"/>
              </a:rPr>
              <a:t> prodotta e inoltra </a:t>
            </a:r>
            <a:r>
              <a:rPr lang="it-IT" sz="1400" dirty="0" err="1">
                <a:solidFill>
                  <a:schemeClr val="accent1">
                    <a:lumMod val="50000"/>
                  </a:schemeClr>
                </a:solidFill>
                <a:latin typeface="Arial" panose="020B0604020202020204" pitchFamily="34" charset="0"/>
                <a:cs typeface="Arial" panose="020B0604020202020204" pitchFamily="34" charset="0"/>
              </a:rPr>
              <a:t>alert</a:t>
            </a:r>
            <a:r>
              <a:rPr lang="it-IT" sz="1400" dirty="0">
                <a:solidFill>
                  <a:schemeClr val="accent1">
                    <a:lumMod val="50000"/>
                  </a:schemeClr>
                </a:solidFill>
                <a:latin typeface="Arial" panose="020B0604020202020204" pitchFamily="34" charset="0"/>
                <a:cs typeface="Arial" panose="020B0604020202020204" pitchFamily="34" charset="0"/>
              </a:rPr>
              <a:t> automatici quando questo </a:t>
            </a:r>
            <a:r>
              <a:rPr lang="it-IT" sz="1400" b="1" dirty="0">
                <a:solidFill>
                  <a:schemeClr val="accent1">
                    <a:lumMod val="50000"/>
                  </a:schemeClr>
                </a:solidFill>
                <a:latin typeface="Arial" panose="020B0604020202020204" pitchFamily="34" charset="0"/>
                <a:cs typeface="Arial" panose="020B0604020202020204" pitchFamily="34" charset="0"/>
              </a:rPr>
              <a:t>supera la soglia fissata.</a:t>
            </a:r>
          </a:p>
          <a:p>
            <a:pPr algn="just"/>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Il rispetto dei parametri di consumo energetico e di emissioni di gas serra definiti è essenziale per lavorare in maniera sostenibile.</a:t>
            </a:r>
          </a:p>
          <a:p>
            <a:r>
              <a:rPr lang="it-IT" sz="1400" dirty="0">
                <a:solidFill>
                  <a:schemeClr val="accent1">
                    <a:lumMod val="50000"/>
                  </a:schemeClr>
                </a:solidFill>
                <a:latin typeface="Arial" panose="020B0604020202020204" pitchFamily="34" charset="0"/>
                <a:cs typeface="Arial" panose="020B0604020202020204" pitchFamily="34" charset="0"/>
              </a:rPr>
              <a:t>Con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ripristinare o correggere anomalie di consumo/emissioni è possibile.</a:t>
            </a:r>
            <a:endParaRPr lang="it-IT" sz="1400" b="1" dirty="0">
              <a:solidFill>
                <a:schemeClr val="accent1">
                  <a:lumMod val="50000"/>
                </a:schemeClr>
              </a:solidFill>
              <a:latin typeface="Arial" panose="020B0604020202020204" pitchFamily="34" charset="0"/>
              <a:cs typeface="Arial" panose="020B0604020202020204" pitchFamily="34" charset="0"/>
            </a:endParaRPr>
          </a:p>
          <a:p>
            <a:endParaRPr lang="it-IT" sz="1400" dirty="0">
              <a:solidFill>
                <a:schemeClr val="accent1">
                  <a:lumMod val="50000"/>
                </a:schemeClr>
              </a:solidFill>
              <a:latin typeface="Arial" panose="020B0604020202020204" pitchFamily="34" charset="0"/>
              <a:cs typeface="Arial" panose="020B0604020202020204" pitchFamily="34" charset="0"/>
            </a:endParaRP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72708"/>
            <a:ext cx="5556843"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sp>
        <p:nvSpPr>
          <p:cNvPr id="6" name="Rettangolo arrotondato 5">
            <a:extLst>
              <a:ext uri="{FF2B5EF4-FFF2-40B4-BE49-F238E27FC236}">
                <a16:creationId xmlns:a16="http://schemas.microsoft.com/office/drawing/2014/main" id="{9633968E-6F19-1849-8586-E37F377D365F}"/>
              </a:ext>
            </a:extLst>
          </p:cNvPr>
          <p:cNvSpPr/>
          <p:nvPr/>
        </p:nvSpPr>
        <p:spPr>
          <a:xfrm>
            <a:off x="1447470" y="4441271"/>
            <a:ext cx="9297061" cy="562630"/>
          </a:xfrm>
          <a:prstGeom prst="roundRect">
            <a:avLst>
              <a:gd name="adj" fmla="val 50000"/>
            </a:avLst>
          </a:prstGeom>
          <a:solidFill>
            <a:srgbClr val="264478"/>
          </a:solidFill>
        </p:spPr>
        <p:txBody>
          <a:bodyPr wrap="square" anchor="ctr" anchorCtr="0">
            <a:spAutoFit/>
          </a:bodyPr>
          <a:lstStyle/>
          <a:p>
            <a:pPr algn="ctr"/>
            <a:r>
              <a:rPr lang="it-IT" sz="2000" dirty="0">
                <a:solidFill>
                  <a:schemeClr val="bg1"/>
                </a:solidFill>
                <a:latin typeface="Arial" panose="020B0604020202020204" pitchFamily="34" charset="0"/>
                <a:cs typeface="Arial" panose="020B0604020202020204" pitchFamily="34" charset="0"/>
              </a:rPr>
              <a:t>Migliora le tue </a:t>
            </a:r>
            <a:r>
              <a:rPr lang="it-IT" sz="2000" b="1" dirty="0">
                <a:solidFill>
                  <a:schemeClr val="bg1"/>
                </a:solidFill>
                <a:latin typeface="Arial" panose="020B0604020202020204" pitchFamily="34" charset="0"/>
                <a:cs typeface="Arial" panose="020B0604020202020204" pitchFamily="34" charset="0"/>
              </a:rPr>
              <a:t>performance ESG</a:t>
            </a:r>
            <a:r>
              <a:rPr lang="it-IT" sz="2000" dirty="0">
                <a:solidFill>
                  <a:schemeClr val="bg1"/>
                </a:solidFill>
                <a:latin typeface="Arial" panose="020B0604020202020204" pitchFamily="34" charset="0"/>
                <a:cs typeface="Arial" panose="020B0604020202020204" pitchFamily="34" charset="0"/>
              </a:rPr>
              <a:t>, scegli l’innovazione sostenibile.</a:t>
            </a:r>
          </a:p>
        </p:txBody>
      </p:sp>
      <p:pic>
        <p:nvPicPr>
          <p:cNvPr id="9" name="Immagine 8">
            <a:extLst>
              <a:ext uri="{FF2B5EF4-FFF2-40B4-BE49-F238E27FC236}">
                <a16:creationId xmlns:a16="http://schemas.microsoft.com/office/drawing/2014/main" id="{BFC156AF-983A-174D-80C2-212E2C6051B5}"/>
              </a:ext>
            </a:extLst>
          </p:cNvPr>
          <p:cNvPicPr>
            <a:picLocks noChangeAspect="1"/>
          </p:cNvPicPr>
          <p:nvPr/>
        </p:nvPicPr>
        <p:blipFill rotWithShape="1">
          <a:blip r:embed="rId4">
            <a:extLst>
              <a:ext uri="{28A0092B-C50C-407E-A947-70E740481C1C}">
                <a14:useLocalDpi xmlns:a14="http://schemas.microsoft.com/office/drawing/2010/main" val="0"/>
              </a:ext>
            </a:extLst>
          </a:blip>
          <a:srcRect b="41983"/>
          <a:stretch/>
        </p:blipFill>
        <p:spPr>
          <a:xfrm>
            <a:off x="691817" y="424399"/>
            <a:ext cx="2790971" cy="612067"/>
          </a:xfrm>
          <a:prstGeom prst="rect">
            <a:avLst/>
          </a:prstGeom>
        </p:spPr>
      </p:pic>
    </p:spTree>
    <p:extLst>
      <p:ext uri="{BB962C8B-B14F-4D97-AF65-F5344CB8AC3E}">
        <p14:creationId xmlns:p14="http://schemas.microsoft.com/office/powerpoint/2010/main" val="7711853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253EC-E1A1-52AA-5FDB-B54967898BC1}"/>
            </a:ext>
          </a:extLst>
        </p:cNvPr>
        <p:cNvGrpSpPr/>
        <p:nvPr/>
      </p:nvGrpSpPr>
      <p:grpSpPr>
        <a:xfrm>
          <a:off x="0" y="0"/>
          <a:ext cx="0" cy="0"/>
          <a:chOff x="0" y="0"/>
          <a:chExt cx="0" cy="0"/>
        </a:xfrm>
      </p:grpSpPr>
      <p:pic>
        <p:nvPicPr>
          <p:cNvPr id="13" name="Immagine 12">
            <a:extLst>
              <a:ext uri="{FF2B5EF4-FFF2-40B4-BE49-F238E27FC236}">
                <a16:creationId xmlns:a16="http://schemas.microsoft.com/office/drawing/2014/main" id="{D94A0408-1ACD-4A44-AFFC-0CD7DD49BB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3253" y="1533100"/>
            <a:ext cx="4140200" cy="2273300"/>
          </a:xfrm>
          <a:prstGeom prst="roundRect">
            <a:avLst>
              <a:gd name="adj" fmla="val 1386"/>
            </a:avLst>
          </a:prstGeom>
          <a:ln w="12700" cap="rnd">
            <a:solidFill>
              <a:srgbClr val="264478"/>
            </a:solidFill>
          </a:ln>
        </p:spPr>
      </p:pic>
      <p:sp>
        <p:nvSpPr>
          <p:cNvPr id="5" name="CasellaDiTesto 4">
            <a:extLst>
              <a:ext uri="{FF2B5EF4-FFF2-40B4-BE49-F238E27FC236}">
                <a16:creationId xmlns:a16="http://schemas.microsoft.com/office/drawing/2014/main" id="{4DFF9E43-63E0-1C52-2566-701C073C844D}"/>
              </a:ext>
            </a:extLst>
          </p:cNvPr>
          <p:cNvSpPr txBox="1"/>
          <p:nvPr/>
        </p:nvSpPr>
        <p:spPr>
          <a:xfrm>
            <a:off x="948129" y="1528501"/>
            <a:ext cx="5687134" cy="2308324"/>
          </a:xfrm>
          <a:prstGeom prst="rect">
            <a:avLst/>
          </a:prstGeom>
          <a:noFill/>
        </p:spPr>
        <p:txBody>
          <a:bodyPr wrap="square" rtlCol="0">
            <a:spAutoFit/>
          </a:bodyPr>
          <a:lstStyle/>
          <a:p>
            <a:r>
              <a:rPr lang="it-IT" sz="1600" b="1" dirty="0">
                <a:solidFill>
                  <a:schemeClr val="accent1">
                    <a:lumMod val="50000"/>
                  </a:schemeClr>
                </a:solidFill>
                <a:latin typeface="Arial" panose="020B0604020202020204" pitchFamily="34" charset="0"/>
                <a:cs typeface="Arial" panose="020B0604020202020204" pitchFamily="34" charset="0"/>
              </a:rPr>
              <a:t>Accedi alle agevolazioni Industria 4.0</a:t>
            </a:r>
          </a:p>
          <a:p>
            <a:endParaRPr lang="it-IT" sz="1600" b="1"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Acquistando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accedi ai crediti d’imposta e agli incentivi previsti per gli investimenti 4.0, come i voucher digitali 4.0.</a:t>
            </a:r>
          </a:p>
          <a:p>
            <a:r>
              <a:rPr lang="it-IT" sz="1400" dirty="0">
                <a:solidFill>
                  <a:schemeClr val="accent1">
                    <a:lumMod val="50000"/>
                  </a:schemeClr>
                </a:solidFill>
                <a:latin typeface="Arial" panose="020B0604020202020204" pitchFamily="34" charset="0"/>
                <a:cs typeface="Arial" panose="020B0604020202020204" pitchFamily="34" charset="0"/>
              </a:rPr>
              <a:t>Il credito d’imposta per beni strumentali è riconosciuto a chi acquisisce nuove tecnologie materiali e/o immateriali, e sistemi in </a:t>
            </a:r>
            <a:r>
              <a:rPr lang="it-IT" sz="1400" dirty="0" err="1">
                <a:solidFill>
                  <a:schemeClr val="accent1">
                    <a:lumMod val="50000"/>
                  </a:schemeClr>
                </a:solidFill>
                <a:latin typeface="Arial" panose="020B0604020202020204" pitchFamily="34" charset="0"/>
                <a:cs typeface="Arial" panose="020B0604020202020204" pitchFamily="34" charset="0"/>
              </a:rPr>
              <a:t>process</a:t>
            </a:r>
            <a:r>
              <a:rPr lang="it-IT" sz="1400" dirty="0">
                <a:solidFill>
                  <a:schemeClr val="accent1">
                    <a:lumMod val="50000"/>
                  </a:schemeClr>
                </a:solidFill>
                <a:latin typeface="Arial" panose="020B0604020202020204" pitchFamily="34" charset="0"/>
                <a:cs typeface="Arial" panose="020B0604020202020204" pitchFamily="34" charset="0"/>
              </a:rPr>
              <a:t> abilitati alla connessione con i gestionali di fabbrica.</a:t>
            </a:r>
            <a:br>
              <a:rPr lang="it-IT" sz="1400" dirty="0">
                <a:solidFill>
                  <a:schemeClr val="accent1">
                    <a:lumMod val="50000"/>
                  </a:schemeClr>
                </a:solidFill>
                <a:latin typeface="Arial" panose="020B0604020202020204" pitchFamily="34" charset="0"/>
                <a:cs typeface="Arial" panose="020B0604020202020204" pitchFamily="34" charset="0"/>
              </a:rPr>
            </a:br>
            <a:endParaRPr lang="it-IT" sz="1400" dirty="0">
              <a:solidFill>
                <a:schemeClr val="accent1">
                  <a:lumMod val="50000"/>
                </a:schemeClr>
              </a:solidFill>
              <a:latin typeface="Arial" panose="020B0604020202020204" pitchFamily="34" charset="0"/>
              <a:cs typeface="Arial" panose="020B0604020202020204" pitchFamily="34" charset="0"/>
            </a:endParaRPr>
          </a:p>
          <a:p>
            <a:r>
              <a:rPr lang="it-IT" sz="1400" dirty="0">
                <a:solidFill>
                  <a:schemeClr val="accent1">
                    <a:lumMod val="50000"/>
                  </a:schemeClr>
                </a:solidFill>
                <a:latin typeface="Arial" panose="020B0604020202020204" pitchFamily="34" charset="0"/>
                <a:cs typeface="Arial" panose="020B0604020202020204" pitchFamily="34" charset="0"/>
              </a:rPr>
              <a:t>Approfitta del credito per acquistare </a:t>
            </a:r>
            <a:r>
              <a:rPr lang="it-IT" sz="1400" dirty="0" err="1">
                <a:solidFill>
                  <a:schemeClr val="accent1">
                    <a:lumMod val="50000"/>
                  </a:schemeClr>
                </a:solidFill>
                <a:latin typeface="Arial" panose="020B0604020202020204" pitchFamily="34" charset="0"/>
                <a:cs typeface="Arial" panose="020B0604020202020204" pitchFamily="34" charset="0"/>
              </a:rPr>
              <a:t>kontrolON</a:t>
            </a:r>
            <a:r>
              <a:rPr lang="it-IT" sz="1400" dirty="0">
                <a:solidFill>
                  <a:schemeClr val="accent1">
                    <a:lumMod val="50000"/>
                  </a:schemeClr>
                </a:solidFill>
                <a:latin typeface="Arial" panose="020B0604020202020204" pitchFamily="34" charset="0"/>
                <a:cs typeface="Arial" panose="020B0604020202020204" pitchFamily="34" charset="0"/>
              </a:rPr>
              <a:t> e favorisci la </a:t>
            </a:r>
            <a:r>
              <a:rPr lang="it-IT" sz="1400" b="1" dirty="0">
                <a:solidFill>
                  <a:schemeClr val="accent1">
                    <a:lumMod val="50000"/>
                  </a:schemeClr>
                </a:solidFill>
                <a:latin typeface="Arial" panose="020B0604020202020204" pitchFamily="34" charset="0"/>
                <a:cs typeface="Arial" panose="020B0604020202020204" pitchFamily="34" charset="0"/>
              </a:rPr>
              <a:t>transizione digitale </a:t>
            </a:r>
            <a:r>
              <a:rPr lang="it-IT" sz="1400" dirty="0">
                <a:solidFill>
                  <a:schemeClr val="accent1">
                    <a:lumMod val="50000"/>
                  </a:schemeClr>
                </a:solidFill>
                <a:latin typeface="Arial" panose="020B0604020202020204" pitchFamily="34" charset="0"/>
                <a:cs typeface="Arial" panose="020B0604020202020204" pitchFamily="34" charset="0"/>
              </a:rPr>
              <a:t>della tua azienda.</a:t>
            </a:r>
          </a:p>
        </p:txBody>
      </p:sp>
      <p:cxnSp>
        <p:nvCxnSpPr>
          <p:cNvPr id="18" name="Connettore 1 17">
            <a:extLst>
              <a:ext uri="{FF2B5EF4-FFF2-40B4-BE49-F238E27FC236}">
                <a16:creationId xmlns:a16="http://schemas.microsoft.com/office/drawing/2014/main" id="{624D82B2-A88A-C849-964C-95E9319D0770}"/>
              </a:ext>
            </a:extLst>
          </p:cNvPr>
          <p:cNvCxnSpPr>
            <a:cxnSpLocks/>
          </p:cNvCxnSpPr>
          <p:nvPr/>
        </p:nvCxnSpPr>
        <p:spPr>
          <a:xfrm>
            <a:off x="948129" y="1872708"/>
            <a:ext cx="3815257" cy="0"/>
          </a:xfrm>
          <a:prstGeom prst="line">
            <a:avLst/>
          </a:prstGeom>
          <a:ln w="63500" cap="rnd">
            <a:solidFill>
              <a:srgbClr val="00B050"/>
            </a:solidFill>
            <a:round/>
          </a:ln>
        </p:spPr>
        <p:style>
          <a:lnRef idx="1">
            <a:schemeClr val="accent1"/>
          </a:lnRef>
          <a:fillRef idx="0">
            <a:schemeClr val="accent1"/>
          </a:fillRef>
          <a:effectRef idx="0">
            <a:schemeClr val="accent1"/>
          </a:effectRef>
          <a:fontRef idx="minor">
            <a:schemeClr val="tx1"/>
          </a:fontRef>
        </p:style>
      </p:cxnSp>
      <p:sp>
        <p:nvSpPr>
          <p:cNvPr id="6" name="Rettangolo arrotondato 5">
            <a:extLst>
              <a:ext uri="{FF2B5EF4-FFF2-40B4-BE49-F238E27FC236}">
                <a16:creationId xmlns:a16="http://schemas.microsoft.com/office/drawing/2014/main" id="{9633968E-6F19-1849-8586-E37F377D365F}"/>
              </a:ext>
            </a:extLst>
          </p:cNvPr>
          <p:cNvSpPr/>
          <p:nvPr/>
        </p:nvSpPr>
        <p:spPr>
          <a:xfrm>
            <a:off x="1447470" y="4968478"/>
            <a:ext cx="9297061" cy="562630"/>
          </a:xfrm>
          <a:prstGeom prst="roundRect">
            <a:avLst>
              <a:gd name="adj" fmla="val 50000"/>
            </a:avLst>
          </a:prstGeom>
          <a:solidFill>
            <a:srgbClr val="264478"/>
          </a:solidFill>
        </p:spPr>
        <p:txBody>
          <a:bodyPr wrap="square" anchor="ctr" anchorCtr="0">
            <a:spAutoFit/>
          </a:bodyPr>
          <a:lstStyle/>
          <a:p>
            <a:pPr algn="ctr"/>
            <a:r>
              <a:rPr lang="it-IT" sz="2000" b="1" dirty="0">
                <a:solidFill>
                  <a:schemeClr val="bg1"/>
                </a:solidFill>
                <a:latin typeface="Arial" panose="020B0604020202020204" pitchFamily="34" charset="0"/>
                <a:cs typeface="Arial" panose="020B0604020202020204" pitchFamily="34" charset="0"/>
              </a:rPr>
              <a:t>La digitalizzazione non è una tendenza, ma una necessità. </a:t>
            </a:r>
          </a:p>
        </p:txBody>
      </p:sp>
      <p:pic>
        <p:nvPicPr>
          <p:cNvPr id="9" name="Immagine 8">
            <a:extLst>
              <a:ext uri="{FF2B5EF4-FFF2-40B4-BE49-F238E27FC236}">
                <a16:creationId xmlns:a16="http://schemas.microsoft.com/office/drawing/2014/main" id="{BFC156AF-983A-174D-80C2-212E2C6051B5}"/>
              </a:ext>
            </a:extLst>
          </p:cNvPr>
          <p:cNvPicPr>
            <a:picLocks noChangeAspect="1"/>
          </p:cNvPicPr>
          <p:nvPr/>
        </p:nvPicPr>
        <p:blipFill rotWithShape="1">
          <a:blip r:embed="rId4">
            <a:extLst>
              <a:ext uri="{28A0092B-C50C-407E-A947-70E740481C1C}">
                <a14:useLocalDpi xmlns:a14="http://schemas.microsoft.com/office/drawing/2010/main" val="0"/>
              </a:ext>
            </a:extLst>
          </a:blip>
          <a:srcRect b="41983"/>
          <a:stretch/>
        </p:blipFill>
        <p:spPr>
          <a:xfrm>
            <a:off x="691817" y="424399"/>
            <a:ext cx="2790971" cy="612067"/>
          </a:xfrm>
          <a:prstGeom prst="rect">
            <a:avLst/>
          </a:prstGeom>
        </p:spPr>
      </p:pic>
      <p:sp>
        <p:nvSpPr>
          <p:cNvPr id="7" name="Rettangolo 6">
            <a:extLst>
              <a:ext uri="{FF2B5EF4-FFF2-40B4-BE49-F238E27FC236}">
                <a16:creationId xmlns:a16="http://schemas.microsoft.com/office/drawing/2014/main" id="{3657F792-0856-DE42-B7FE-61887800D425}"/>
              </a:ext>
            </a:extLst>
          </p:cNvPr>
          <p:cNvSpPr/>
          <p:nvPr/>
        </p:nvSpPr>
        <p:spPr>
          <a:xfrm>
            <a:off x="1017253" y="3959528"/>
            <a:ext cx="10236200" cy="523220"/>
          </a:xfrm>
          <a:prstGeom prst="rect">
            <a:avLst/>
          </a:prstGeom>
        </p:spPr>
        <p:txBody>
          <a:bodyPr wrap="square">
            <a:spAutoFit/>
          </a:bodyPr>
          <a:lstStyle/>
          <a:p>
            <a:r>
              <a:rPr lang="it-IT" sz="1400" dirty="0">
                <a:solidFill>
                  <a:schemeClr val="accent1">
                    <a:lumMod val="50000"/>
                  </a:schemeClr>
                </a:solidFill>
                <a:latin typeface="Arial" panose="020B0604020202020204" pitchFamily="34" charset="0"/>
                <a:cs typeface="Arial" panose="020B0604020202020204" pitchFamily="34" charset="0"/>
              </a:rPr>
              <a:t>Puoi beneficiare dell’aliquota del 50 – 40% prevista per gli investimenti fino a 2,5 milioni di euro e accedere ad </a:t>
            </a:r>
            <a:r>
              <a:rPr lang="it-IT" sz="1400" b="1" dirty="0">
                <a:solidFill>
                  <a:schemeClr val="accent1">
                    <a:lumMod val="50000"/>
                  </a:schemeClr>
                </a:solidFill>
                <a:latin typeface="Arial" panose="020B0604020202020204" pitchFamily="34" charset="0"/>
                <a:cs typeface="Arial" panose="020B0604020202020204" pitchFamily="34" charset="0"/>
              </a:rPr>
              <a:t>ulteriori</a:t>
            </a:r>
            <a:r>
              <a:rPr lang="it-IT" sz="1400" dirty="0">
                <a:solidFill>
                  <a:schemeClr val="accent1">
                    <a:lumMod val="50000"/>
                  </a:schemeClr>
                </a:solidFill>
                <a:latin typeface="Arial" panose="020B0604020202020204" pitchFamily="34" charset="0"/>
                <a:cs typeface="Arial" panose="020B0604020202020204" pitchFamily="34" charset="0"/>
              </a:rPr>
              <a:t> </a:t>
            </a:r>
            <a:r>
              <a:rPr lang="it-IT" sz="1400" b="1" dirty="0">
                <a:solidFill>
                  <a:schemeClr val="accent1">
                    <a:lumMod val="50000"/>
                  </a:schemeClr>
                </a:solidFill>
                <a:latin typeface="Arial" panose="020B0604020202020204" pitchFamily="34" charset="0"/>
                <a:cs typeface="Arial" panose="020B0604020202020204" pitchFamily="34" charset="0"/>
              </a:rPr>
              <a:t>agevolazioni</a:t>
            </a:r>
            <a:r>
              <a:rPr lang="it-IT" sz="1400" dirty="0">
                <a:solidFill>
                  <a:schemeClr val="accent1">
                    <a:lumMod val="50000"/>
                  </a:schemeClr>
                </a:solidFill>
                <a:latin typeface="Arial" panose="020B0604020202020204" pitchFamily="34" charset="0"/>
                <a:cs typeface="Arial" panose="020B0604020202020204" pitchFamily="34" charset="0"/>
              </a:rPr>
              <a:t> cumulabili, nel rispetto del limite massimo dei costi ammessi.</a:t>
            </a:r>
          </a:p>
        </p:txBody>
      </p:sp>
      <p:sp>
        <p:nvSpPr>
          <p:cNvPr id="10" name="Rettangolo 9">
            <a:extLst>
              <a:ext uri="{FF2B5EF4-FFF2-40B4-BE49-F238E27FC236}">
                <a16:creationId xmlns:a16="http://schemas.microsoft.com/office/drawing/2014/main" id="{372F4639-1E8F-8A4C-947B-942AD0903F50}"/>
              </a:ext>
            </a:extLst>
          </p:cNvPr>
          <p:cNvSpPr/>
          <p:nvPr/>
        </p:nvSpPr>
        <p:spPr>
          <a:xfrm>
            <a:off x="3786673" y="5647506"/>
            <a:ext cx="4070345" cy="369332"/>
          </a:xfrm>
          <a:prstGeom prst="rect">
            <a:avLst/>
          </a:prstGeom>
        </p:spPr>
        <p:txBody>
          <a:bodyPr wrap="none">
            <a:spAutoFit/>
          </a:bodyPr>
          <a:lstStyle/>
          <a:p>
            <a:pPr algn="ctr"/>
            <a:r>
              <a:rPr lang="it-IT" b="1" dirty="0">
                <a:solidFill>
                  <a:srgbClr val="264478"/>
                </a:solidFill>
                <a:latin typeface="Arial" panose="020B0604020202020204" pitchFamily="34" charset="0"/>
                <a:cs typeface="Arial" panose="020B0604020202020204" pitchFamily="34" charset="0"/>
              </a:rPr>
              <a:t>Lasciati guidare verso i benefici 4.0</a:t>
            </a:r>
          </a:p>
        </p:txBody>
      </p:sp>
    </p:spTree>
    <p:extLst>
      <p:ext uri="{BB962C8B-B14F-4D97-AF65-F5344CB8AC3E}">
        <p14:creationId xmlns:p14="http://schemas.microsoft.com/office/powerpoint/2010/main" val="32850160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7D1289D0-F561-6045-A62C-9E9FA9C92901}"/>
              </a:ext>
            </a:extLst>
          </p:cNvPr>
          <p:cNvPicPr>
            <a:picLocks noChangeAspect="1"/>
          </p:cNvPicPr>
          <p:nvPr/>
        </p:nvPicPr>
        <p:blipFill rotWithShape="1">
          <a:blip r:embed="rId3">
            <a:extLst>
              <a:ext uri="{28A0092B-C50C-407E-A947-70E740481C1C}">
                <a14:useLocalDpi xmlns:a14="http://schemas.microsoft.com/office/drawing/2010/main" val="0"/>
              </a:ext>
            </a:extLst>
          </a:blip>
          <a:srcRect t="2174"/>
          <a:stretch/>
        </p:blipFill>
        <p:spPr>
          <a:xfrm>
            <a:off x="0" y="0"/>
            <a:ext cx="12243163" cy="6858000"/>
          </a:xfrm>
          <a:prstGeom prst="rect">
            <a:avLst/>
          </a:prstGeom>
        </p:spPr>
      </p:pic>
      <p:sp>
        <p:nvSpPr>
          <p:cNvPr id="5" name="Rettangolo 4">
            <a:extLst>
              <a:ext uri="{FF2B5EF4-FFF2-40B4-BE49-F238E27FC236}">
                <a16:creationId xmlns:a16="http://schemas.microsoft.com/office/drawing/2014/main" id="{70D2A87D-6B32-894E-BF13-F6901090C899}"/>
              </a:ext>
            </a:extLst>
          </p:cNvPr>
          <p:cNvSpPr/>
          <p:nvPr/>
        </p:nvSpPr>
        <p:spPr>
          <a:xfrm>
            <a:off x="9471699" y="904938"/>
            <a:ext cx="1220206" cy="553998"/>
          </a:xfrm>
          <a:prstGeom prst="rect">
            <a:avLst/>
          </a:prstGeom>
        </p:spPr>
        <p:txBody>
          <a:bodyPr wrap="none">
            <a:spAutoFit/>
          </a:bodyPr>
          <a:lstStyle/>
          <a:p>
            <a:r>
              <a:rPr lang="it-IT" sz="1000" b="1" dirty="0">
                <a:solidFill>
                  <a:schemeClr val="bg1"/>
                </a:solidFill>
                <a:latin typeface="Arial" panose="020B0604020202020204" pitchFamily="34" charset="0"/>
                <a:cs typeface="Arial" panose="020B0604020202020204" pitchFamily="34" charset="0"/>
              </a:rPr>
              <a:t>800.128.047</a:t>
            </a:r>
          </a:p>
          <a:p>
            <a:r>
              <a:rPr lang="it-IT" sz="1000" dirty="0" err="1">
                <a:solidFill>
                  <a:schemeClr val="bg1"/>
                </a:solidFill>
                <a:latin typeface="Arial" panose="020B0604020202020204" pitchFamily="34" charset="0"/>
                <a:cs typeface="Arial" panose="020B0604020202020204" pitchFamily="34" charset="0"/>
              </a:rPr>
              <a:t>info@kontrolon.eu</a:t>
            </a:r>
            <a:endParaRPr lang="it-IT" sz="1000" dirty="0">
              <a:solidFill>
                <a:schemeClr val="bg1"/>
              </a:solidFill>
              <a:latin typeface="Arial" panose="020B0604020202020204" pitchFamily="34" charset="0"/>
              <a:cs typeface="Arial" panose="020B0604020202020204" pitchFamily="34" charset="0"/>
            </a:endParaRPr>
          </a:p>
          <a:p>
            <a:r>
              <a:rPr lang="it-IT" sz="1000" dirty="0" err="1">
                <a:solidFill>
                  <a:schemeClr val="bg1"/>
                </a:solidFill>
                <a:latin typeface="Arial" panose="020B0604020202020204" pitchFamily="34" charset="0"/>
                <a:cs typeface="Arial" panose="020B0604020202020204" pitchFamily="34" charset="0"/>
              </a:rPr>
              <a:t>www.kontrolon.eu</a:t>
            </a:r>
            <a:endParaRPr lang="it-IT" sz="1000" dirty="0">
              <a:solidFill>
                <a:schemeClr val="bg1"/>
              </a:solidFill>
              <a:latin typeface="Arial" panose="020B0604020202020204" pitchFamily="34" charset="0"/>
              <a:cs typeface="Arial" panose="020B0604020202020204" pitchFamily="34" charset="0"/>
            </a:endParaRPr>
          </a:p>
        </p:txBody>
      </p:sp>
      <p:pic>
        <p:nvPicPr>
          <p:cNvPr id="8" name="Immagine 7" descr="Immagine che contiene testo, Carattere, Elementi grafici, logo&#10;&#10;Descrizione generata automaticamente">
            <a:extLst>
              <a:ext uri="{FF2B5EF4-FFF2-40B4-BE49-F238E27FC236}">
                <a16:creationId xmlns:a16="http://schemas.microsoft.com/office/drawing/2014/main" id="{66F692AB-3298-104E-8ABE-0FCFF23125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3450" y="365502"/>
            <a:ext cx="4319762" cy="1632870"/>
          </a:xfrm>
          <a:prstGeom prst="rect">
            <a:avLst/>
          </a:prstGeom>
        </p:spPr>
      </p:pic>
      <p:pic>
        <p:nvPicPr>
          <p:cNvPr id="11" name="Immagine 10">
            <a:extLst>
              <a:ext uri="{FF2B5EF4-FFF2-40B4-BE49-F238E27FC236}">
                <a16:creationId xmlns:a16="http://schemas.microsoft.com/office/drawing/2014/main" id="{932A80F4-7188-234A-85FD-EA5DC67EA6E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7048" y="731087"/>
            <a:ext cx="901700" cy="901700"/>
          </a:xfrm>
          <a:prstGeom prst="rect">
            <a:avLst/>
          </a:prstGeom>
        </p:spPr>
      </p:pic>
    </p:spTree>
    <p:extLst>
      <p:ext uri="{BB962C8B-B14F-4D97-AF65-F5344CB8AC3E}">
        <p14:creationId xmlns:p14="http://schemas.microsoft.com/office/powerpoint/2010/main" val="3355986079"/>
      </p:ext>
    </p:extLst>
  </p:cSld>
  <p:clrMapOvr>
    <a:masterClrMapping/>
  </p:clrMapOvr>
</p:sld>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i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7454AD3BC75BAB4592AF7A62A720A500" ma:contentTypeVersion="16" ma:contentTypeDescription="Creare un nuovo documento." ma:contentTypeScope="" ma:versionID="353e6bab090be524f33e1fa260127486">
  <xsd:schema xmlns:xsd="http://www.w3.org/2001/XMLSchema" xmlns:xs="http://www.w3.org/2001/XMLSchema" xmlns:p="http://schemas.microsoft.com/office/2006/metadata/properties" xmlns:ns2="ef4f31be-8766-451d-96b0-5375fe0f8a14" xmlns:ns3="b090ec3b-6fc8-4dac-8c59-fd74762e1e8a" targetNamespace="http://schemas.microsoft.com/office/2006/metadata/properties" ma:root="true" ma:fieldsID="7c150857ef9517498b796cc2580b6c1c" ns2:_="" ns3:_="">
    <xsd:import namespace="ef4f31be-8766-451d-96b0-5375fe0f8a14"/>
    <xsd:import namespace="b090ec3b-6fc8-4dac-8c59-fd74762e1e8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f4f31be-8766-451d-96b0-5375fe0f8a1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Tag immagine" ma:readOnly="false" ma:fieldId="{5cf76f15-5ced-4ddc-b409-7134ff3c332f}" ma:taxonomyMulti="true" ma:sspId="333d3f54-0ff9-4906-8f55-b849cf39cd8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090ec3b-6fc8-4dac-8c59-fd74762e1e8a" elementFormDefault="qualified">
    <xsd:import namespace="http://schemas.microsoft.com/office/2006/documentManagement/types"/>
    <xsd:import namespace="http://schemas.microsoft.com/office/infopath/2007/PartnerControls"/>
    <xsd:element name="SharedWithUsers" ma:index="18" nillable="true" ma:displayName="Condivis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Condiviso con dettagli" ma:internalName="SharedWithDetails" ma:readOnly="true">
      <xsd:simpleType>
        <xsd:restriction base="dms:Note">
          <xsd:maxLength value="255"/>
        </xsd:restriction>
      </xsd:simpleType>
    </xsd:element>
    <xsd:element name="TaxCatchAll" ma:index="22" nillable="true" ma:displayName="Taxonomy Catch All Column" ma:hidden="true" ma:list="{a9132661-a14a-44f3-9925-8ea3b529621d}" ma:internalName="TaxCatchAll" ma:showField="CatchAllData" ma:web="b090ec3b-6fc8-4dac-8c59-fd74762e1e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D6DECC-6C49-4365-B690-1805706DD6B6}">
  <ds:schemaRefs>
    <ds:schemaRef ds:uri="http://schemas.microsoft.com/sharepoint/v3/contenttype/forms"/>
  </ds:schemaRefs>
</ds:datastoreItem>
</file>

<file path=customXml/itemProps2.xml><?xml version="1.0" encoding="utf-8"?>
<ds:datastoreItem xmlns:ds="http://schemas.openxmlformats.org/officeDocument/2006/customXml" ds:itemID="{A6554D7D-C999-4C69-9382-E2CD0432A34B}">
  <ds:schemaRefs>
    <ds:schemaRef ds:uri="b090ec3b-6fc8-4dac-8c59-fd74762e1e8a"/>
    <ds:schemaRef ds:uri="ef4f31be-8766-451d-96b0-5375fe0f8a1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5795</TotalTime>
  <Words>4259</Words>
  <Application>Microsoft Office PowerPoint</Application>
  <PresentationFormat>Widescreen</PresentationFormat>
  <Paragraphs>370</Paragraphs>
  <Slides>42</Slides>
  <Notes>8</Notes>
  <HiddenSlides>0</HiddenSlides>
  <MMClips>0</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42</vt:i4>
      </vt:variant>
    </vt:vector>
  </HeadingPairs>
  <TitlesOfParts>
    <vt:vector size="49" baseType="lpstr">
      <vt:lpstr>Arial</vt:lpstr>
      <vt:lpstr>Calibri</vt:lpstr>
      <vt:lpstr>Calibri Light</vt:lpstr>
      <vt:lpstr>Montserrat</vt:lpstr>
      <vt:lpstr>Symbol</vt:lpstr>
      <vt:lpstr>Wingdings</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Marco Mattera</dc:creator>
  <cp:lastModifiedBy>Claudia Apetino</cp:lastModifiedBy>
  <cp:revision>277</cp:revision>
  <cp:lastPrinted>2023-03-07T14:50:14Z</cp:lastPrinted>
  <dcterms:created xsi:type="dcterms:W3CDTF">2023-02-13T08:28:31Z</dcterms:created>
  <dcterms:modified xsi:type="dcterms:W3CDTF">2024-02-09T13:49:05Z</dcterms:modified>
</cp:coreProperties>
</file>