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3"/>
  </p:sldMasterIdLst>
  <p:notesMasterIdLst>
    <p:notesMasterId r:id="rId38"/>
  </p:notesMasterIdLst>
  <p:sldIdLst>
    <p:sldId id="407" r:id="rId4"/>
    <p:sldId id="408" r:id="rId5"/>
    <p:sldId id="409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698" r:id="rId22"/>
    <p:sldId id="4208" r:id="rId23"/>
    <p:sldId id="4209" r:id="rId24"/>
    <p:sldId id="264" r:id="rId25"/>
    <p:sldId id="4212" r:id="rId26"/>
    <p:sldId id="4217" r:id="rId27"/>
    <p:sldId id="4214" r:id="rId28"/>
    <p:sldId id="4215" r:id="rId29"/>
    <p:sldId id="4358" r:id="rId30"/>
    <p:sldId id="4254" r:id="rId31"/>
    <p:sldId id="4256" r:id="rId32"/>
    <p:sldId id="4317" r:id="rId33"/>
    <p:sldId id="4257" r:id="rId34"/>
    <p:sldId id="4261" r:id="rId35"/>
    <p:sldId id="4258" r:id="rId36"/>
    <p:sldId id="4359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arbon management" id="{EA55111C-F994-46C0-B59B-4B3CAE07BBFA}">
          <p14:sldIdLst>
            <p14:sldId id="407"/>
            <p14:sldId id="408"/>
            <p14:sldId id="409"/>
            <p14:sldId id="410"/>
            <p14:sldId id="411"/>
            <p14:sldId id="412"/>
            <p14:sldId id="413"/>
            <p14:sldId id="414"/>
            <p14:sldId id="415"/>
            <p14:sldId id="416"/>
            <p14:sldId id="417"/>
            <p14:sldId id="418"/>
            <p14:sldId id="419"/>
            <p14:sldId id="420"/>
            <p14:sldId id="421"/>
            <p14:sldId id="422"/>
            <p14:sldId id="423"/>
            <p14:sldId id="424"/>
          </p14:sldIdLst>
        </p14:section>
        <p14:section name="Carbon Footprint" id="{0C964A0E-31CE-4A49-A809-6B498A9EAA2D}">
          <p14:sldIdLst>
            <p14:sldId id="698"/>
            <p14:sldId id="4208"/>
            <p14:sldId id="4209"/>
            <p14:sldId id="264"/>
            <p14:sldId id="4212"/>
            <p14:sldId id="4217"/>
            <p14:sldId id="4214"/>
            <p14:sldId id="4215"/>
            <p14:sldId id="4358"/>
          </p14:sldIdLst>
        </p14:section>
        <p14:section name="EPD" id="{CE0B76D5-B28E-4F2D-9839-BA9194BD5120}">
          <p14:sldIdLst>
            <p14:sldId id="4254"/>
            <p14:sldId id="4256"/>
            <p14:sldId id="4317"/>
            <p14:sldId id="4257"/>
            <p14:sldId id="4261"/>
            <p14:sldId id="4258"/>
            <p14:sldId id="435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6053A7A-ACA6-5933-4500-2BF92453D1C4}" name="Claudia Comella" initials="CC" userId="Claudia Comella" providerId="None"/>
  <p188:author id="{D12BB7AF-2810-D21E-78FE-2F209DA13119}" name="Margherita Stea" initials="MS" userId="S::m.stea@tecnoesg.it::bd642d34-e620-43fa-a92b-89153bee907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4478"/>
    <a:srgbClr val="00B050"/>
    <a:srgbClr val="FFC000"/>
    <a:srgbClr val="385723"/>
    <a:srgbClr val="70AD47"/>
    <a:srgbClr val="548235"/>
    <a:srgbClr val="2F5597"/>
    <a:srgbClr val="2E75B6"/>
    <a:srgbClr val="ED7D31"/>
    <a:srgbClr val="72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81" autoAdjust="0"/>
    <p:restoredTop sz="91630"/>
  </p:normalViewPr>
  <p:slideViewPr>
    <p:cSldViewPr snapToGrid="0">
      <p:cViewPr varScale="1">
        <p:scale>
          <a:sx n="95" d="100"/>
          <a:sy n="95" d="100"/>
        </p:scale>
        <p:origin x="10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microsoft.com/office/2018/10/relationships/authors" Target="author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rgbClr val="4B4B4A"/>
                </a:solidFill>
                <a:latin typeface="+mn-lt"/>
                <a:ea typeface="+mn-ea"/>
                <a:cs typeface="+mn-cs"/>
              </a:defRPr>
            </a:pPr>
            <a:r>
              <a:rPr lang="it-IT" sz="1400" b="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CATEGORIA 1</a:t>
            </a:r>
          </a:p>
        </c:rich>
      </c:tx>
      <c:layout>
        <c:manualLayout>
          <c:xMode val="edge"/>
          <c:yMode val="edge"/>
          <c:x val="0.16527139122710999"/>
          <c:y val="1.46858188760568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rgbClr val="4B4B4A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0.20447010915631819"/>
          <c:y val="0.17473059661868506"/>
          <c:w val="0.57538449143525272"/>
          <c:h val="0.33308805574598083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EA54-4BE8-86E3-241F685AA7ED}"/>
              </c:ext>
            </c:extLst>
          </c:dPt>
          <c:dPt>
            <c:idx val="1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EA54-4BE8-86E3-241F685AA7ED}"/>
              </c:ext>
            </c:extLst>
          </c:dPt>
          <c:dPt>
            <c:idx val="2"/>
            <c:bubble3D val="0"/>
            <c:spPr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EA54-4BE8-86E3-241F685AA7ED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EA54-4BE8-86E3-241F685AA7ED}"/>
              </c:ext>
            </c:extLst>
          </c:dPt>
          <c:dLbls>
            <c:dLbl>
              <c:idx val="0"/>
              <c:layout>
                <c:manualLayout>
                  <c:x val="0.17677006507979262"/>
                  <c:y val="-2.8143645164922276E-3"/>
                </c:manualLayout>
              </c:layout>
              <c:tx>
                <c:rich>
                  <a:bodyPr/>
                  <a:lstStyle/>
                  <a:p>
                    <a:fld id="{119BB53C-595B-4ABA-85E6-999F44CB2D77}" type="VALUE">
                      <a:rPr lang="en-US" smtClean="0">
                        <a:solidFill>
                          <a:schemeClr val="bg2">
                            <a:lumMod val="25000"/>
                          </a:schemeClr>
                        </a:solidFill>
                      </a:rPr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A54-4BE8-86E3-241F685AA7ED}"/>
                </c:ext>
              </c:extLst>
            </c:dLbl>
            <c:dLbl>
              <c:idx val="1"/>
              <c:layout>
                <c:manualLayout>
                  <c:x val="0.14504210468085563"/>
                  <c:y val="4.7844196780366992E-2"/>
                </c:manualLayout>
              </c:layout>
              <c:tx>
                <c:rich>
                  <a:bodyPr/>
                  <a:lstStyle/>
                  <a:p>
                    <a:fld id="{22338B96-349F-4471-A83F-6FE2DBCFA1E5}" type="VALUE">
                      <a:rPr lang="en-US" smtClean="0">
                        <a:solidFill>
                          <a:schemeClr val="bg2">
                            <a:lumMod val="25000"/>
                          </a:schemeClr>
                        </a:solidFill>
                      </a:rPr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A54-4BE8-86E3-241F685AA7ED}"/>
                </c:ext>
              </c:extLst>
            </c:dLbl>
            <c:dLbl>
              <c:idx val="2"/>
              <c:layout>
                <c:manualLayout>
                  <c:x val="-0.15410723622340911"/>
                  <c:y val="-5.1596086759959445E-17"/>
                </c:manualLayout>
              </c:layout>
              <c:tx>
                <c:rich>
                  <a:bodyPr/>
                  <a:lstStyle/>
                  <a:p>
                    <a:fld id="{57F7EF1E-F766-40AC-BDDE-7D4FAC1E1460}" type="VALUE">
                      <a:rPr lang="en-US" smtClean="0">
                        <a:solidFill>
                          <a:schemeClr val="bg2">
                            <a:lumMod val="25000"/>
                          </a:schemeClr>
                        </a:solidFill>
                      </a:rPr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EA54-4BE8-86E3-241F685AA7ED}"/>
                </c:ext>
              </c:extLst>
            </c:dLbl>
            <c:dLbl>
              <c:idx val="3"/>
              <c:layout>
                <c:manualLayout>
                  <c:x val="-9.0651315425534767E-3"/>
                  <c:y val="-7.317347742879661E-2"/>
                </c:manualLayout>
              </c:layout>
              <c:tx>
                <c:rich>
                  <a:bodyPr/>
                  <a:lstStyle/>
                  <a:p>
                    <a:fld id="{36E740CF-EA84-4A22-8E15-75D2D531FA21}" type="VALUE">
                      <a:rPr lang="en-US" smtClean="0">
                        <a:solidFill>
                          <a:schemeClr val="bg2">
                            <a:lumMod val="25000"/>
                          </a:schemeClr>
                        </a:solidFill>
                      </a:rPr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EA54-4BE8-86E3-241F685AA7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'1'!$B$3:$B$6</c:f>
              <c:strCache>
                <c:ptCount val="4"/>
                <c:pt idx="0">
                  <c:v>Gas metano (30%)</c:v>
                </c:pt>
                <c:pt idx="1">
                  <c:v>Consumi gasolio logistica interna (24%)</c:v>
                </c:pt>
                <c:pt idx="2">
                  <c:v>Consumi carburante auto aziendali (44%)</c:v>
                </c:pt>
                <c:pt idx="3">
                  <c:v>Fgas (2%)</c:v>
                </c:pt>
              </c:strCache>
            </c:strRef>
          </c:cat>
          <c:val>
            <c:numRef>
              <c:f>'1'!$E$3:$E$6</c:f>
              <c:numCache>
                <c:formatCode>0%</c:formatCode>
                <c:ptCount val="4"/>
                <c:pt idx="0">
                  <c:v>0.30435374269884335</c:v>
                </c:pt>
                <c:pt idx="1">
                  <c:v>0.23793066883455424</c:v>
                </c:pt>
                <c:pt idx="2">
                  <c:v>0.44128677087843626</c:v>
                </c:pt>
                <c:pt idx="3">
                  <c:v>1.6428817588166163E-2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54-4BE8-86E3-241F685AA7E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59285430633227587"/>
          <c:w val="1"/>
          <c:h val="0.4068620411810225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ct val="100000"/>
            </a:lnSpc>
            <a:defRPr sz="1000" b="0" i="1" u="none" strike="noStrike" kern="1200" baseline="0">
              <a:solidFill>
                <a:srgbClr val="4B4B4A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it-IT" sz="1400" b="0" i="0" u="none" strike="noStrike" kern="1200" baseline="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it-IT" sz="1400" b="0" i="0" u="none" strike="noStrike" kern="1200" baseline="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CATEGORIA 3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it-IT" sz="1400" b="0" i="0" u="none" strike="noStrike" kern="1200" baseline="0">
              <a:solidFill>
                <a:schemeClr val="accent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0.25933078644200264"/>
          <c:y val="0.16813049489677331"/>
          <c:w val="0.48489693063872946"/>
          <c:h val="0.3305053811394733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3D7-45AD-9701-D2BA5C510409}"/>
              </c:ext>
            </c:extLst>
          </c:dPt>
          <c:dPt>
            <c:idx val="1"/>
            <c:bubble3D val="0"/>
            <c:spPr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3D7-45AD-9701-D2BA5C510409}"/>
              </c:ext>
            </c:extLst>
          </c:dPt>
          <c:dPt>
            <c:idx val="2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3D7-45AD-9701-D2BA5C510409}"/>
              </c:ext>
            </c:extLst>
          </c:dPt>
          <c:dPt>
            <c:idx val="3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3D7-45AD-9701-D2BA5C510409}"/>
              </c:ext>
            </c:extLst>
          </c:dPt>
          <c:dPt>
            <c:idx val="4"/>
            <c:bubble3D val="0"/>
            <c:spPr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73D7-45AD-9701-D2BA5C510409}"/>
              </c:ext>
            </c:extLst>
          </c:dPt>
          <c:dLbls>
            <c:dLbl>
              <c:idx val="0"/>
              <c:layout>
                <c:manualLayout>
                  <c:x val="0.12927674299517689"/>
                  <c:y val="-5.6287302803306868E-3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08A9FB1-05CB-4F47-8D6C-B03B8705E07F}" type="VALUE">
                      <a: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rPr>
                      <a:pPr algn="ctr">
                        <a:defRPr lang="en-US" sz="133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cs typeface="+mn-cs"/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sz="133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3D7-45AD-9701-D2BA5C510409}"/>
                </c:ext>
              </c:extLst>
            </c:dLbl>
            <c:dLbl>
              <c:idx val="1"/>
              <c:layout>
                <c:manualLayout>
                  <c:x val="-0.19391511449276549"/>
                  <c:y val="-2.2514921121322848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9CBC68F-B4D0-49B0-9F9A-19737EE0744C}" type="VALUE">
                      <a: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rPr>
                      <a:pPr algn="ctr">
                        <a:defRPr lang="en-US" sz="133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cs typeface="+mn-cs"/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sz="133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73D7-45AD-9701-D2BA5C510409}"/>
                </c:ext>
              </c:extLst>
            </c:dLbl>
            <c:dLbl>
              <c:idx val="2"/>
              <c:layout>
                <c:manualLayout>
                  <c:x val="-8.2593474691363147E-2"/>
                  <c:y val="-4.08681274920705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60B791F-BD54-4377-9DCB-290DE3CF998A}" type="VALUE">
                      <a: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rPr>
                      <a:pPr algn="ctr">
                        <a:defRPr lang="en-US" sz="133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cs typeface="+mn-cs"/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sz="133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73D7-45AD-9701-D2BA5C510409}"/>
                </c:ext>
              </c:extLst>
            </c:dLbl>
            <c:dLbl>
              <c:idx val="3"/>
              <c:layout>
                <c:manualLayout>
                  <c:x val="-5.745633022007867E-2"/>
                  <c:y val="-7.1587033798752503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51B0028-0ED5-4F30-8000-D81AEE2C19D3}" type="VALUE">
                      <a: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rPr>
                      <a:pPr algn="ctr">
                        <a:defRPr lang="en-US" sz="133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cs typeface="+mn-cs"/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sz="133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73D7-45AD-9701-D2BA5C510409}"/>
                </c:ext>
              </c:extLst>
            </c:dLbl>
            <c:dLbl>
              <c:idx val="4"/>
              <c:layout>
                <c:manualLayout>
                  <c:x val="-3.5910206387549169E-3"/>
                  <c:y val="-7.4520843254709118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D2DFC26-BB3E-4484-9395-5E09A25F68AA}" type="VALUE">
                      <a:rPr lang="en-US"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rPr>
                      <a:pPr algn="ctr">
                        <a:defRPr lang="en-US" sz="1330">
                          <a:solidFill>
                            <a:schemeClr val="bg2">
                              <a:lumMod val="25000"/>
                            </a:schemeClr>
                          </a:solidFill>
                          <a:latin typeface="+mn-lt"/>
                          <a:cs typeface="+mn-cs"/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lang="en-US" sz="133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73D7-45AD-9701-D2BA5C510409}"/>
                </c:ext>
              </c:extLst>
            </c:dLbl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anchor="ctr" anchorCtr="0"/>
              <a:lstStyle/>
              <a:p>
                <a:pPr algn="ctr">
                  <a:defRPr lang="en-US" sz="1330" b="1" i="0" u="none" strike="noStrike" kern="1200" baseline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'3'!$D$3:$D$7</c:f>
              <c:strCache>
                <c:ptCount val="5"/>
                <c:pt idx="0">
                  <c:v>Trasporto e distribuzione a monte – materie prime (30%)</c:v>
                </c:pt>
                <c:pt idx="1">
                  <c:v>Trasporto e distribuzione a monte – prodotto finito (su strada) (56%)</c:v>
                </c:pt>
                <c:pt idx="2">
                  <c:v>Trasporto e distribuzione a monte – materie prime (via mare) (4%)</c:v>
                </c:pt>
                <c:pt idx="3">
                  <c:v>Trasporto e distribuzione a monte – rifiuti (1%)</c:v>
                </c:pt>
                <c:pt idx="4">
                  <c:v>Pendolarismo (10%)</c:v>
                </c:pt>
              </c:strCache>
            </c:strRef>
          </c:cat>
          <c:val>
            <c:numRef>
              <c:f>'3'!$F$3:$F$7</c:f>
              <c:numCache>
                <c:formatCode>0%</c:formatCode>
                <c:ptCount val="5"/>
                <c:pt idx="0">
                  <c:v>0.29888027854029725</c:v>
                </c:pt>
                <c:pt idx="1">
                  <c:v>0.55592594000961715</c:v>
                </c:pt>
                <c:pt idx="2">
                  <c:v>4.2997168832176365E-2</c:v>
                </c:pt>
                <c:pt idx="3">
                  <c:v>5.9761167138559805E-3</c:v>
                </c:pt>
                <c:pt idx="4">
                  <c:v>9.6220495904053419E-2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3D7-45AD-9701-D2BA5C51040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1491264794307404"/>
          <c:y val="0.61687127382102125"/>
          <c:w val="0.75525172029662913"/>
          <c:h val="0.3826901573001832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1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100">
          <a:latin typeface="Arial" panose="020B0604020202020204" pitchFamily="34" charset="0"/>
          <a:cs typeface="Arial" panose="020B0604020202020204" pitchFamily="34" charset="0"/>
        </a:defRPr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it-IT" sz="1400" b="1" i="0" u="none" strike="noStrike" kern="1200" baseline="0" dirty="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it-IT" sz="1400" b="0" i="0" u="none" strike="noStrike" kern="1200" baseline="0" dirty="0">
                <a:solidFill>
                  <a:schemeClr val="accent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CATEGORIA 4</a:t>
            </a:r>
          </a:p>
        </c:rich>
      </c:tx>
      <c:layout>
        <c:manualLayout>
          <c:xMode val="edge"/>
          <c:yMode val="edge"/>
          <c:x val="0.27167400092574817"/>
          <c:y val="1.68766695136159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it-IT" sz="1400" b="1" i="0" u="none" strike="noStrike" kern="1200" baseline="0" dirty="0">
              <a:solidFill>
                <a:schemeClr val="accent2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0.26917781744551755"/>
          <c:y val="0.18659806398592763"/>
          <c:w val="0.47605199232369855"/>
          <c:h val="0.30524648544236405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827-4062-BA6A-E13BB52AE2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827-4062-BA6A-E13BB52AE2CC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827-4062-BA6A-E13BB52AE2CC}"/>
              </c:ext>
            </c:extLst>
          </c:dPt>
          <c:dPt>
            <c:idx val="3"/>
            <c:bubble3D val="0"/>
            <c:spPr>
              <a:solidFill>
                <a:srgbClr val="00B050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827-4062-BA6A-E13BB52AE2CC}"/>
              </c:ext>
            </c:extLst>
          </c:dPt>
          <c:dPt>
            <c:idx val="4"/>
            <c:bubble3D val="0"/>
            <c:spPr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827-4062-BA6A-E13BB52AE2CC}"/>
              </c:ext>
            </c:extLst>
          </c:dPt>
          <c:dPt>
            <c:idx val="5"/>
            <c:bubble3D val="0"/>
            <c:spPr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827-4062-BA6A-E13BB52AE2CC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827-4062-BA6A-E13BB52AE2CC}"/>
              </c:ext>
            </c:extLst>
          </c:dPt>
          <c:dPt>
            <c:idx val="7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1827-4062-BA6A-E13BB52AE2CC}"/>
              </c:ext>
            </c:extLst>
          </c:dPt>
          <c:dPt>
            <c:idx val="8"/>
            <c:bubble3D val="0"/>
            <c:spPr>
              <a:solidFill>
                <a:schemeClr val="accent6">
                  <a:lumMod val="50000"/>
                </a:schemeClr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1-1827-4062-BA6A-E13BB52AE2CC}"/>
              </c:ext>
            </c:extLst>
          </c:dPt>
          <c:dLbls>
            <c:dLbl>
              <c:idx val="0"/>
              <c:layout>
                <c:manualLayout>
                  <c:x val="0.23538363257153405"/>
                  <c:y val="-4.3153532767662116E-2"/>
                </c:manualLayout>
              </c:layout>
              <c:tx>
                <c:rich>
                  <a:bodyPr/>
                  <a:lstStyle/>
                  <a:p>
                    <a:fld id="{98A84886-00A4-4A18-B70D-0919286FEB02}" type="VALUE">
                      <a:rPr lang="en-US" smtClean="0">
                        <a:solidFill>
                          <a:srgbClr val="4B4B4A"/>
                        </a:solidFill>
                      </a:rPr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827-4062-BA6A-E13BB52AE2CC}"/>
                </c:ext>
              </c:extLst>
            </c:dLbl>
            <c:dLbl>
              <c:idx val="1"/>
              <c:layout>
                <c:manualLayout>
                  <c:x val="7.875969631758635E-3"/>
                  <c:y val="-6.617118045308415E-2"/>
                </c:manualLayout>
              </c:layout>
              <c:tx>
                <c:rich>
                  <a:bodyPr/>
                  <a:lstStyle/>
                  <a:p>
                    <a:fld id="{6A85D4D3-F549-4CD9-8BC6-30B517E2CB31}" type="VALUE">
                      <a:rPr lang="en-US" smtClean="0"/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0959418921964288E-2"/>
                      <c:h val="4.6374771790029926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827-4062-BA6A-E13BB52AE2CC}"/>
                </c:ext>
              </c:extLst>
            </c:dLbl>
            <c:dLbl>
              <c:idx val="2"/>
              <c:layout>
                <c:manualLayout>
                  <c:x val="0.18622098871437787"/>
                  <c:y val="-6.2832553046958881E-3"/>
                </c:manualLayout>
              </c:layout>
              <c:tx>
                <c:rich>
                  <a:bodyPr/>
                  <a:lstStyle/>
                  <a:p>
                    <a:fld id="{F4744BEA-7323-41EA-B546-7AC7BADA1EBE}" type="VALUE">
                      <a:rPr lang="en-US" smtClean="0">
                        <a:solidFill>
                          <a:srgbClr val="4B4B4A"/>
                        </a:solidFill>
                      </a:rPr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827-4062-BA6A-E13BB52AE2CC}"/>
                </c:ext>
              </c:extLst>
            </c:dLbl>
            <c:dLbl>
              <c:idx val="3"/>
              <c:layout>
                <c:manualLayout>
                  <c:x val="-0.20638987765371991"/>
                  <c:y val="-5.341015830552300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FC94206-48D9-4FF8-B666-ED33838ACC6F}" type="VALUE">
                      <a:rPr lang="en-US" smtClean="0">
                        <a:solidFill>
                          <a:schemeClr val="bg2">
                            <a:lumMod val="25000"/>
                          </a:schemeClr>
                        </a:solidFill>
                      </a:rPr>
                      <a:pPr>
                        <a:defRPr>
                          <a:solidFill>
                            <a:schemeClr val="bg2">
                              <a:lumMod val="25000"/>
                            </a:schemeClr>
                          </a:solidFill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5621738683392025"/>
                      <c:h val="4.6941294836852492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827-4062-BA6A-E13BB52AE2CC}"/>
                </c:ext>
              </c:extLst>
            </c:dLbl>
            <c:dLbl>
              <c:idx val="4"/>
              <c:layout>
                <c:manualLayout>
                  <c:x val="0.10941276074945772"/>
                  <c:y val="-8.3165547024114071E-3"/>
                </c:manualLayout>
              </c:layout>
              <c:tx>
                <c:rich>
                  <a:bodyPr/>
                  <a:lstStyle/>
                  <a:p>
                    <a:fld id="{E046AC57-9050-4385-A93F-6D82281897A0}" type="VALUE">
                      <a:rPr lang="en-US" smtClean="0"/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827-4062-BA6A-E13BB52AE2CC}"/>
                </c:ext>
              </c:extLst>
            </c:dLbl>
            <c:dLbl>
              <c:idx val="5"/>
              <c:layout>
                <c:manualLayout>
                  <c:x val="-6.631076409058051E-2"/>
                  <c:y val="2.2177479206430369E-2"/>
                </c:manualLayout>
              </c:layout>
              <c:tx>
                <c:rich>
                  <a:bodyPr/>
                  <a:lstStyle/>
                  <a:p>
                    <a:fld id="{B4168B9D-2E79-45A1-B20F-ACCC40F3152B}" type="VALUE">
                      <a:rPr lang="en-US" smtClean="0"/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827-4062-BA6A-E13BB52AE2CC}"/>
                </c:ext>
              </c:extLst>
            </c:dLbl>
            <c:dLbl>
              <c:idx val="6"/>
              <c:layout>
                <c:manualLayout>
                  <c:x val="-7.2105646100496287E-2"/>
                  <c:y val="5.689702140737933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3294639-58F2-45CE-BD30-93B59C7F4D0E}" type="VALUE">
                      <a:rPr lang="en-US" smtClean="0">
                        <a:solidFill>
                          <a:schemeClr val="bg2">
                            <a:lumMod val="25000"/>
                          </a:schemeClr>
                        </a:solidFill>
                      </a:rPr>
                      <a:pPr>
                        <a:defRPr>
                          <a:solidFill>
                            <a:schemeClr val="bg2">
                              <a:lumMod val="25000"/>
                            </a:schemeClr>
                          </a:solidFill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7242299734858263"/>
                      <c:h val="5.2250228323260331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827-4062-BA6A-E13BB52AE2CC}"/>
                </c:ext>
              </c:extLst>
            </c:dLbl>
            <c:dLbl>
              <c:idx val="7"/>
              <c:layout>
                <c:manualLayout>
                  <c:x val="-0.11272829895398688"/>
                  <c:y val="-2.7721849008038534E-3"/>
                </c:manualLayout>
              </c:layout>
              <c:tx>
                <c:rich>
                  <a:bodyPr/>
                  <a:lstStyle/>
                  <a:p>
                    <a:fld id="{5934779B-3BBC-4359-A929-503E5C8435B0}" type="VALUE">
                      <a:rPr lang="en-US" smtClean="0"/>
                      <a:pPr/>
                      <a:t>[VALORE]</a:t>
                    </a:fld>
                    <a:endParaRPr lang="it-IT"/>
                  </a:p>
                </c:rich>
              </c:tx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1827-4062-BA6A-E13BB52AE2CC}"/>
                </c:ext>
              </c:extLst>
            </c:dLbl>
            <c:dLbl>
              <c:idx val="8"/>
              <c:layout>
                <c:manualLayout>
                  <c:x val="-0.15754433013247612"/>
                  <c:y val="-6.433940490634108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baseline="0">
                        <a:solidFill>
                          <a:schemeClr val="bg2">
                            <a:lumMod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EE2A665-0A0E-4FAF-831F-01D7FA4921A7}" type="VALUE">
                      <a:rPr lang="en-US" smtClean="0">
                        <a:solidFill>
                          <a:schemeClr val="bg2">
                            <a:lumMod val="25000"/>
                          </a:schemeClr>
                        </a:solidFill>
                      </a:rPr>
                      <a:pPr>
                        <a:defRPr>
                          <a:solidFill>
                            <a:schemeClr val="bg2">
                              <a:lumMod val="25000"/>
                            </a:schemeClr>
                          </a:solidFill>
                        </a:defRPr>
                      </a:pPr>
                      <a:t>[VALORE]</a:t>
                    </a:fld>
                    <a:endParaRPr lang="it-IT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baseline="0">
                      <a:solidFill>
                        <a:schemeClr val="bg2">
                          <a:lumMod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177473459630366"/>
                      <c:h val="4.8418360424958583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1827-4062-BA6A-E13BB52AE2C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'4'!$F$3:$F$11</c:f>
              <c:strCache>
                <c:ptCount val="9"/>
                <c:pt idx="0">
                  <c:v>Upstream combustibili (0,1%)</c:v>
                </c:pt>
                <c:pt idx="1">
                  <c:v>Upstream energia elettrica (3%)</c:v>
                </c:pt>
                <c:pt idx="2">
                  <c:v>Perdite di rete (1%)</c:v>
                </c:pt>
                <c:pt idx="3">
                  <c:v>Distanze percorse con autovetture aziendali (0,1%)</c:v>
                </c:pt>
                <c:pt idx="4">
                  <c:v>Acquisto materie prime (59%)</c:v>
                </c:pt>
                <c:pt idx="5">
                  <c:v>Acquisto imballaggi (1%)</c:v>
                </c:pt>
                <c:pt idx="6">
                  <c:v>Consumo acqua (0,01%)</c:v>
                </c:pt>
                <c:pt idx="7">
                  <c:v>Investimenti (36%)</c:v>
                </c:pt>
                <c:pt idx="8">
                  <c:v>Rifiuti (1%)</c:v>
                </c:pt>
              </c:strCache>
            </c:strRef>
          </c:cat>
          <c:val>
            <c:numRef>
              <c:f>'4'!$H$3:$H$11</c:f>
              <c:numCache>
                <c:formatCode>0%</c:formatCode>
                <c:ptCount val="9"/>
                <c:pt idx="0" formatCode="0.0%">
                  <c:v>1.0346734164017146E-3</c:v>
                </c:pt>
                <c:pt idx="1">
                  <c:v>2.5696745620504568E-2</c:v>
                </c:pt>
                <c:pt idx="2">
                  <c:v>5.8960717379671033E-3</c:v>
                </c:pt>
                <c:pt idx="3" formatCode="0.0%">
                  <c:v>6.7423377572590766E-4</c:v>
                </c:pt>
                <c:pt idx="4">
                  <c:v>0.58866303470337811</c:v>
                </c:pt>
                <c:pt idx="5">
                  <c:v>9.013023941384507E-3</c:v>
                </c:pt>
                <c:pt idx="6" formatCode="0.00%">
                  <c:v>7.0801118864163577E-5</c:v>
                </c:pt>
                <c:pt idx="7">
                  <c:v>0.36376139671704516</c:v>
                </c:pt>
                <c:pt idx="8">
                  <c:v>5.1900189687288049E-3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1827-4062-BA6A-E13BB52AE2C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 w="25400">
          <a:noFill/>
        </a:ln>
        <a:effectLst/>
      </c:spPr>
    </c:plotArea>
    <c:legend>
      <c:legendPos val="r"/>
      <c:layout>
        <c:manualLayout>
          <c:xMode val="edge"/>
          <c:yMode val="edge"/>
          <c:x val="0"/>
          <c:y val="0.59874238849704797"/>
          <c:w val="1"/>
          <c:h val="0.3988215881654062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1" u="none" strike="noStrike" kern="1200" baseline="0">
              <a:solidFill>
                <a:srgbClr val="4B4B4A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rgbClr val="4B4B4A"/>
                </a:solidFill>
                <a:latin typeface="+mn-lt"/>
                <a:ea typeface="+mn-ea"/>
                <a:cs typeface="+mn-cs"/>
              </a:defRPr>
            </a:pPr>
            <a:r>
              <a:rPr lang="it-IT" sz="1400" b="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CATEGORIA 1</a:t>
            </a:r>
          </a:p>
        </c:rich>
      </c:tx>
      <c:layout>
        <c:manualLayout>
          <c:xMode val="edge"/>
          <c:yMode val="edge"/>
          <c:x val="0.16527139122710999"/>
          <c:y val="1.46858188760568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rgbClr val="4B4B4A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0.20447010915631819"/>
          <c:y val="0.17473059661868506"/>
          <c:w val="0.57538449143525272"/>
          <c:h val="0.33308805574598083"/>
        </c:manualLayout>
      </c:layout>
      <c:doughnutChart>
        <c:varyColors val="1"/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0.36016</cdr:x>
      <cdr:y>0.21767</cdr:y>
    </cdr:from>
    <cdr:to>
      <cdr:x>0.5</cdr:x>
      <cdr:y>0.21767</cdr:y>
    </cdr:to>
    <cdr:cxnSp macro="">
      <cdr:nvCxnSpPr>
        <cdr:cNvPr id="20" name="Connettore diritto 19">
          <a:extLst xmlns:a="http://schemas.openxmlformats.org/drawingml/2006/main">
            <a:ext uri="{FF2B5EF4-FFF2-40B4-BE49-F238E27FC236}">
              <a16:creationId xmlns:a16="http://schemas.microsoft.com/office/drawing/2014/main" id="{BC726A28-7658-08EF-0777-D01379485819}"/>
            </a:ext>
          </a:extLst>
        </cdr:cNvPr>
        <cdr:cNvCxnSpPr/>
      </cdr:nvCxnSpPr>
      <cdr:spPr>
        <a:xfrm xmlns:a="http://schemas.openxmlformats.org/drawingml/2006/main" flipH="1">
          <a:off x="1379583" y="997177"/>
          <a:ext cx="535641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4B4B4A"/>
          </a:solidFill>
          <a:headEnd type="oval" w="sm" len="sm"/>
          <a:tailEnd w="sm" len="med"/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0.53706</cdr:x>
      <cdr:y>0.21928</cdr:y>
    </cdr:from>
    <cdr:to>
      <cdr:x>0.67689</cdr:x>
      <cdr:y>0.21928</cdr:y>
    </cdr:to>
    <cdr:cxnSp macro="">
      <cdr:nvCxnSpPr>
        <cdr:cNvPr id="25" name="Connettore diritto 24">
          <a:extLst xmlns:a="http://schemas.openxmlformats.org/drawingml/2006/main">
            <a:ext uri="{FF2B5EF4-FFF2-40B4-BE49-F238E27FC236}">
              <a16:creationId xmlns:a16="http://schemas.microsoft.com/office/drawing/2014/main" id="{6BBA2E92-525E-08D4-7C63-340CAB683301}"/>
            </a:ext>
          </a:extLst>
        </cdr:cNvPr>
        <cdr:cNvCxnSpPr/>
      </cdr:nvCxnSpPr>
      <cdr:spPr>
        <a:xfrm xmlns:a="http://schemas.openxmlformats.org/drawingml/2006/main" flipV="1">
          <a:off x="2057167" y="1004564"/>
          <a:ext cx="535641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4B4B4A"/>
          </a:solidFill>
          <a:headEnd type="oval" w="sm" len="sm"/>
          <a:tailEnd w="sm" len="med"/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0.36917</cdr:x>
      <cdr:y>0.19203</cdr:y>
    </cdr:from>
    <cdr:to>
      <cdr:x>0.50901</cdr:x>
      <cdr:y>0.19203</cdr:y>
    </cdr:to>
    <cdr:cxnSp macro="">
      <cdr:nvCxnSpPr>
        <cdr:cNvPr id="26" name="Connettore diritto 25">
          <a:extLst xmlns:a="http://schemas.openxmlformats.org/drawingml/2006/main">
            <a:ext uri="{FF2B5EF4-FFF2-40B4-BE49-F238E27FC236}">
              <a16:creationId xmlns:a16="http://schemas.microsoft.com/office/drawing/2014/main" id="{5B3130B6-80AD-1CF6-17C2-F2E65424DA09}"/>
            </a:ext>
          </a:extLst>
        </cdr:cNvPr>
        <cdr:cNvCxnSpPr/>
      </cdr:nvCxnSpPr>
      <cdr:spPr>
        <a:xfrm xmlns:a="http://schemas.openxmlformats.org/drawingml/2006/main" flipH="1">
          <a:off x="1414103" y="879749"/>
          <a:ext cx="535641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4B4B4A"/>
          </a:solidFill>
          <a:headEnd type="oval" w="sm" len="sm"/>
          <a:tailEnd w="sm" len="med"/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0.54749</cdr:x>
      <cdr:y>0.19542</cdr:y>
    </cdr:from>
    <cdr:to>
      <cdr:x>0.68732</cdr:x>
      <cdr:y>0.19542</cdr:y>
    </cdr:to>
    <cdr:cxnSp macro="">
      <cdr:nvCxnSpPr>
        <cdr:cNvPr id="27" name="Connettore diritto 26">
          <a:extLst xmlns:a="http://schemas.openxmlformats.org/drawingml/2006/main">
            <a:ext uri="{FF2B5EF4-FFF2-40B4-BE49-F238E27FC236}">
              <a16:creationId xmlns:a16="http://schemas.microsoft.com/office/drawing/2014/main" id="{3FB5CA43-2BB5-6B77-4818-01FE0067F593}"/>
            </a:ext>
          </a:extLst>
        </cdr:cNvPr>
        <cdr:cNvCxnSpPr/>
      </cdr:nvCxnSpPr>
      <cdr:spPr>
        <a:xfrm xmlns:a="http://schemas.openxmlformats.org/drawingml/2006/main">
          <a:off x="2097114" y="895275"/>
          <a:ext cx="535641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4B4B4A"/>
          </a:solidFill>
          <a:headEnd type="oval" w="sm" len="sm"/>
          <a:tailEnd w="sm" len="med"/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0">
          <a:schemeClr val="accent3"/>
        </a:fillRef>
        <a:effectRef xmlns:a="http://schemas.openxmlformats.org/drawingml/2006/main" idx="0">
          <a:schemeClr val="accent3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87F7F6-5032-45CB-8193-A84BCE11EC47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002DCB-451B-42A4-962D-08ED0BE1D29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7071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21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649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23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226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69937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28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249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29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63472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30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67060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31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231453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32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5845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002DCB-451B-42A4-962D-08ED0BE1D295}" type="slidenum">
              <a:rPr lang="it-IT" smtClean="0"/>
              <a:t>33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92369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8091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5196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9502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75411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7296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3623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86567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7524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24095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0057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26273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efaul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617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D0CD6-BED2-421B-A9EC-0AF1F1563E5C}" type="datetimeFigureOut">
              <a:rPr lang="it-IT" smtClean="0"/>
              <a:t>08/02/2024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54B4D-6D97-4C7C-9EBC-BF741390FC1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49413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0.svg"/><Relationship Id="rId7" Type="http://schemas.openxmlformats.org/officeDocument/2006/relationships/image" Target="../media/image12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4.svg"/><Relationship Id="rId5" Type="http://schemas.openxmlformats.org/officeDocument/2006/relationships/image" Target="../media/image4.svg"/><Relationship Id="rId10" Type="http://schemas.openxmlformats.org/officeDocument/2006/relationships/image" Target="../media/image13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sv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emf"/><Relationship Id="rId5" Type="http://schemas.openxmlformats.org/officeDocument/2006/relationships/image" Target="../media/image28.svg"/><Relationship Id="rId10" Type="http://schemas.openxmlformats.org/officeDocument/2006/relationships/image" Target="../media/image33.sv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40.jpeg"/><Relationship Id="rId4" Type="http://schemas.openxmlformats.org/officeDocument/2006/relationships/image" Target="../media/image39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20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svg"/><Relationship Id="rId13" Type="http://schemas.openxmlformats.org/officeDocument/2006/relationships/image" Target="../media/image58.pn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12" Type="http://schemas.openxmlformats.org/officeDocument/2006/relationships/image" Target="../media/image57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svg"/><Relationship Id="rId11" Type="http://schemas.openxmlformats.org/officeDocument/2006/relationships/image" Target="../media/image56.png"/><Relationship Id="rId5" Type="http://schemas.openxmlformats.org/officeDocument/2006/relationships/image" Target="../media/image50.png"/><Relationship Id="rId10" Type="http://schemas.openxmlformats.org/officeDocument/2006/relationships/image" Target="../media/image55.svg"/><Relationship Id="rId4" Type="http://schemas.openxmlformats.org/officeDocument/2006/relationships/image" Target="../media/image49.jpeg"/><Relationship Id="rId9" Type="http://schemas.openxmlformats.org/officeDocument/2006/relationships/image" Target="../media/image54.png"/><Relationship Id="rId14" Type="http://schemas.openxmlformats.org/officeDocument/2006/relationships/image" Target="../media/image59.sv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sv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10" Type="http://schemas.openxmlformats.org/officeDocument/2006/relationships/image" Target="../media/image67.jpeg"/><Relationship Id="rId4" Type="http://schemas.openxmlformats.org/officeDocument/2006/relationships/image" Target="../media/image61.svg"/><Relationship Id="rId9" Type="http://schemas.openxmlformats.org/officeDocument/2006/relationships/image" Target="../media/image6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09D587F6-6B1F-A74A-B31C-081857A67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A96C5C57-F9FE-A945-B194-95A9D763C46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129035" y="1038080"/>
            <a:ext cx="2278652" cy="744167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03044424-A2C9-5043-BC49-6A78CDDA81F3}"/>
              </a:ext>
            </a:extLst>
          </p:cNvPr>
          <p:cNvSpPr/>
          <p:nvPr/>
        </p:nvSpPr>
        <p:spPr>
          <a:xfrm>
            <a:off x="1313462" y="2820327"/>
            <a:ext cx="8459712" cy="2068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it-IT" sz="6000" b="1" dirty="0">
                <a:latin typeface="Arial" panose="020B0604020202020204" pitchFamily="34" charset="0"/>
                <a:cs typeface="Arial" panose="020B0604020202020204" pitchFamily="34" charset="0"/>
              </a:rPr>
              <a:t>Carbon</a:t>
            </a:r>
          </a:p>
          <a:p>
            <a:r>
              <a:rPr lang="it-IT" sz="6000" b="1" dirty="0">
                <a:latin typeface="Arial" panose="020B0604020202020204" pitchFamily="34" charset="0"/>
                <a:cs typeface="Arial" panose="020B0604020202020204" pitchFamily="34" charset="0"/>
              </a:rPr>
              <a:t>Management</a:t>
            </a:r>
          </a:p>
        </p:txBody>
      </p:sp>
    </p:spTree>
    <p:extLst>
      <p:ext uri="{BB962C8B-B14F-4D97-AF65-F5344CB8AC3E}">
        <p14:creationId xmlns:p14="http://schemas.microsoft.com/office/powerpoint/2010/main" val="2942804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3A9CE004-C986-8BB5-B1FC-B7D163CDCA8E}"/>
              </a:ext>
            </a:extLst>
          </p:cNvPr>
          <p:cNvSpPr txBox="1"/>
          <p:nvPr/>
        </p:nvSpPr>
        <p:spPr>
          <a:xfrm>
            <a:off x="1136074" y="1351823"/>
            <a:ext cx="902725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una politica di carbon management gestisci le emissioni di CO</a:t>
            </a:r>
            <a:r>
              <a:rPr lang="it-IT" sz="16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dell’azienda: dalla riduzione alla compensazione; in modo sicuro, certificato, verificabile e trasparente.</a:t>
            </a:r>
          </a:p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percorso di decarbonizzazione che include misurazione, rendicontazione e mitigazione delle emissioni attraverso crediti di carbonio certificati; un percorso efficiente ed efficace che conduce l’azienda alla neutralità carbonica.</a:t>
            </a:r>
          </a:p>
          <a:p>
            <a:endParaRPr lang="it-IT" sz="1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it-IT" sz="16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FONDAMENTALI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2AB5AC59-C3A8-EE4D-A8DD-EBC3BBAD53AF}"/>
              </a:ext>
            </a:extLst>
          </p:cNvPr>
          <p:cNvSpPr/>
          <p:nvPr/>
        </p:nvSpPr>
        <p:spPr>
          <a:xfrm>
            <a:off x="0" y="438977"/>
            <a:ext cx="12192000" cy="57295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</p:txBody>
      </p:sp>
      <p:grpSp>
        <p:nvGrpSpPr>
          <p:cNvPr id="14" name="Gruppo 13">
            <a:extLst>
              <a:ext uri="{FF2B5EF4-FFF2-40B4-BE49-F238E27FC236}">
                <a16:creationId xmlns:a16="http://schemas.microsoft.com/office/drawing/2014/main" id="{7DED47FD-131C-D646-BBE8-15D83E8CCA27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6" name="Connettore diritto 7">
              <a:extLst>
                <a:ext uri="{FF2B5EF4-FFF2-40B4-BE49-F238E27FC236}">
                  <a16:creationId xmlns:a16="http://schemas.microsoft.com/office/drawing/2014/main" id="{C00B0348-4012-8646-9FC9-9C70FB985BEE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7" name="Rettangolo 6">
              <a:extLst>
                <a:ext uri="{FF2B5EF4-FFF2-40B4-BE49-F238E27FC236}">
                  <a16:creationId xmlns:a16="http://schemas.microsoft.com/office/drawing/2014/main" id="{8F2E58D8-14D2-B548-B08D-F7F792E0F808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3" name="Elemento grafico 12" descr="Nuvola contorno">
              <a:extLst>
                <a:ext uri="{FF2B5EF4-FFF2-40B4-BE49-F238E27FC236}">
                  <a16:creationId xmlns:a16="http://schemas.microsoft.com/office/drawing/2014/main" id="{6FC22CEC-B02B-4741-B614-F0B3298DA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9EEFD35C-F1DA-E14F-93B3-76B2A1163AC4}"/>
              </a:ext>
            </a:extLst>
          </p:cNvPr>
          <p:cNvGrpSpPr/>
          <p:nvPr/>
        </p:nvGrpSpPr>
        <p:grpSpPr>
          <a:xfrm>
            <a:off x="701458" y="3690925"/>
            <a:ext cx="3450265" cy="907675"/>
            <a:chOff x="848832" y="1521484"/>
            <a:chExt cx="3450265" cy="1565198"/>
          </a:xfrm>
        </p:grpSpPr>
        <p:sp>
          <p:nvSpPr>
            <p:cNvPr id="20" name="Rettangolo con angoli arrotondati 12">
              <a:extLst>
                <a:ext uri="{FF2B5EF4-FFF2-40B4-BE49-F238E27FC236}">
                  <a16:creationId xmlns:a16="http://schemas.microsoft.com/office/drawing/2014/main" id="{B51C0040-63AF-0841-B00D-A921B1886FF8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Calcolo scope 1 e 2</a:t>
              </a:r>
            </a:p>
          </p:txBody>
        </p:sp>
        <p:sp>
          <p:nvSpPr>
            <p:cNvPr id="21" name="Rettangolo con angoli arrotondati 20">
              <a:extLst>
                <a:ext uri="{FF2B5EF4-FFF2-40B4-BE49-F238E27FC236}">
                  <a16:creationId xmlns:a16="http://schemas.microsoft.com/office/drawing/2014/main" id="{3BFCD8D9-78C2-AD45-A1A0-AFC464A2C9D3}"/>
                </a:ext>
              </a:extLst>
            </p:cNvPr>
            <p:cNvSpPr/>
            <p:nvPr/>
          </p:nvSpPr>
          <p:spPr>
            <a:xfrm>
              <a:off x="848832" y="1676390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ttangolo 21">
              <a:extLst>
                <a:ext uri="{FF2B5EF4-FFF2-40B4-BE49-F238E27FC236}">
                  <a16:creationId xmlns:a16="http://schemas.microsoft.com/office/drawing/2014/main" id="{281CE097-58E4-BF4D-806F-8262D6DDC8F7}"/>
                </a:ext>
              </a:extLst>
            </p:cNvPr>
            <p:cNvSpPr/>
            <p:nvPr/>
          </p:nvSpPr>
          <p:spPr>
            <a:xfrm>
              <a:off x="2300176" y="1521484"/>
              <a:ext cx="676940" cy="1878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sp>
        <p:nvSpPr>
          <p:cNvPr id="24" name="Rettangolo 23">
            <a:extLst>
              <a:ext uri="{FF2B5EF4-FFF2-40B4-BE49-F238E27FC236}">
                <a16:creationId xmlns:a16="http://schemas.microsoft.com/office/drawing/2014/main" id="{B83B9EB4-F646-5749-9985-80C3060F8C0F}"/>
              </a:ext>
            </a:extLst>
          </p:cNvPr>
          <p:cNvSpPr/>
          <p:nvPr/>
        </p:nvSpPr>
        <p:spPr>
          <a:xfrm>
            <a:off x="2275986" y="3497702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it-IT" sz="3200" b="1" dirty="0"/>
          </a:p>
        </p:txBody>
      </p:sp>
      <p:grpSp>
        <p:nvGrpSpPr>
          <p:cNvPr id="25" name="Gruppo 24">
            <a:extLst>
              <a:ext uri="{FF2B5EF4-FFF2-40B4-BE49-F238E27FC236}">
                <a16:creationId xmlns:a16="http://schemas.microsoft.com/office/drawing/2014/main" id="{11072018-3D7D-2743-9C71-CB8B9E40A6D0}"/>
              </a:ext>
            </a:extLst>
          </p:cNvPr>
          <p:cNvGrpSpPr/>
          <p:nvPr/>
        </p:nvGrpSpPr>
        <p:grpSpPr>
          <a:xfrm>
            <a:off x="4288292" y="3714553"/>
            <a:ext cx="3450265" cy="907675"/>
            <a:chOff x="848832" y="1521484"/>
            <a:chExt cx="3450265" cy="1565198"/>
          </a:xfrm>
        </p:grpSpPr>
        <p:sp>
          <p:nvSpPr>
            <p:cNvPr id="26" name="Rettangolo con angoli arrotondati 12">
              <a:extLst>
                <a:ext uri="{FF2B5EF4-FFF2-40B4-BE49-F238E27FC236}">
                  <a16:creationId xmlns:a16="http://schemas.microsoft.com/office/drawing/2014/main" id="{1E9CB643-18C1-E94A-8B6E-05B356F1FDEC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rPr>
                <a:t>Analisi e valutazione scope 3</a:t>
              </a:r>
              <a:endPara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Rettangolo con angoli arrotondati 20">
              <a:extLst>
                <a:ext uri="{FF2B5EF4-FFF2-40B4-BE49-F238E27FC236}">
                  <a16:creationId xmlns:a16="http://schemas.microsoft.com/office/drawing/2014/main" id="{C39B1D7C-60FF-744B-84C8-5DD3DD347F1C}"/>
                </a:ext>
              </a:extLst>
            </p:cNvPr>
            <p:cNvSpPr/>
            <p:nvPr/>
          </p:nvSpPr>
          <p:spPr>
            <a:xfrm>
              <a:off x="848832" y="1676390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Rettangolo 27">
              <a:extLst>
                <a:ext uri="{FF2B5EF4-FFF2-40B4-BE49-F238E27FC236}">
                  <a16:creationId xmlns:a16="http://schemas.microsoft.com/office/drawing/2014/main" id="{AC3BBF4E-61B9-5A4B-8C04-0315013D3AED}"/>
                </a:ext>
              </a:extLst>
            </p:cNvPr>
            <p:cNvSpPr/>
            <p:nvPr/>
          </p:nvSpPr>
          <p:spPr>
            <a:xfrm>
              <a:off x="2300176" y="1521484"/>
              <a:ext cx="676940" cy="1878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sp>
        <p:nvSpPr>
          <p:cNvPr id="29" name="Rettangolo 28">
            <a:extLst>
              <a:ext uri="{FF2B5EF4-FFF2-40B4-BE49-F238E27FC236}">
                <a16:creationId xmlns:a16="http://schemas.microsoft.com/office/drawing/2014/main" id="{C0031E64-5CC2-A241-80D5-3A8DD4BC64FD}"/>
              </a:ext>
            </a:extLst>
          </p:cNvPr>
          <p:cNvSpPr/>
          <p:nvPr/>
        </p:nvSpPr>
        <p:spPr>
          <a:xfrm>
            <a:off x="5862820" y="3521330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it-IT" sz="3200" b="1" dirty="0"/>
          </a:p>
        </p:txBody>
      </p:sp>
      <p:grpSp>
        <p:nvGrpSpPr>
          <p:cNvPr id="30" name="Gruppo 29">
            <a:extLst>
              <a:ext uri="{FF2B5EF4-FFF2-40B4-BE49-F238E27FC236}">
                <a16:creationId xmlns:a16="http://schemas.microsoft.com/office/drawing/2014/main" id="{FDB6C705-5771-2F4D-9CD8-47D122161EDB}"/>
              </a:ext>
            </a:extLst>
          </p:cNvPr>
          <p:cNvGrpSpPr/>
          <p:nvPr/>
        </p:nvGrpSpPr>
        <p:grpSpPr>
          <a:xfrm>
            <a:off x="7923712" y="3691359"/>
            <a:ext cx="3450265" cy="907675"/>
            <a:chOff x="848832" y="1521484"/>
            <a:chExt cx="3450265" cy="1565198"/>
          </a:xfrm>
        </p:grpSpPr>
        <p:sp>
          <p:nvSpPr>
            <p:cNvPr id="31" name="Rettangolo con angoli arrotondati 12">
              <a:extLst>
                <a:ext uri="{FF2B5EF4-FFF2-40B4-BE49-F238E27FC236}">
                  <a16:creationId xmlns:a16="http://schemas.microsoft.com/office/drawing/2014/main" id="{D28333BD-6D50-DB43-9A64-97C9ABFB46F4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rPr>
                <a:t>Calcolo impronta </a:t>
              </a:r>
              <a:r>
                <a:rPr lang="it-IT" sz="1400" dirty="0" err="1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rPr>
                <a:t>ghg</a:t>
              </a: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rPr>
                <a:t> di organizzazione anno n+1 </a:t>
              </a:r>
            </a:p>
          </p:txBody>
        </p:sp>
        <p:sp>
          <p:nvSpPr>
            <p:cNvPr id="32" name="Rettangolo con angoli arrotondati 20">
              <a:extLst>
                <a:ext uri="{FF2B5EF4-FFF2-40B4-BE49-F238E27FC236}">
                  <a16:creationId xmlns:a16="http://schemas.microsoft.com/office/drawing/2014/main" id="{A4DE0FEB-F50C-7548-AE64-9711C221119C}"/>
                </a:ext>
              </a:extLst>
            </p:cNvPr>
            <p:cNvSpPr/>
            <p:nvPr/>
          </p:nvSpPr>
          <p:spPr>
            <a:xfrm>
              <a:off x="848832" y="1676390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Rettangolo 32">
              <a:extLst>
                <a:ext uri="{FF2B5EF4-FFF2-40B4-BE49-F238E27FC236}">
                  <a16:creationId xmlns:a16="http://schemas.microsoft.com/office/drawing/2014/main" id="{88E969B5-8298-EC45-9770-417E84B9470F}"/>
                </a:ext>
              </a:extLst>
            </p:cNvPr>
            <p:cNvSpPr/>
            <p:nvPr/>
          </p:nvSpPr>
          <p:spPr>
            <a:xfrm>
              <a:off x="2300176" y="1521484"/>
              <a:ext cx="676940" cy="1878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sp>
        <p:nvSpPr>
          <p:cNvPr id="34" name="Rettangolo 33">
            <a:extLst>
              <a:ext uri="{FF2B5EF4-FFF2-40B4-BE49-F238E27FC236}">
                <a16:creationId xmlns:a16="http://schemas.microsoft.com/office/drawing/2014/main" id="{52912F7B-DD07-DB4E-993F-0694FEE05C74}"/>
              </a:ext>
            </a:extLst>
          </p:cNvPr>
          <p:cNvSpPr/>
          <p:nvPr/>
        </p:nvSpPr>
        <p:spPr>
          <a:xfrm>
            <a:off x="9498240" y="3498136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it-IT" sz="3200" b="1" dirty="0"/>
          </a:p>
        </p:txBody>
      </p:sp>
      <p:grpSp>
        <p:nvGrpSpPr>
          <p:cNvPr id="35" name="Gruppo 34">
            <a:extLst>
              <a:ext uri="{FF2B5EF4-FFF2-40B4-BE49-F238E27FC236}">
                <a16:creationId xmlns:a16="http://schemas.microsoft.com/office/drawing/2014/main" id="{0FE37340-9A99-184D-B445-5CD354FCB29E}"/>
              </a:ext>
            </a:extLst>
          </p:cNvPr>
          <p:cNvGrpSpPr/>
          <p:nvPr/>
        </p:nvGrpSpPr>
        <p:grpSpPr>
          <a:xfrm>
            <a:off x="2393397" y="5000981"/>
            <a:ext cx="3450265" cy="907675"/>
            <a:chOff x="848832" y="1521484"/>
            <a:chExt cx="3450265" cy="1565198"/>
          </a:xfrm>
        </p:grpSpPr>
        <p:sp>
          <p:nvSpPr>
            <p:cNvPr id="36" name="Rettangolo con angoli arrotondati 12">
              <a:extLst>
                <a:ext uri="{FF2B5EF4-FFF2-40B4-BE49-F238E27FC236}">
                  <a16:creationId xmlns:a16="http://schemas.microsoft.com/office/drawing/2014/main" id="{D4C1C055-4788-174E-8552-A12EB8153C3A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rPr>
                <a:t>Supporto certificazione studio</a:t>
              </a:r>
              <a:endPara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Rettangolo con angoli arrotondati 20">
              <a:extLst>
                <a:ext uri="{FF2B5EF4-FFF2-40B4-BE49-F238E27FC236}">
                  <a16:creationId xmlns:a16="http://schemas.microsoft.com/office/drawing/2014/main" id="{3705651F-2CE2-AF47-A09B-355BDE408417}"/>
                </a:ext>
              </a:extLst>
            </p:cNvPr>
            <p:cNvSpPr/>
            <p:nvPr/>
          </p:nvSpPr>
          <p:spPr>
            <a:xfrm>
              <a:off x="848832" y="1676390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Rettangolo 37">
              <a:extLst>
                <a:ext uri="{FF2B5EF4-FFF2-40B4-BE49-F238E27FC236}">
                  <a16:creationId xmlns:a16="http://schemas.microsoft.com/office/drawing/2014/main" id="{5B35F609-2990-F24D-B85E-41D2D79BE654}"/>
                </a:ext>
              </a:extLst>
            </p:cNvPr>
            <p:cNvSpPr/>
            <p:nvPr/>
          </p:nvSpPr>
          <p:spPr>
            <a:xfrm>
              <a:off x="2300176" y="1521484"/>
              <a:ext cx="676940" cy="1878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sp>
        <p:nvSpPr>
          <p:cNvPr id="39" name="Rettangolo 38">
            <a:extLst>
              <a:ext uri="{FF2B5EF4-FFF2-40B4-BE49-F238E27FC236}">
                <a16:creationId xmlns:a16="http://schemas.microsoft.com/office/drawing/2014/main" id="{4CB332E1-162C-B64A-ADF7-50490C62C0A8}"/>
              </a:ext>
            </a:extLst>
          </p:cNvPr>
          <p:cNvSpPr/>
          <p:nvPr/>
        </p:nvSpPr>
        <p:spPr>
          <a:xfrm>
            <a:off x="3967925" y="4807758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t-IT" sz="3200" b="1" dirty="0"/>
          </a:p>
        </p:txBody>
      </p:sp>
      <p:grpSp>
        <p:nvGrpSpPr>
          <p:cNvPr id="40" name="Gruppo 39">
            <a:extLst>
              <a:ext uri="{FF2B5EF4-FFF2-40B4-BE49-F238E27FC236}">
                <a16:creationId xmlns:a16="http://schemas.microsoft.com/office/drawing/2014/main" id="{0DB3ADAE-61F5-BC43-BE91-8F88E3DCC758}"/>
              </a:ext>
            </a:extLst>
          </p:cNvPr>
          <p:cNvGrpSpPr/>
          <p:nvPr/>
        </p:nvGrpSpPr>
        <p:grpSpPr>
          <a:xfrm>
            <a:off x="6096209" y="4983144"/>
            <a:ext cx="3450265" cy="907675"/>
            <a:chOff x="848832" y="1521484"/>
            <a:chExt cx="3450265" cy="1565198"/>
          </a:xfrm>
        </p:grpSpPr>
        <p:sp>
          <p:nvSpPr>
            <p:cNvPr id="41" name="Rettangolo con angoli arrotondati 12">
              <a:extLst>
                <a:ext uri="{FF2B5EF4-FFF2-40B4-BE49-F238E27FC236}">
                  <a16:creationId xmlns:a16="http://schemas.microsoft.com/office/drawing/2014/main" id="{A9C247AB-FABF-534B-9409-496B9C89293D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Wingdings" panose="05000000000000000000" pitchFamily="2" charset="2"/>
                </a:rPr>
                <a:t>Piano di riduzione e mitigazione</a:t>
              </a:r>
              <a:endPara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2" name="Rettangolo con angoli arrotondati 20">
              <a:extLst>
                <a:ext uri="{FF2B5EF4-FFF2-40B4-BE49-F238E27FC236}">
                  <a16:creationId xmlns:a16="http://schemas.microsoft.com/office/drawing/2014/main" id="{1F4B6119-34C0-F04A-B3CF-5EC2651E596D}"/>
                </a:ext>
              </a:extLst>
            </p:cNvPr>
            <p:cNvSpPr/>
            <p:nvPr/>
          </p:nvSpPr>
          <p:spPr>
            <a:xfrm>
              <a:off x="848832" y="1676390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Rettangolo 42">
              <a:extLst>
                <a:ext uri="{FF2B5EF4-FFF2-40B4-BE49-F238E27FC236}">
                  <a16:creationId xmlns:a16="http://schemas.microsoft.com/office/drawing/2014/main" id="{6E9C118F-3526-8E4B-8CC1-33EF329C4DD9}"/>
                </a:ext>
              </a:extLst>
            </p:cNvPr>
            <p:cNvSpPr/>
            <p:nvPr/>
          </p:nvSpPr>
          <p:spPr>
            <a:xfrm>
              <a:off x="2300176" y="1521484"/>
              <a:ext cx="676940" cy="1878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</p:grpSp>
      <p:sp>
        <p:nvSpPr>
          <p:cNvPr id="44" name="Rettangolo 43">
            <a:extLst>
              <a:ext uri="{FF2B5EF4-FFF2-40B4-BE49-F238E27FC236}">
                <a16:creationId xmlns:a16="http://schemas.microsoft.com/office/drawing/2014/main" id="{534C2F7C-CBF0-0F4D-BC21-9FCEC641BF23}"/>
              </a:ext>
            </a:extLst>
          </p:cNvPr>
          <p:cNvSpPr/>
          <p:nvPr/>
        </p:nvSpPr>
        <p:spPr>
          <a:xfrm>
            <a:off x="7670737" y="4789921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3673841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83D36328-7F96-C441-888A-40FD4BDABC8A}"/>
              </a:ext>
            </a:extLst>
          </p:cNvPr>
          <p:cNvSpPr txBox="1"/>
          <p:nvPr/>
        </p:nvSpPr>
        <p:spPr>
          <a:xfrm>
            <a:off x="0" y="1519512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PRINCIPALI STEP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2ACCCE62-1D6B-DA44-AA8D-CBE3F817F021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1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Calcolo Scope 1 e 2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6" name="Gruppo 5">
            <a:extLst>
              <a:ext uri="{FF2B5EF4-FFF2-40B4-BE49-F238E27FC236}">
                <a16:creationId xmlns:a16="http://schemas.microsoft.com/office/drawing/2014/main" id="{8A2100F0-D370-984A-9DF0-C6B5A21ACF54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7" name="Connettore diritto 7">
              <a:extLst>
                <a:ext uri="{FF2B5EF4-FFF2-40B4-BE49-F238E27FC236}">
                  <a16:creationId xmlns:a16="http://schemas.microsoft.com/office/drawing/2014/main" id="{F861B87F-43A3-2F49-8742-C3F3BE9BB552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8" name="Rettangolo 7">
              <a:extLst>
                <a:ext uri="{FF2B5EF4-FFF2-40B4-BE49-F238E27FC236}">
                  <a16:creationId xmlns:a16="http://schemas.microsoft.com/office/drawing/2014/main" id="{607FA26B-CB3D-4D45-8BD1-69ECA2DD91E7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Elemento grafico 8" descr="Nuvola contorno">
              <a:extLst>
                <a:ext uri="{FF2B5EF4-FFF2-40B4-BE49-F238E27FC236}">
                  <a16:creationId xmlns:a16="http://schemas.microsoft.com/office/drawing/2014/main" id="{E3637158-9C8E-3248-A9A7-F05FC03AA5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grpSp>
        <p:nvGrpSpPr>
          <p:cNvPr id="10" name="Gruppo 9">
            <a:extLst>
              <a:ext uri="{FF2B5EF4-FFF2-40B4-BE49-F238E27FC236}">
                <a16:creationId xmlns:a16="http://schemas.microsoft.com/office/drawing/2014/main" id="{1661A1B7-4138-D44A-9A41-D30FDF817176}"/>
              </a:ext>
            </a:extLst>
          </p:cNvPr>
          <p:cNvGrpSpPr/>
          <p:nvPr/>
        </p:nvGrpSpPr>
        <p:grpSpPr>
          <a:xfrm>
            <a:off x="4394581" y="2151706"/>
            <a:ext cx="1858622" cy="2017817"/>
            <a:chOff x="978195" y="1695882"/>
            <a:chExt cx="3434385" cy="1390800"/>
          </a:xfrm>
        </p:grpSpPr>
        <p:sp>
          <p:nvSpPr>
            <p:cNvPr id="11" name="Rettangolo con angoli arrotondati 12">
              <a:extLst>
                <a:ext uri="{FF2B5EF4-FFF2-40B4-BE49-F238E27FC236}">
                  <a16:creationId xmlns:a16="http://schemas.microsoft.com/office/drawing/2014/main" id="{51A1CEBC-0705-2E41-A76B-FF6D37B5F780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lvl="1"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Raccolta dati</a:t>
              </a:r>
            </a:p>
          </p:txBody>
        </p:sp>
        <p:sp>
          <p:nvSpPr>
            <p:cNvPr id="12" name="Rettangolo con angoli arrotondati 20">
              <a:extLst>
                <a:ext uri="{FF2B5EF4-FFF2-40B4-BE49-F238E27FC236}">
                  <a16:creationId xmlns:a16="http://schemas.microsoft.com/office/drawing/2014/main" id="{4A0B5882-413A-0441-B876-56369DB7D1B6}"/>
                </a:ext>
              </a:extLst>
            </p:cNvPr>
            <p:cNvSpPr/>
            <p:nvPr/>
          </p:nvSpPr>
          <p:spPr>
            <a:xfrm>
              <a:off x="1091679" y="1695882"/>
              <a:ext cx="3320901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uppo 31">
            <a:extLst>
              <a:ext uri="{FF2B5EF4-FFF2-40B4-BE49-F238E27FC236}">
                <a16:creationId xmlns:a16="http://schemas.microsoft.com/office/drawing/2014/main" id="{5DE9D904-FF3C-B14F-A804-632551614158}"/>
              </a:ext>
            </a:extLst>
          </p:cNvPr>
          <p:cNvGrpSpPr/>
          <p:nvPr/>
        </p:nvGrpSpPr>
        <p:grpSpPr>
          <a:xfrm>
            <a:off x="764985" y="2075854"/>
            <a:ext cx="3397445" cy="2040797"/>
            <a:chOff x="978195" y="1680043"/>
            <a:chExt cx="3397445" cy="1406639"/>
          </a:xfrm>
        </p:grpSpPr>
        <p:sp>
          <p:nvSpPr>
            <p:cNvPr id="33" name="Rettangolo con angoli arrotondati 12">
              <a:extLst>
                <a:ext uri="{FF2B5EF4-FFF2-40B4-BE49-F238E27FC236}">
                  <a16:creationId xmlns:a16="http://schemas.microsoft.com/office/drawing/2014/main" id="{67BC701D-027C-6C46-B9F3-43E96F136404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7200" lvl="2"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Kick-off (presentazione team e </a:t>
              </a:r>
              <a:r>
                <a:rPr lang="it-IT" sz="1400" dirty="0" err="1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check</a:t>
              </a: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list di raccolta dati per valutazione Scope 1 e 2)</a:t>
              </a:r>
            </a:p>
          </p:txBody>
        </p:sp>
        <p:sp>
          <p:nvSpPr>
            <p:cNvPr id="34" name="Rettangolo con angoli arrotondati 20">
              <a:extLst>
                <a:ext uri="{FF2B5EF4-FFF2-40B4-BE49-F238E27FC236}">
                  <a16:creationId xmlns:a16="http://schemas.microsoft.com/office/drawing/2014/main" id="{F3E6DA6C-3AE3-4149-A992-BD8D4B85A2F7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7" name="Gruppo 36">
            <a:extLst>
              <a:ext uri="{FF2B5EF4-FFF2-40B4-BE49-F238E27FC236}">
                <a16:creationId xmlns:a16="http://schemas.microsoft.com/office/drawing/2014/main" id="{3F0D466C-E01E-7841-BFB7-2E3E82C714BA}"/>
              </a:ext>
            </a:extLst>
          </p:cNvPr>
          <p:cNvGrpSpPr/>
          <p:nvPr/>
        </p:nvGrpSpPr>
        <p:grpSpPr>
          <a:xfrm>
            <a:off x="6459019" y="2123426"/>
            <a:ext cx="5200011" cy="2046097"/>
            <a:chOff x="978194" y="1676390"/>
            <a:chExt cx="3581294" cy="1410292"/>
          </a:xfrm>
        </p:grpSpPr>
        <p:sp>
          <p:nvSpPr>
            <p:cNvPr id="38" name="Rettangolo con angoli arrotondati 12">
              <a:extLst>
                <a:ext uri="{FF2B5EF4-FFF2-40B4-BE49-F238E27FC236}">
                  <a16:creationId xmlns:a16="http://schemas.microsoft.com/office/drawing/2014/main" id="{003C216A-ACBD-564B-8C43-7E924549E8F0}"/>
                </a:ext>
              </a:extLst>
            </p:cNvPr>
            <p:cNvSpPr/>
            <p:nvPr/>
          </p:nvSpPr>
          <p:spPr>
            <a:xfrm>
              <a:off x="978194" y="1727337"/>
              <a:ext cx="3496700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0" rtlCol="0" anchor="ctr"/>
            <a:lstStyle/>
            <a:p>
              <a:pPr marL="0" lvl="1"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Valutazione qualità del dato: </a:t>
              </a:r>
            </a:p>
            <a:p>
              <a:pPr marL="0" lvl="1" fontAlgn="base"/>
              <a:endPara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457200" lvl="3" fontAlgn="base"/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Individuazione criticità</a:t>
              </a:r>
            </a:p>
            <a:p>
              <a:pPr marL="457200" lvl="3" fontAlgn="base"/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Spunti di miglioramento per:</a:t>
              </a:r>
            </a:p>
            <a:p>
              <a:pPr marL="457200" lvl="3" fontAlgn="base"/>
              <a:endPara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742950" lvl="3" indent="-285750" fontAlgn="base">
                <a:buFont typeface="Arial" panose="020B0604020202020204" pitchFamily="34" charset="0"/>
                <a:buChar char="•"/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Migliorare la qualità del dato; </a:t>
              </a:r>
            </a:p>
            <a:p>
              <a:pPr marL="742950" lvl="3" indent="-285750" fontAlgn="base">
                <a:buFont typeface="Arial" panose="020B0604020202020204" pitchFamily="34" charset="0"/>
                <a:buChar char="•"/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Tenere traccia dei flussi attualmente non monitorati</a:t>
              </a:r>
            </a:p>
          </p:txBody>
        </p:sp>
        <p:sp>
          <p:nvSpPr>
            <p:cNvPr id="39" name="Rettangolo con angoli arrotondati 20">
              <a:extLst>
                <a:ext uri="{FF2B5EF4-FFF2-40B4-BE49-F238E27FC236}">
                  <a16:creationId xmlns:a16="http://schemas.microsoft.com/office/drawing/2014/main" id="{43F69E48-B801-F54F-8349-5D6D408C629B}"/>
                </a:ext>
              </a:extLst>
            </p:cNvPr>
            <p:cNvSpPr/>
            <p:nvPr/>
          </p:nvSpPr>
          <p:spPr>
            <a:xfrm>
              <a:off x="978194" y="1676390"/>
              <a:ext cx="3581294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0" name="Elemento grafico 39" descr="Freccia linea: curva oraria contorno">
            <a:extLst>
              <a:ext uri="{FF2B5EF4-FFF2-40B4-BE49-F238E27FC236}">
                <a16:creationId xmlns:a16="http://schemas.microsoft.com/office/drawing/2014/main" id="{F0F5B2FB-563A-1D40-863E-844C22817B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 flipV="1">
            <a:off x="6691170" y="2734952"/>
            <a:ext cx="372592" cy="372592"/>
          </a:xfrm>
          <a:prstGeom prst="rect">
            <a:avLst/>
          </a:prstGeom>
        </p:spPr>
      </p:pic>
      <p:pic>
        <p:nvPicPr>
          <p:cNvPr id="41" name="Elemento grafico 40" descr="Freccia linea: curva oraria contorno">
            <a:extLst>
              <a:ext uri="{FF2B5EF4-FFF2-40B4-BE49-F238E27FC236}">
                <a16:creationId xmlns:a16="http://schemas.microsoft.com/office/drawing/2014/main" id="{53DEDE2E-2538-F746-8810-203216D382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 flipV="1">
            <a:off x="6691170" y="3016928"/>
            <a:ext cx="372592" cy="372592"/>
          </a:xfrm>
          <a:prstGeom prst="rect">
            <a:avLst/>
          </a:prstGeom>
        </p:spPr>
      </p:pic>
      <p:grpSp>
        <p:nvGrpSpPr>
          <p:cNvPr id="42" name="Gruppo 41">
            <a:extLst>
              <a:ext uri="{FF2B5EF4-FFF2-40B4-BE49-F238E27FC236}">
                <a16:creationId xmlns:a16="http://schemas.microsoft.com/office/drawing/2014/main" id="{9D9534E9-CA39-8043-90EE-2EC2206E6548}"/>
              </a:ext>
            </a:extLst>
          </p:cNvPr>
          <p:cNvGrpSpPr/>
          <p:nvPr/>
        </p:nvGrpSpPr>
        <p:grpSpPr>
          <a:xfrm>
            <a:off x="2247045" y="4498789"/>
            <a:ext cx="3397445" cy="1423921"/>
            <a:chOff x="978195" y="1680043"/>
            <a:chExt cx="3397445" cy="1406639"/>
          </a:xfrm>
        </p:grpSpPr>
        <p:sp>
          <p:nvSpPr>
            <p:cNvPr id="43" name="Rettangolo con angoli arrotondati 12">
              <a:extLst>
                <a:ext uri="{FF2B5EF4-FFF2-40B4-BE49-F238E27FC236}">
                  <a16:creationId xmlns:a16="http://schemas.microsoft.com/office/drawing/2014/main" id="{D63106A2-1F96-FB42-ACE2-BE961A0C291E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7200" lvl="2"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Valorizzazione Scope 1 e 2</a:t>
              </a:r>
            </a:p>
          </p:txBody>
        </p:sp>
        <p:sp>
          <p:nvSpPr>
            <p:cNvPr id="44" name="Rettangolo con angoli arrotondati 20">
              <a:extLst>
                <a:ext uri="{FF2B5EF4-FFF2-40B4-BE49-F238E27FC236}">
                  <a16:creationId xmlns:a16="http://schemas.microsoft.com/office/drawing/2014/main" id="{C5180B99-AC58-B742-A2B5-C7EE39E05BC0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5" name="Gruppo 44">
            <a:extLst>
              <a:ext uri="{FF2B5EF4-FFF2-40B4-BE49-F238E27FC236}">
                <a16:creationId xmlns:a16="http://schemas.microsoft.com/office/drawing/2014/main" id="{11CAC458-FB26-FB46-B8C9-243AF9634D0C}"/>
              </a:ext>
            </a:extLst>
          </p:cNvPr>
          <p:cNvGrpSpPr/>
          <p:nvPr/>
        </p:nvGrpSpPr>
        <p:grpSpPr>
          <a:xfrm>
            <a:off x="5935688" y="4549186"/>
            <a:ext cx="3397445" cy="1423921"/>
            <a:chOff x="978195" y="1680043"/>
            <a:chExt cx="3397445" cy="1406639"/>
          </a:xfrm>
        </p:grpSpPr>
        <p:sp>
          <p:nvSpPr>
            <p:cNvPr id="46" name="Rettangolo con angoli arrotondati 12">
              <a:extLst>
                <a:ext uri="{FF2B5EF4-FFF2-40B4-BE49-F238E27FC236}">
                  <a16:creationId xmlns:a16="http://schemas.microsoft.com/office/drawing/2014/main" id="{1323E3FD-2DC4-6B4D-8BA3-09D6A66318DB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457200" lvl="2" fontAlgn="base"/>
              <a:r>
                <a:rPr lang="it-IT" sz="14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Report e info grafica delle emissioni di Scope 1 e 2 </a:t>
              </a:r>
            </a:p>
            <a:p>
              <a:pPr marL="457200" lvl="2"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(esempio Alpitour)</a:t>
              </a:r>
            </a:p>
          </p:txBody>
        </p:sp>
        <p:sp>
          <p:nvSpPr>
            <p:cNvPr id="47" name="Rettangolo con angoli arrotondati 20">
              <a:extLst>
                <a:ext uri="{FF2B5EF4-FFF2-40B4-BE49-F238E27FC236}">
                  <a16:creationId xmlns:a16="http://schemas.microsoft.com/office/drawing/2014/main" id="{8D9E6027-3B71-924A-A1C5-CC82C5FD2570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0" name="Rettangolo 49">
            <a:extLst>
              <a:ext uri="{FF2B5EF4-FFF2-40B4-BE49-F238E27FC236}">
                <a16:creationId xmlns:a16="http://schemas.microsoft.com/office/drawing/2014/main" id="{8F76A2B4-9D92-6648-9295-BEE13A93847F}"/>
              </a:ext>
            </a:extLst>
          </p:cNvPr>
          <p:cNvSpPr/>
          <p:nvPr/>
        </p:nvSpPr>
        <p:spPr>
          <a:xfrm>
            <a:off x="1032402" y="2200113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51" name="Rettangolo 50">
            <a:extLst>
              <a:ext uri="{FF2B5EF4-FFF2-40B4-BE49-F238E27FC236}">
                <a16:creationId xmlns:a16="http://schemas.microsoft.com/office/drawing/2014/main" id="{003E670B-FB7D-3140-98BD-E0AEF3ED3125}"/>
              </a:ext>
            </a:extLst>
          </p:cNvPr>
          <p:cNvSpPr/>
          <p:nvPr/>
        </p:nvSpPr>
        <p:spPr>
          <a:xfrm>
            <a:off x="4591666" y="2227328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52" name="Rettangolo 51">
            <a:extLst>
              <a:ext uri="{FF2B5EF4-FFF2-40B4-BE49-F238E27FC236}">
                <a16:creationId xmlns:a16="http://schemas.microsoft.com/office/drawing/2014/main" id="{EDF2B618-F621-6E41-9D02-16ED9B822C37}"/>
              </a:ext>
            </a:extLst>
          </p:cNvPr>
          <p:cNvSpPr/>
          <p:nvPr/>
        </p:nvSpPr>
        <p:spPr>
          <a:xfrm>
            <a:off x="10816918" y="2227328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53" name="Rettangolo 52">
            <a:extLst>
              <a:ext uri="{FF2B5EF4-FFF2-40B4-BE49-F238E27FC236}">
                <a16:creationId xmlns:a16="http://schemas.microsoft.com/office/drawing/2014/main" id="{445EEEAA-1194-7B4A-9CC0-B96BA1D148A0}"/>
              </a:ext>
            </a:extLst>
          </p:cNvPr>
          <p:cNvSpPr/>
          <p:nvPr/>
        </p:nvSpPr>
        <p:spPr>
          <a:xfrm>
            <a:off x="2425436" y="4573680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54" name="Rettangolo 53">
            <a:extLst>
              <a:ext uri="{FF2B5EF4-FFF2-40B4-BE49-F238E27FC236}">
                <a16:creationId xmlns:a16="http://schemas.microsoft.com/office/drawing/2014/main" id="{D9503567-DBFB-BF42-9E52-E325960135C9}"/>
              </a:ext>
            </a:extLst>
          </p:cNvPr>
          <p:cNvSpPr/>
          <p:nvPr/>
        </p:nvSpPr>
        <p:spPr>
          <a:xfrm>
            <a:off x="6096000" y="4573679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it-IT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834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FB3B345-464D-0A7A-092B-0FC360128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8270" y="5511958"/>
            <a:ext cx="12192000" cy="441908"/>
          </a:xfrm>
        </p:spPr>
        <p:txBody>
          <a:bodyPr>
            <a:normAutofit/>
          </a:bodyPr>
          <a:lstStyle/>
          <a:p>
            <a:pPr marL="457200" lvl="1" indent="0" algn="ctr">
              <a:buNone/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 GG</a:t>
            </a:r>
            <a:endParaRPr lang="it-IT" sz="2000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31C56961-1AF1-C647-B85E-BD2AF82EBA64}"/>
              </a:ext>
            </a:extLst>
          </p:cNvPr>
          <p:cNvSpPr txBox="1"/>
          <p:nvPr/>
        </p:nvSpPr>
        <p:spPr>
          <a:xfrm>
            <a:off x="0" y="1519512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 NECESSARIO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F7062645-0923-9741-BAE0-41CD7AB92144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1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Calcolo Scope 1 e 2</a:t>
            </a: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8" name="Gruppo 7">
            <a:extLst>
              <a:ext uri="{FF2B5EF4-FFF2-40B4-BE49-F238E27FC236}">
                <a16:creationId xmlns:a16="http://schemas.microsoft.com/office/drawing/2014/main" id="{479BC78D-E102-4244-80C2-455CB5B2B3A6}"/>
              </a:ext>
            </a:extLst>
          </p:cNvPr>
          <p:cNvGrpSpPr/>
          <p:nvPr/>
        </p:nvGrpSpPr>
        <p:grpSpPr>
          <a:xfrm>
            <a:off x="701458" y="2409924"/>
            <a:ext cx="3397445" cy="1632051"/>
            <a:chOff x="978195" y="1680043"/>
            <a:chExt cx="3397445" cy="1406639"/>
          </a:xfrm>
        </p:grpSpPr>
        <p:sp>
          <p:nvSpPr>
            <p:cNvPr id="9" name="Rettangolo con angoli arrotondati 12">
              <a:extLst>
                <a:ext uri="{FF2B5EF4-FFF2-40B4-BE49-F238E27FC236}">
                  <a16:creationId xmlns:a16="http://schemas.microsoft.com/office/drawing/2014/main" id="{7FD76F3C-25E1-8141-B712-C25D0A0EDA9A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Fatture dei vettori energetici utilizzati in azienda (EE;CH4;GPL…)</a:t>
              </a:r>
            </a:p>
          </p:txBody>
        </p:sp>
        <p:sp>
          <p:nvSpPr>
            <p:cNvPr id="10" name="Rettangolo con angoli arrotondati 20">
              <a:extLst>
                <a:ext uri="{FF2B5EF4-FFF2-40B4-BE49-F238E27FC236}">
                  <a16:creationId xmlns:a16="http://schemas.microsoft.com/office/drawing/2014/main" id="{F665C857-B95A-6949-96AF-6B23B15E1E44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0D91D6B1-4E68-0649-B90E-B335E79BD818}"/>
              </a:ext>
            </a:extLst>
          </p:cNvPr>
          <p:cNvGrpSpPr/>
          <p:nvPr/>
        </p:nvGrpSpPr>
        <p:grpSpPr>
          <a:xfrm>
            <a:off x="4333750" y="2478540"/>
            <a:ext cx="3397445" cy="1632051"/>
            <a:chOff x="978195" y="1680043"/>
            <a:chExt cx="3397445" cy="1406639"/>
          </a:xfrm>
        </p:grpSpPr>
        <p:sp>
          <p:nvSpPr>
            <p:cNvPr id="12" name="Rettangolo con angoli arrotondati 12">
              <a:extLst>
                <a:ext uri="{FF2B5EF4-FFF2-40B4-BE49-F238E27FC236}">
                  <a16:creationId xmlns:a16="http://schemas.microsoft.com/office/drawing/2014/main" id="{10D79CC2-AF79-7043-B3CB-EFEDD357F16B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Schede carburanti – Km per autovettura</a:t>
              </a:r>
            </a:p>
          </p:txBody>
        </p:sp>
        <p:sp>
          <p:nvSpPr>
            <p:cNvPr id="13" name="Rettangolo con angoli arrotondati 20">
              <a:extLst>
                <a:ext uri="{FF2B5EF4-FFF2-40B4-BE49-F238E27FC236}">
                  <a16:creationId xmlns:a16="http://schemas.microsoft.com/office/drawing/2014/main" id="{212F29F2-EBA3-3E4D-AD91-DCC7740ECDD2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" name="Gruppo 13">
            <a:extLst>
              <a:ext uri="{FF2B5EF4-FFF2-40B4-BE49-F238E27FC236}">
                <a16:creationId xmlns:a16="http://schemas.microsoft.com/office/drawing/2014/main" id="{3C1FB002-DA59-C949-9B2F-2EA6476A5605}"/>
              </a:ext>
            </a:extLst>
          </p:cNvPr>
          <p:cNvGrpSpPr/>
          <p:nvPr/>
        </p:nvGrpSpPr>
        <p:grpSpPr>
          <a:xfrm>
            <a:off x="8042585" y="2478540"/>
            <a:ext cx="3397445" cy="1632051"/>
            <a:chOff x="978195" y="1680043"/>
            <a:chExt cx="3397445" cy="1406639"/>
          </a:xfrm>
        </p:grpSpPr>
        <p:sp>
          <p:nvSpPr>
            <p:cNvPr id="15" name="Rettangolo con angoli arrotondati 12">
              <a:extLst>
                <a:ext uri="{FF2B5EF4-FFF2-40B4-BE49-F238E27FC236}">
                  <a16:creationId xmlns:a16="http://schemas.microsoft.com/office/drawing/2014/main" id="{0B62D24C-E7B4-6C4D-A59A-6F79978DFE41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Libretti F-GAS ove presenti impianti soggetti ad obbligatorietà</a:t>
              </a:r>
            </a:p>
          </p:txBody>
        </p:sp>
        <p:sp>
          <p:nvSpPr>
            <p:cNvPr id="16" name="Rettangolo con angoli arrotondati 20">
              <a:extLst>
                <a:ext uri="{FF2B5EF4-FFF2-40B4-BE49-F238E27FC236}">
                  <a16:creationId xmlns:a16="http://schemas.microsoft.com/office/drawing/2014/main" id="{C3C6BF82-04B7-EE4D-8ADD-130FBA89F469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DBA77779-DF08-9744-96FA-23365B052455}"/>
              </a:ext>
            </a:extLst>
          </p:cNvPr>
          <p:cNvSpPr txBox="1"/>
          <p:nvPr/>
        </p:nvSpPr>
        <p:spPr>
          <a:xfrm>
            <a:off x="0" y="4896404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TEMPISTICHE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pic>
        <p:nvPicPr>
          <p:cNvPr id="18" name="Elemento grafico 17" descr="Cronometro con riempimento a tinta unita">
            <a:extLst>
              <a:ext uri="{FF2B5EF4-FFF2-40B4-BE49-F238E27FC236}">
                <a16:creationId xmlns:a16="http://schemas.microsoft.com/office/drawing/2014/main" id="{174426F6-2FA0-1548-870C-A649F796E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07451" y="5424732"/>
            <a:ext cx="493058" cy="493058"/>
          </a:xfrm>
          <a:prstGeom prst="rect">
            <a:avLst/>
          </a:prstGeom>
        </p:spPr>
      </p:pic>
      <p:grpSp>
        <p:nvGrpSpPr>
          <p:cNvPr id="24" name="Gruppo 23">
            <a:extLst>
              <a:ext uri="{FF2B5EF4-FFF2-40B4-BE49-F238E27FC236}">
                <a16:creationId xmlns:a16="http://schemas.microsoft.com/office/drawing/2014/main" id="{1C0946C8-3454-2B44-AA0F-F10B43223449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25" name="Connettore diritto 7">
              <a:extLst>
                <a:ext uri="{FF2B5EF4-FFF2-40B4-BE49-F238E27FC236}">
                  <a16:creationId xmlns:a16="http://schemas.microsoft.com/office/drawing/2014/main" id="{23FD19DF-1C2E-3340-A244-670E5C3801FE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6" name="Rettangolo 25">
              <a:extLst>
                <a:ext uri="{FF2B5EF4-FFF2-40B4-BE49-F238E27FC236}">
                  <a16:creationId xmlns:a16="http://schemas.microsoft.com/office/drawing/2014/main" id="{FB8628FB-03BB-794F-BB76-01190D50D92F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7" name="Elemento grafico 26" descr="Nuvola contorno">
              <a:extLst>
                <a:ext uri="{FF2B5EF4-FFF2-40B4-BE49-F238E27FC236}">
                  <a16:creationId xmlns:a16="http://schemas.microsoft.com/office/drawing/2014/main" id="{F1B1A821-613E-324F-BD1A-16A8CB007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78842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A78019D7-FEE9-E845-8A87-DD73D0FBD4C4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2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Analisi e valutazione scope 3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5" name="Gruppo 4">
            <a:extLst>
              <a:ext uri="{FF2B5EF4-FFF2-40B4-BE49-F238E27FC236}">
                <a16:creationId xmlns:a16="http://schemas.microsoft.com/office/drawing/2014/main" id="{44B7C226-623D-074D-B057-3580CB03BEF6}"/>
              </a:ext>
            </a:extLst>
          </p:cNvPr>
          <p:cNvGrpSpPr/>
          <p:nvPr/>
        </p:nvGrpSpPr>
        <p:grpSpPr>
          <a:xfrm>
            <a:off x="733927" y="2234435"/>
            <a:ext cx="3397445" cy="2040797"/>
            <a:chOff x="978195" y="1680043"/>
            <a:chExt cx="3397445" cy="1406639"/>
          </a:xfrm>
        </p:grpSpPr>
        <p:sp>
          <p:nvSpPr>
            <p:cNvPr id="6" name="Rettangolo con angoli arrotondati 12">
              <a:extLst>
                <a:ext uri="{FF2B5EF4-FFF2-40B4-BE49-F238E27FC236}">
                  <a16:creationId xmlns:a16="http://schemas.microsoft.com/office/drawing/2014/main" id="{0B5F19DB-6CCD-E44D-BFCC-2030C739DE88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Presentazione </a:t>
              </a:r>
              <a:r>
                <a:rPr lang="it-IT" sz="1400" dirty="0" err="1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check</a:t>
              </a: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-list di raccolta dati </a:t>
              </a:r>
              <a:r>
                <a:rPr lang="it-IT" sz="1400" dirty="0" err="1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customizzata</a:t>
              </a: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in base al settore/attività della contraente per valutazione Scope 3</a:t>
              </a:r>
            </a:p>
          </p:txBody>
        </p:sp>
        <p:sp>
          <p:nvSpPr>
            <p:cNvPr id="7" name="Rettangolo con angoli arrotondati 20">
              <a:extLst>
                <a:ext uri="{FF2B5EF4-FFF2-40B4-BE49-F238E27FC236}">
                  <a16:creationId xmlns:a16="http://schemas.microsoft.com/office/drawing/2014/main" id="{F5926B57-7E4A-5147-8888-FB5F166BD362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uppo 7">
            <a:extLst>
              <a:ext uri="{FF2B5EF4-FFF2-40B4-BE49-F238E27FC236}">
                <a16:creationId xmlns:a16="http://schemas.microsoft.com/office/drawing/2014/main" id="{212962C1-E786-B248-8094-6FE49C095D31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9" name="Connettore diritto 7">
              <a:extLst>
                <a:ext uri="{FF2B5EF4-FFF2-40B4-BE49-F238E27FC236}">
                  <a16:creationId xmlns:a16="http://schemas.microsoft.com/office/drawing/2014/main" id="{A6B5B03A-B437-1242-8036-790DCC65C3D4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0" name="Rettangolo 9">
              <a:extLst>
                <a:ext uri="{FF2B5EF4-FFF2-40B4-BE49-F238E27FC236}">
                  <a16:creationId xmlns:a16="http://schemas.microsoft.com/office/drawing/2014/main" id="{F42848E3-97E3-0A4A-A3FB-B197DA35A0DE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Elemento grafico 10" descr="Nuvola contorno">
              <a:extLst>
                <a:ext uri="{FF2B5EF4-FFF2-40B4-BE49-F238E27FC236}">
                  <a16:creationId xmlns:a16="http://schemas.microsoft.com/office/drawing/2014/main" id="{3C971034-88F5-6E49-968B-FFC183C356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7FE56C2A-F4C4-0B47-949C-872C57C5B60F}"/>
              </a:ext>
            </a:extLst>
          </p:cNvPr>
          <p:cNvSpPr txBox="1"/>
          <p:nvPr/>
        </p:nvSpPr>
        <p:spPr>
          <a:xfrm>
            <a:off x="0" y="1519512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PRINCIPALI STEP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7522685E-90BE-A148-8B58-38F9FBF201D4}"/>
              </a:ext>
            </a:extLst>
          </p:cNvPr>
          <p:cNvGrpSpPr/>
          <p:nvPr/>
        </p:nvGrpSpPr>
        <p:grpSpPr>
          <a:xfrm>
            <a:off x="4352426" y="2197342"/>
            <a:ext cx="1858622" cy="2017817"/>
            <a:chOff x="978195" y="1695882"/>
            <a:chExt cx="3434385" cy="1390800"/>
          </a:xfrm>
        </p:grpSpPr>
        <p:sp>
          <p:nvSpPr>
            <p:cNvPr id="19" name="Rettangolo con angoli arrotondati 12">
              <a:extLst>
                <a:ext uri="{FF2B5EF4-FFF2-40B4-BE49-F238E27FC236}">
                  <a16:creationId xmlns:a16="http://schemas.microsoft.com/office/drawing/2014/main" id="{B84893AE-EC72-234C-B68D-5C9BA577B80E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lvl="1"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Raccolta dati</a:t>
              </a:r>
            </a:p>
          </p:txBody>
        </p:sp>
        <p:sp>
          <p:nvSpPr>
            <p:cNvPr id="20" name="Rettangolo con angoli arrotondati 20">
              <a:extLst>
                <a:ext uri="{FF2B5EF4-FFF2-40B4-BE49-F238E27FC236}">
                  <a16:creationId xmlns:a16="http://schemas.microsoft.com/office/drawing/2014/main" id="{AA345056-4883-8E4B-86D2-F916E8B70B4C}"/>
                </a:ext>
              </a:extLst>
            </p:cNvPr>
            <p:cNvSpPr/>
            <p:nvPr/>
          </p:nvSpPr>
          <p:spPr>
            <a:xfrm>
              <a:off x="1091679" y="1695882"/>
              <a:ext cx="3320901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1" name="Gruppo 20">
            <a:extLst>
              <a:ext uri="{FF2B5EF4-FFF2-40B4-BE49-F238E27FC236}">
                <a16:creationId xmlns:a16="http://schemas.microsoft.com/office/drawing/2014/main" id="{45C74733-0CB7-C94A-B9D1-2F2FE530E655}"/>
              </a:ext>
            </a:extLst>
          </p:cNvPr>
          <p:cNvGrpSpPr/>
          <p:nvPr/>
        </p:nvGrpSpPr>
        <p:grpSpPr>
          <a:xfrm>
            <a:off x="6493517" y="2197342"/>
            <a:ext cx="5200011" cy="2046097"/>
            <a:chOff x="978194" y="1676390"/>
            <a:chExt cx="3581294" cy="1410292"/>
          </a:xfrm>
        </p:grpSpPr>
        <p:sp>
          <p:nvSpPr>
            <p:cNvPr id="22" name="Rettangolo con angoli arrotondati 12">
              <a:extLst>
                <a:ext uri="{FF2B5EF4-FFF2-40B4-BE49-F238E27FC236}">
                  <a16:creationId xmlns:a16="http://schemas.microsoft.com/office/drawing/2014/main" id="{C30FC4BD-1AEA-1742-A896-FD1D4DBF881B}"/>
                </a:ext>
              </a:extLst>
            </p:cNvPr>
            <p:cNvSpPr/>
            <p:nvPr/>
          </p:nvSpPr>
          <p:spPr>
            <a:xfrm>
              <a:off x="978194" y="1727337"/>
              <a:ext cx="3496700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0" rtlCol="0" anchor="ctr"/>
            <a:lstStyle/>
            <a:p>
              <a:pPr marL="0" lvl="1" fontAlgn="base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Valutazione qualità del dato: </a:t>
              </a:r>
            </a:p>
            <a:p>
              <a:pPr marL="0" lvl="1" fontAlgn="base"/>
              <a:endPara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457200" lvl="3" fontAlgn="base"/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Individuazione criticità</a:t>
              </a:r>
            </a:p>
            <a:p>
              <a:pPr marL="457200" lvl="3" fontAlgn="base"/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Spunti di miglioramento per:</a:t>
              </a:r>
            </a:p>
            <a:p>
              <a:pPr marL="457200" lvl="3" fontAlgn="base"/>
              <a:endParaRPr lang="it-IT" sz="14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742950" lvl="3" indent="-285750" fontAlgn="base">
                <a:buFont typeface="Arial" panose="020B0604020202020204" pitchFamily="34" charset="0"/>
                <a:buChar char="•"/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Migliorare la qualità del dato; </a:t>
              </a:r>
            </a:p>
            <a:p>
              <a:pPr marL="742950" lvl="3" indent="-285750" fontAlgn="base">
                <a:buFont typeface="Arial" panose="020B0604020202020204" pitchFamily="34" charset="0"/>
                <a:buChar char="•"/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Tenere traccia dei flussi attualmente non monitorati</a:t>
              </a:r>
            </a:p>
          </p:txBody>
        </p:sp>
        <p:sp>
          <p:nvSpPr>
            <p:cNvPr id="23" name="Rettangolo con angoli arrotondati 20">
              <a:extLst>
                <a:ext uri="{FF2B5EF4-FFF2-40B4-BE49-F238E27FC236}">
                  <a16:creationId xmlns:a16="http://schemas.microsoft.com/office/drawing/2014/main" id="{F0FE8480-0A34-E746-A0F5-83D78A0FFC93}"/>
                </a:ext>
              </a:extLst>
            </p:cNvPr>
            <p:cNvSpPr/>
            <p:nvPr/>
          </p:nvSpPr>
          <p:spPr>
            <a:xfrm>
              <a:off x="978194" y="1676390"/>
              <a:ext cx="3581294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24" name="Elemento grafico 23" descr="Freccia linea: curva oraria contorno">
            <a:extLst>
              <a:ext uri="{FF2B5EF4-FFF2-40B4-BE49-F238E27FC236}">
                <a16:creationId xmlns:a16="http://schemas.microsoft.com/office/drawing/2014/main" id="{9B301246-FC86-874A-8C30-B58B9058CF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 flipV="1">
            <a:off x="6725668" y="2808868"/>
            <a:ext cx="372592" cy="372592"/>
          </a:xfrm>
          <a:prstGeom prst="rect">
            <a:avLst/>
          </a:prstGeom>
        </p:spPr>
      </p:pic>
      <p:grpSp>
        <p:nvGrpSpPr>
          <p:cNvPr id="25" name="Gruppo 24">
            <a:extLst>
              <a:ext uri="{FF2B5EF4-FFF2-40B4-BE49-F238E27FC236}">
                <a16:creationId xmlns:a16="http://schemas.microsoft.com/office/drawing/2014/main" id="{A501CBE8-D2D0-6844-82A0-30414BF9A814}"/>
              </a:ext>
            </a:extLst>
          </p:cNvPr>
          <p:cNvGrpSpPr/>
          <p:nvPr/>
        </p:nvGrpSpPr>
        <p:grpSpPr>
          <a:xfrm>
            <a:off x="2432650" y="4549186"/>
            <a:ext cx="6900484" cy="1423921"/>
            <a:chOff x="978195" y="1680043"/>
            <a:chExt cx="3397445" cy="1406639"/>
          </a:xfrm>
        </p:grpSpPr>
        <p:sp>
          <p:nvSpPr>
            <p:cNvPr id="26" name="Rettangolo con angoli arrotondati 12">
              <a:extLst>
                <a:ext uri="{FF2B5EF4-FFF2-40B4-BE49-F238E27FC236}">
                  <a16:creationId xmlns:a16="http://schemas.microsoft.com/office/drawing/2014/main" id="{AA1031C4-F5EC-1740-8E73-5993D8649A11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>
                <a:lnSpc>
                  <a:spcPct val="110000"/>
                </a:lnSpc>
              </a:pPr>
              <a:r>
                <a:rPr lang="it-IT" sz="14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Report analisi Scope 3 </a:t>
              </a: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(o redazione report di scope 1,2 e 3 ove possibile)</a:t>
              </a:r>
            </a:p>
          </p:txBody>
        </p:sp>
        <p:sp>
          <p:nvSpPr>
            <p:cNvPr id="27" name="Rettangolo con angoli arrotondati 20">
              <a:extLst>
                <a:ext uri="{FF2B5EF4-FFF2-40B4-BE49-F238E27FC236}">
                  <a16:creationId xmlns:a16="http://schemas.microsoft.com/office/drawing/2014/main" id="{A82776C4-2AE2-7447-B248-351367ED7B9B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0" name="Elemento grafico 29" descr="Freccia linea: curva oraria contorno">
            <a:extLst>
              <a:ext uri="{FF2B5EF4-FFF2-40B4-BE49-F238E27FC236}">
                <a16:creationId xmlns:a16="http://schemas.microsoft.com/office/drawing/2014/main" id="{1603ADEC-2955-014A-995D-E97DD8CA2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6200000" flipV="1">
            <a:off x="6725668" y="3044980"/>
            <a:ext cx="372592" cy="372592"/>
          </a:xfrm>
          <a:prstGeom prst="rect">
            <a:avLst/>
          </a:prstGeom>
        </p:spPr>
      </p:pic>
      <p:sp>
        <p:nvSpPr>
          <p:cNvPr id="31" name="Rettangolo 30">
            <a:extLst>
              <a:ext uri="{FF2B5EF4-FFF2-40B4-BE49-F238E27FC236}">
                <a16:creationId xmlns:a16="http://schemas.microsoft.com/office/drawing/2014/main" id="{DE2BBAFB-2A34-E849-A1A9-ED10F9D14767}"/>
              </a:ext>
            </a:extLst>
          </p:cNvPr>
          <p:cNvSpPr/>
          <p:nvPr/>
        </p:nvSpPr>
        <p:spPr>
          <a:xfrm>
            <a:off x="1032402" y="2200113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32" name="Rettangolo 31">
            <a:extLst>
              <a:ext uri="{FF2B5EF4-FFF2-40B4-BE49-F238E27FC236}">
                <a16:creationId xmlns:a16="http://schemas.microsoft.com/office/drawing/2014/main" id="{6D71EF33-C96F-464D-BA84-CCBBBF112590}"/>
              </a:ext>
            </a:extLst>
          </p:cNvPr>
          <p:cNvSpPr/>
          <p:nvPr/>
        </p:nvSpPr>
        <p:spPr>
          <a:xfrm>
            <a:off x="4593545" y="2234435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33" name="Rettangolo 32">
            <a:extLst>
              <a:ext uri="{FF2B5EF4-FFF2-40B4-BE49-F238E27FC236}">
                <a16:creationId xmlns:a16="http://schemas.microsoft.com/office/drawing/2014/main" id="{7EA91DF4-F116-5747-A607-E7E98929C487}"/>
              </a:ext>
            </a:extLst>
          </p:cNvPr>
          <p:cNvSpPr/>
          <p:nvPr/>
        </p:nvSpPr>
        <p:spPr>
          <a:xfrm>
            <a:off x="10868293" y="2303175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34" name="Rettangolo 33">
            <a:extLst>
              <a:ext uri="{FF2B5EF4-FFF2-40B4-BE49-F238E27FC236}">
                <a16:creationId xmlns:a16="http://schemas.microsoft.com/office/drawing/2014/main" id="{C57E0309-D13B-8545-8A2F-F1B48A069F64}"/>
              </a:ext>
            </a:extLst>
          </p:cNvPr>
          <p:cNvSpPr/>
          <p:nvPr/>
        </p:nvSpPr>
        <p:spPr>
          <a:xfrm>
            <a:off x="2804052" y="4580979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t-IT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55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91A3264A-4291-4742-8CF3-0AB7B82741D7}"/>
              </a:ext>
            </a:extLst>
          </p:cNvPr>
          <p:cNvSpPr txBox="1">
            <a:spLocks/>
          </p:cNvSpPr>
          <p:nvPr/>
        </p:nvSpPr>
        <p:spPr>
          <a:xfrm>
            <a:off x="-38270" y="5839351"/>
            <a:ext cx="12192000" cy="4419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Font typeface="Arial" panose="020B0604020202020204" pitchFamily="34" charset="0"/>
              <a:buNone/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 GG</a:t>
            </a:r>
            <a:endParaRPr lang="it-IT" sz="2000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B0CA9D0-E65B-5049-B9F6-93E4F44A7115}"/>
              </a:ext>
            </a:extLst>
          </p:cNvPr>
          <p:cNvSpPr txBox="1"/>
          <p:nvPr/>
        </p:nvSpPr>
        <p:spPr>
          <a:xfrm>
            <a:off x="0" y="1519512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 NECESSARIO</a:t>
            </a:r>
          </a:p>
          <a:p>
            <a:pPr algn="ctr"/>
            <a:r>
              <a:rPr lang="it-IT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(si indicano di seguito i dati comuni per i diversi settori)</a:t>
            </a:r>
            <a:endParaRPr lang="it-IT" b="1" dirty="0">
              <a:sym typeface="Wingdings" panose="05000000000000000000" pitchFamily="2" charset="2"/>
            </a:endParaRP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B5C1AD6F-79F4-7249-9AF3-A096AB9D90B8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2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Analisi e valutazione scope 3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08391F21-BA76-C341-A34B-EE306ACA8879}"/>
              </a:ext>
            </a:extLst>
          </p:cNvPr>
          <p:cNvGrpSpPr/>
          <p:nvPr/>
        </p:nvGrpSpPr>
        <p:grpSpPr>
          <a:xfrm>
            <a:off x="701458" y="2287157"/>
            <a:ext cx="3502516" cy="1320122"/>
            <a:chOff x="978195" y="1680043"/>
            <a:chExt cx="3397445" cy="1406639"/>
          </a:xfrm>
        </p:grpSpPr>
        <p:sp>
          <p:nvSpPr>
            <p:cNvPr id="8" name="Rettangolo con angoli arrotondati 12">
              <a:extLst>
                <a:ext uri="{FF2B5EF4-FFF2-40B4-BE49-F238E27FC236}">
                  <a16:creationId xmlns:a16="http://schemas.microsoft.com/office/drawing/2014/main" id="{C17593BD-DFB1-1C46-8647-245DA437BA22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Materie prime </a:t>
              </a:r>
            </a:p>
            <a:p>
              <a:pPr algn="ctr">
                <a:lnSpc>
                  <a:spcPct val="110000"/>
                </a:lnSpc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(scheda prodotto - quantità - fornitore - mezzo di trasporto utilizzato - distanze - numero viaggi)</a:t>
              </a:r>
            </a:p>
          </p:txBody>
        </p:sp>
        <p:sp>
          <p:nvSpPr>
            <p:cNvPr id="9" name="Rettangolo con angoli arrotondati 20">
              <a:extLst>
                <a:ext uri="{FF2B5EF4-FFF2-40B4-BE49-F238E27FC236}">
                  <a16:creationId xmlns:a16="http://schemas.microsoft.com/office/drawing/2014/main" id="{F5FC28A0-DC33-C448-8C19-D3AFE0D47A1C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6FFDA2E-55A4-D749-A2D3-912D86B56647}"/>
              </a:ext>
            </a:extLst>
          </p:cNvPr>
          <p:cNvSpPr txBox="1"/>
          <p:nvPr/>
        </p:nvSpPr>
        <p:spPr>
          <a:xfrm>
            <a:off x="0" y="5383744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TEMPISTICHE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pic>
        <p:nvPicPr>
          <p:cNvPr id="11" name="Elemento grafico 10" descr="Cronometro con riempimento a tinta unita">
            <a:extLst>
              <a:ext uri="{FF2B5EF4-FFF2-40B4-BE49-F238E27FC236}">
                <a16:creationId xmlns:a16="http://schemas.microsoft.com/office/drawing/2014/main" id="{53A89B7E-DC41-1C44-95BF-A21354F5B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07451" y="5752125"/>
            <a:ext cx="493058" cy="493058"/>
          </a:xfrm>
          <a:prstGeom prst="rect">
            <a:avLst/>
          </a:prstGeom>
        </p:spPr>
      </p:pic>
      <p:grpSp>
        <p:nvGrpSpPr>
          <p:cNvPr id="12" name="Gruppo 11">
            <a:extLst>
              <a:ext uri="{FF2B5EF4-FFF2-40B4-BE49-F238E27FC236}">
                <a16:creationId xmlns:a16="http://schemas.microsoft.com/office/drawing/2014/main" id="{34CFDEEE-5110-D946-9378-5B57E1257A6C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13" name="Connettore diritto 7">
              <a:extLst>
                <a:ext uri="{FF2B5EF4-FFF2-40B4-BE49-F238E27FC236}">
                  <a16:creationId xmlns:a16="http://schemas.microsoft.com/office/drawing/2014/main" id="{E28CA261-7EBC-1143-BD66-A06D6F3DDC49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4" name="Rettangolo 13">
              <a:extLst>
                <a:ext uri="{FF2B5EF4-FFF2-40B4-BE49-F238E27FC236}">
                  <a16:creationId xmlns:a16="http://schemas.microsoft.com/office/drawing/2014/main" id="{A0D6625D-2068-C14F-B007-053AFFA92F7E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5" name="Elemento grafico 14" descr="Nuvola contorno">
              <a:extLst>
                <a:ext uri="{FF2B5EF4-FFF2-40B4-BE49-F238E27FC236}">
                  <a16:creationId xmlns:a16="http://schemas.microsoft.com/office/drawing/2014/main" id="{2852D57F-4965-C945-81E1-4E25D1CFE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grpSp>
        <p:nvGrpSpPr>
          <p:cNvPr id="16" name="Gruppo 15">
            <a:extLst>
              <a:ext uri="{FF2B5EF4-FFF2-40B4-BE49-F238E27FC236}">
                <a16:creationId xmlns:a16="http://schemas.microsoft.com/office/drawing/2014/main" id="{5A648633-73AB-2F47-8275-106F5994F13D}"/>
              </a:ext>
            </a:extLst>
          </p:cNvPr>
          <p:cNvGrpSpPr/>
          <p:nvPr/>
        </p:nvGrpSpPr>
        <p:grpSpPr>
          <a:xfrm>
            <a:off x="4415868" y="2309349"/>
            <a:ext cx="3502516" cy="1320122"/>
            <a:chOff x="978195" y="1680043"/>
            <a:chExt cx="3397445" cy="1406639"/>
          </a:xfrm>
        </p:grpSpPr>
        <p:sp>
          <p:nvSpPr>
            <p:cNvPr id="17" name="Rettangolo con angoli arrotondati 12">
              <a:extLst>
                <a:ext uri="{FF2B5EF4-FFF2-40B4-BE49-F238E27FC236}">
                  <a16:creationId xmlns:a16="http://schemas.microsoft.com/office/drawing/2014/main" id="{D92FA33E-112C-A84E-9ABB-A200EA8FA227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Materie ausiliari </a:t>
              </a:r>
            </a:p>
            <a:p>
              <a:pPr algn="ctr">
                <a:lnSpc>
                  <a:spcPct val="110000"/>
                </a:lnSpc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(scheda prodotto - quantità - fornitore - mezzo di trasporto utilizzato - distanze - numero viaggi)</a:t>
              </a:r>
            </a:p>
          </p:txBody>
        </p:sp>
        <p:sp>
          <p:nvSpPr>
            <p:cNvPr id="18" name="Rettangolo con angoli arrotondati 20">
              <a:extLst>
                <a:ext uri="{FF2B5EF4-FFF2-40B4-BE49-F238E27FC236}">
                  <a16:creationId xmlns:a16="http://schemas.microsoft.com/office/drawing/2014/main" id="{10C72E53-9C3F-CE4E-B3CB-5103E143D460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97F70EE9-1F1E-3049-967D-45CF9B8B95FC}"/>
              </a:ext>
            </a:extLst>
          </p:cNvPr>
          <p:cNvGrpSpPr/>
          <p:nvPr/>
        </p:nvGrpSpPr>
        <p:grpSpPr>
          <a:xfrm>
            <a:off x="8139900" y="2294881"/>
            <a:ext cx="3502516" cy="1320122"/>
            <a:chOff x="978195" y="1680043"/>
            <a:chExt cx="3397445" cy="1406639"/>
          </a:xfrm>
        </p:grpSpPr>
        <p:sp>
          <p:nvSpPr>
            <p:cNvPr id="20" name="Rettangolo con angoli arrotondati 12">
              <a:extLst>
                <a:ext uri="{FF2B5EF4-FFF2-40B4-BE49-F238E27FC236}">
                  <a16:creationId xmlns:a16="http://schemas.microsoft.com/office/drawing/2014/main" id="{C26EF07E-A248-724F-8075-23166FCA062D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Consumi Acqua </a:t>
              </a:r>
            </a:p>
            <a:p>
              <a:pPr algn="ctr">
                <a:lnSpc>
                  <a:spcPct val="110000"/>
                </a:lnSpc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(Bollette)</a:t>
              </a:r>
            </a:p>
          </p:txBody>
        </p:sp>
        <p:sp>
          <p:nvSpPr>
            <p:cNvPr id="21" name="Rettangolo con angoli arrotondati 20">
              <a:extLst>
                <a:ext uri="{FF2B5EF4-FFF2-40B4-BE49-F238E27FC236}">
                  <a16:creationId xmlns:a16="http://schemas.microsoft.com/office/drawing/2014/main" id="{D7C40E15-BD28-8B43-B1BE-AA23611005E5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Gruppo 21">
            <a:extLst>
              <a:ext uri="{FF2B5EF4-FFF2-40B4-BE49-F238E27FC236}">
                <a16:creationId xmlns:a16="http://schemas.microsoft.com/office/drawing/2014/main" id="{51BD56BF-A800-A645-B140-93CE39197AD4}"/>
              </a:ext>
            </a:extLst>
          </p:cNvPr>
          <p:cNvGrpSpPr/>
          <p:nvPr/>
        </p:nvGrpSpPr>
        <p:grpSpPr>
          <a:xfrm>
            <a:off x="418537" y="3806871"/>
            <a:ext cx="2757548" cy="1320122"/>
            <a:chOff x="978195" y="1680043"/>
            <a:chExt cx="3397445" cy="1406639"/>
          </a:xfrm>
        </p:grpSpPr>
        <p:sp>
          <p:nvSpPr>
            <p:cNvPr id="23" name="Rettangolo con angoli arrotondati 12">
              <a:extLst>
                <a:ext uri="{FF2B5EF4-FFF2-40B4-BE49-F238E27FC236}">
                  <a16:creationId xmlns:a16="http://schemas.microsoft.com/office/drawing/2014/main" id="{454293BA-622C-5040-A6EA-7B0467F7A885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Produzione rifiuti </a:t>
              </a:r>
            </a:p>
            <a:p>
              <a:pPr algn="ctr">
                <a:lnSpc>
                  <a:spcPct val="110000"/>
                </a:lnSpc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(MUD….)</a:t>
              </a:r>
            </a:p>
          </p:txBody>
        </p:sp>
        <p:sp>
          <p:nvSpPr>
            <p:cNvPr id="24" name="Rettangolo con angoli arrotondati 20">
              <a:extLst>
                <a:ext uri="{FF2B5EF4-FFF2-40B4-BE49-F238E27FC236}">
                  <a16:creationId xmlns:a16="http://schemas.microsoft.com/office/drawing/2014/main" id="{F23B6EF5-89CD-CB4A-A410-D60524A77F00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Gruppo 24">
            <a:extLst>
              <a:ext uri="{FF2B5EF4-FFF2-40B4-BE49-F238E27FC236}">
                <a16:creationId xmlns:a16="http://schemas.microsoft.com/office/drawing/2014/main" id="{75DD4E50-27BB-DE42-B48A-73C5C95894EC}"/>
              </a:ext>
            </a:extLst>
          </p:cNvPr>
          <p:cNvGrpSpPr/>
          <p:nvPr/>
        </p:nvGrpSpPr>
        <p:grpSpPr>
          <a:xfrm>
            <a:off x="3351452" y="3806871"/>
            <a:ext cx="2757548" cy="1320122"/>
            <a:chOff x="978195" y="1680043"/>
            <a:chExt cx="3397445" cy="1406639"/>
          </a:xfrm>
        </p:grpSpPr>
        <p:sp>
          <p:nvSpPr>
            <p:cNvPr id="26" name="Rettangolo con angoli arrotondati 12">
              <a:extLst>
                <a:ext uri="{FF2B5EF4-FFF2-40B4-BE49-F238E27FC236}">
                  <a16:creationId xmlns:a16="http://schemas.microsoft.com/office/drawing/2014/main" id="{CADF09BF-05FF-DC4C-A8F4-F4134E90B14A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Pendolarismo dei dipendenti </a:t>
              </a:r>
            </a:p>
            <a:p>
              <a:pPr algn="ctr">
                <a:lnSpc>
                  <a:spcPct val="110000"/>
                </a:lnSpc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(QR-CODE tecno, analisi, ...)</a:t>
              </a:r>
            </a:p>
          </p:txBody>
        </p:sp>
        <p:sp>
          <p:nvSpPr>
            <p:cNvPr id="27" name="Rettangolo con angoli arrotondati 20">
              <a:extLst>
                <a:ext uri="{FF2B5EF4-FFF2-40B4-BE49-F238E27FC236}">
                  <a16:creationId xmlns:a16="http://schemas.microsoft.com/office/drawing/2014/main" id="{9A8090CC-B06C-A14A-832A-5CB58BB0A410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8" name="Gruppo 27">
            <a:extLst>
              <a:ext uri="{FF2B5EF4-FFF2-40B4-BE49-F238E27FC236}">
                <a16:creationId xmlns:a16="http://schemas.microsoft.com/office/drawing/2014/main" id="{95404F66-39D5-7345-B42A-CB0B9C1D25C9}"/>
              </a:ext>
            </a:extLst>
          </p:cNvPr>
          <p:cNvGrpSpPr/>
          <p:nvPr/>
        </p:nvGrpSpPr>
        <p:grpSpPr>
          <a:xfrm>
            <a:off x="6284367" y="3776787"/>
            <a:ext cx="2757548" cy="1320122"/>
            <a:chOff x="978195" y="1680043"/>
            <a:chExt cx="3397445" cy="1406639"/>
          </a:xfrm>
        </p:grpSpPr>
        <p:sp>
          <p:nvSpPr>
            <p:cNvPr id="29" name="Rettangolo con angoli arrotondati 12">
              <a:extLst>
                <a:ext uri="{FF2B5EF4-FFF2-40B4-BE49-F238E27FC236}">
                  <a16:creationId xmlns:a16="http://schemas.microsoft.com/office/drawing/2014/main" id="{B6335F95-D56E-8943-B9D9-165AE9DDA63B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Viaggi di business </a:t>
              </a:r>
            </a:p>
            <a:p>
              <a:pPr algn="ctr">
                <a:lnSpc>
                  <a:spcPct val="110000"/>
                </a:lnSpc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(distanze aereo-treno, …)</a:t>
              </a:r>
            </a:p>
          </p:txBody>
        </p:sp>
        <p:sp>
          <p:nvSpPr>
            <p:cNvPr id="30" name="Rettangolo con angoli arrotondati 20">
              <a:extLst>
                <a:ext uri="{FF2B5EF4-FFF2-40B4-BE49-F238E27FC236}">
                  <a16:creationId xmlns:a16="http://schemas.microsoft.com/office/drawing/2014/main" id="{A64FBE60-5855-2741-89AF-F3CFC5874112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1" name="Gruppo 30">
            <a:extLst>
              <a:ext uri="{FF2B5EF4-FFF2-40B4-BE49-F238E27FC236}">
                <a16:creationId xmlns:a16="http://schemas.microsoft.com/office/drawing/2014/main" id="{D22DA81F-7B92-FE4D-804A-A22DDADD552E}"/>
              </a:ext>
            </a:extLst>
          </p:cNvPr>
          <p:cNvGrpSpPr/>
          <p:nvPr/>
        </p:nvGrpSpPr>
        <p:grpSpPr>
          <a:xfrm>
            <a:off x="9279409" y="3776788"/>
            <a:ext cx="2695422" cy="1337936"/>
            <a:chOff x="1054738" y="1680043"/>
            <a:chExt cx="3320902" cy="1425620"/>
          </a:xfrm>
        </p:grpSpPr>
        <p:sp>
          <p:nvSpPr>
            <p:cNvPr id="32" name="Rettangolo con angoli arrotondati 12">
              <a:extLst>
                <a:ext uri="{FF2B5EF4-FFF2-40B4-BE49-F238E27FC236}">
                  <a16:creationId xmlns:a16="http://schemas.microsoft.com/office/drawing/2014/main" id="{7E43673B-1083-6245-83C8-01CE6275807B}"/>
                </a:ext>
              </a:extLst>
            </p:cNvPr>
            <p:cNvSpPr/>
            <p:nvPr/>
          </p:nvSpPr>
          <p:spPr>
            <a:xfrm>
              <a:off x="1054738" y="1746318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Investimenti </a:t>
              </a:r>
            </a:p>
            <a:p>
              <a:pPr algn="ctr">
                <a:lnSpc>
                  <a:spcPct val="110000"/>
                </a:lnSpc>
              </a:pPr>
              <a:r>
                <a:rPr lang="it-IT" sz="1400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(Libro cespiti, ammortamenti, …)</a:t>
              </a:r>
              <a:endParaRPr lang="it-IT" i="1" dirty="0"/>
            </a:p>
          </p:txBody>
        </p:sp>
        <p:sp>
          <p:nvSpPr>
            <p:cNvPr id="33" name="Rettangolo con angoli arrotondati 20">
              <a:extLst>
                <a:ext uri="{FF2B5EF4-FFF2-40B4-BE49-F238E27FC236}">
                  <a16:creationId xmlns:a16="http://schemas.microsoft.com/office/drawing/2014/main" id="{58395008-27E0-164D-AAB5-70C68AFB7A44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02391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id="{A78019D7-FEE9-E845-8A87-DD73D0FBD4C4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3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Calcolo impronta GHG anno n+1</a:t>
            </a:r>
            <a:b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sym typeface="Wingdings" panose="05000000000000000000" pitchFamily="2" charset="2"/>
              </a:rPr>
            </a:b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5" name="Gruppo 4">
            <a:extLst>
              <a:ext uri="{FF2B5EF4-FFF2-40B4-BE49-F238E27FC236}">
                <a16:creationId xmlns:a16="http://schemas.microsoft.com/office/drawing/2014/main" id="{44B7C226-623D-074D-B057-3580CB03BEF6}"/>
              </a:ext>
            </a:extLst>
          </p:cNvPr>
          <p:cNvGrpSpPr/>
          <p:nvPr/>
        </p:nvGrpSpPr>
        <p:grpSpPr>
          <a:xfrm>
            <a:off x="2216352" y="2239622"/>
            <a:ext cx="1833713" cy="2040797"/>
            <a:chOff x="978195" y="1680043"/>
            <a:chExt cx="3397445" cy="1406639"/>
          </a:xfrm>
        </p:grpSpPr>
        <p:sp>
          <p:nvSpPr>
            <p:cNvPr id="6" name="Rettangolo con angoli arrotondati 12">
              <a:extLst>
                <a:ext uri="{FF2B5EF4-FFF2-40B4-BE49-F238E27FC236}">
                  <a16:creationId xmlns:a16="http://schemas.microsoft.com/office/drawing/2014/main" id="{0B5F19DB-6CCD-E44D-BFCC-2030C739DE88}"/>
                </a:ext>
              </a:extLst>
            </p:cNvPr>
            <p:cNvSpPr/>
            <p:nvPr/>
          </p:nvSpPr>
          <p:spPr>
            <a:xfrm>
              <a:off x="978195" y="1727337"/>
              <a:ext cx="3320904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Consegna </a:t>
              </a:r>
              <a:r>
                <a:rPr lang="it-IT" sz="1400" dirty="0" err="1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check</a:t>
              </a: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list raccolta dati per calcolo Scope 1,2 e 3</a:t>
              </a:r>
            </a:p>
          </p:txBody>
        </p:sp>
        <p:sp>
          <p:nvSpPr>
            <p:cNvPr id="7" name="Rettangolo con angoli arrotondati 20">
              <a:extLst>
                <a:ext uri="{FF2B5EF4-FFF2-40B4-BE49-F238E27FC236}">
                  <a16:creationId xmlns:a16="http://schemas.microsoft.com/office/drawing/2014/main" id="{F5926B57-7E4A-5147-8888-FB5F166BD362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uppo 7">
            <a:extLst>
              <a:ext uri="{FF2B5EF4-FFF2-40B4-BE49-F238E27FC236}">
                <a16:creationId xmlns:a16="http://schemas.microsoft.com/office/drawing/2014/main" id="{212962C1-E786-B248-8094-6FE49C095D31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9" name="Connettore diritto 7">
              <a:extLst>
                <a:ext uri="{FF2B5EF4-FFF2-40B4-BE49-F238E27FC236}">
                  <a16:creationId xmlns:a16="http://schemas.microsoft.com/office/drawing/2014/main" id="{A6B5B03A-B437-1242-8036-790DCC65C3D4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0" name="Rettangolo 9">
              <a:extLst>
                <a:ext uri="{FF2B5EF4-FFF2-40B4-BE49-F238E27FC236}">
                  <a16:creationId xmlns:a16="http://schemas.microsoft.com/office/drawing/2014/main" id="{F42848E3-97E3-0A4A-A3FB-B197DA35A0DE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Elemento grafico 10" descr="Nuvola contorno">
              <a:extLst>
                <a:ext uri="{FF2B5EF4-FFF2-40B4-BE49-F238E27FC236}">
                  <a16:creationId xmlns:a16="http://schemas.microsoft.com/office/drawing/2014/main" id="{3C971034-88F5-6E49-968B-FFC183C356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7FE56C2A-F4C4-0B47-949C-872C57C5B60F}"/>
              </a:ext>
            </a:extLst>
          </p:cNvPr>
          <p:cNvSpPr txBox="1"/>
          <p:nvPr/>
        </p:nvSpPr>
        <p:spPr>
          <a:xfrm>
            <a:off x="0" y="1519512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PRINCIPALI STEP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grpSp>
        <p:nvGrpSpPr>
          <p:cNvPr id="18" name="Gruppo 17">
            <a:extLst>
              <a:ext uri="{FF2B5EF4-FFF2-40B4-BE49-F238E27FC236}">
                <a16:creationId xmlns:a16="http://schemas.microsoft.com/office/drawing/2014/main" id="{7522685E-90BE-A148-8B58-38F9FBF201D4}"/>
              </a:ext>
            </a:extLst>
          </p:cNvPr>
          <p:cNvGrpSpPr/>
          <p:nvPr/>
        </p:nvGrpSpPr>
        <p:grpSpPr>
          <a:xfrm>
            <a:off x="4352426" y="2197342"/>
            <a:ext cx="1858622" cy="2017817"/>
            <a:chOff x="978195" y="1695882"/>
            <a:chExt cx="3434385" cy="1390800"/>
          </a:xfrm>
        </p:grpSpPr>
        <p:sp>
          <p:nvSpPr>
            <p:cNvPr id="19" name="Rettangolo con angoli arrotondati 12">
              <a:extLst>
                <a:ext uri="{FF2B5EF4-FFF2-40B4-BE49-F238E27FC236}">
                  <a16:creationId xmlns:a16="http://schemas.microsoft.com/office/drawing/2014/main" id="{B84893AE-EC72-234C-B68D-5C9BA577B80E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Raccolta dati in seguito alle indicazioni dell’anno</a:t>
              </a:r>
            </a:p>
          </p:txBody>
        </p:sp>
        <p:sp>
          <p:nvSpPr>
            <p:cNvPr id="20" name="Rettangolo con angoli arrotondati 20">
              <a:extLst>
                <a:ext uri="{FF2B5EF4-FFF2-40B4-BE49-F238E27FC236}">
                  <a16:creationId xmlns:a16="http://schemas.microsoft.com/office/drawing/2014/main" id="{AA345056-4883-8E4B-86D2-F916E8B70B4C}"/>
                </a:ext>
              </a:extLst>
            </p:cNvPr>
            <p:cNvSpPr/>
            <p:nvPr/>
          </p:nvSpPr>
          <p:spPr>
            <a:xfrm>
              <a:off x="1091679" y="1695882"/>
              <a:ext cx="3320901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5" name="Gruppo 24">
            <a:extLst>
              <a:ext uri="{FF2B5EF4-FFF2-40B4-BE49-F238E27FC236}">
                <a16:creationId xmlns:a16="http://schemas.microsoft.com/office/drawing/2014/main" id="{A501CBE8-D2D0-6844-82A0-30414BF9A814}"/>
              </a:ext>
            </a:extLst>
          </p:cNvPr>
          <p:cNvGrpSpPr/>
          <p:nvPr/>
        </p:nvGrpSpPr>
        <p:grpSpPr>
          <a:xfrm>
            <a:off x="2243011" y="4473365"/>
            <a:ext cx="3778398" cy="1423921"/>
            <a:chOff x="978195" y="1680043"/>
            <a:chExt cx="3397445" cy="1406639"/>
          </a:xfrm>
        </p:grpSpPr>
        <p:sp>
          <p:nvSpPr>
            <p:cNvPr id="26" name="Rettangolo con angoli arrotondati 12">
              <a:extLst>
                <a:ext uri="{FF2B5EF4-FFF2-40B4-BE49-F238E27FC236}">
                  <a16:creationId xmlns:a16="http://schemas.microsoft.com/office/drawing/2014/main" id="{AA1031C4-F5EC-1740-8E73-5993D8649A11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Calcolo dello scope 1,2 e 3 in accordo al GHG </a:t>
              </a:r>
              <a:r>
                <a:rPr lang="it-IT" sz="1400" dirty="0" err="1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protocol</a:t>
              </a: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 ISO 14064</a:t>
              </a:r>
            </a:p>
          </p:txBody>
        </p:sp>
        <p:sp>
          <p:nvSpPr>
            <p:cNvPr id="27" name="Rettangolo con angoli arrotondati 20">
              <a:extLst>
                <a:ext uri="{FF2B5EF4-FFF2-40B4-BE49-F238E27FC236}">
                  <a16:creationId xmlns:a16="http://schemas.microsoft.com/office/drawing/2014/main" id="{A82776C4-2AE2-7447-B248-351367ED7B9B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1" name="Rettangolo 30">
            <a:extLst>
              <a:ext uri="{FF2B5EF4-FFF2-40B4-BE49-F238E27FC236}">
                <a16:creationId xmlns:a16="http://schemas.microsoft.com/office/drawing/2014/main" id="{DE2BBAFB-2A34-E849-A1A9-ED10F9D14767}"/>
              </a:ext>
            </a:extLst>
          </p:cNvPr>
          <p:cNvSpPr/>
          <p:nvPr/>
        </p:nvSpPr>
        <p:spPr>
          <a:xfrm>
            <a:off x="2542072" y="2276715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32" name="Rettangolo 31">
            <a:extLst>
              <a:ext uri="{FF2B5EF4-FFF2-40B4-BE49-F238E27FC236}">
                <a16:creationId xmlns:a16="http://schemas.microsoft.com/office/drawing/2014/main" id="{6D71EF33-C96F-464D-BA84-CCBBBF112590}"/>
              </a:ext>
            </a:extLst>
          </p:cNvPr>
          <p:cNvSpPr/>
          <p:nvPr/>
        </p:nvSpPr>
        <p:spPr>
          <a:xfrm>
            <a:off x="4593545" y="2234435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it-IT" sz="3200" b="1" dirty="0">
              <a:solidFill>
                <a:schemeClr val="bg1"/>
              </a:solidFill>
            </a:endParaRPr>
          </a:p>
        </p:txBody>
      </p:sp>
      <p:grpSp>
        <p:nvGrpSpPr>
          <p:cNvPr id="35" name="Gruppo 34">
            <a:extLst>
              <a:ext uri="{FF2B5EF4-FFF2-40B4-BE49-F238E27FC236}">
                <a16:creationId xmlns:a16="http://schemas.microsoft.com/office/drawing/2014/main" id="{E53B28C5-1A12-764D-89B9-F65EFB886E4A}"/>
              </a:ext>
            </a:extLst>
          </p:cNvPr>
          <p:cNvGrpSpPr/>
          <p:nvPr/>
        </p:nvGrpSpPr>
        <p:grpSpPr>
          <a:xfrm>
            <a:off x="6472735" y="2193986"/>
            <a:ext cx="1858622" cy="2017817"/>
            <a:chOff x="978195" y="1695882"/>
            <a:chExt cx="3434385" cy="1390800"/>
          </a:xfrm>
        </p:grpSpPr>
        <p:sp>
          <p:nvSpPr>
            <p:cNvPr id="36" name="Rettangolo con angoli arrotondati 12">
              <a:extLst>
                <a:ext uri="{FF2B5EF4-FFF2-40B4-BE49-F238E27FC236}">
                  <a16:creationId xmlns:a16="http://schemas.microsoft.com/office/drawing/2014/main" id="{7D5D9305-FED1-1A4C-B751-56F1D8D892A2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Valutazione qualità dei dati</a:t>
              </a:r>
            </a:p>
          </p:txBody>
        </p:sp>
        <p:sp>
          <p:nvSpPr>
            <p:cNvPr id="37" name="Rettangolo con angoli arrotondati 20">
              <a:extLst>
                <a:ext uri="{FF2B5EF4-FFF2-40B4-BE49-F238E27FC236}">
                  <a16:creationId xmlns:a16="http://schemas.microsoft.com/office/drawing/2014/main" id="{B8925F9D-1B0B-9441-AD07-B1C9001028DD}"/>
                </a:ext>
              </a:extLst>
            </p:cNvPr>
            <p:cNvSpPr/>
            <p:nvPr/>
          </p:nvSpPr>
          <p:spPr>
            <a:xfrm>
              <a:off x="1091679" y="1695882"/>
              <a:ext cx="3320901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8" name="Rettangolo 37">
            <a:extLst>
              <a:ext uri="{FF2B5EF4-FFF2-40B4-BE49-F238E27FC236}">
                <a16:creationId xmlns:a16="http://schemas.microsoft.com/office/drawing/2014/main" id="{814CC02E-10B0-0E4E-901C-81A8E297487C}"/>
              </a:ext>
            </a:extLst>
          </p:cNvPr>
          <p:cNvSpPr/>
          <p:nvPr/>
        </p:nvSpPr>
        <p:spPr>
          <a:xfrm>
            <a:off x="6713854" y="2231079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it-IT" sz="3200" b="1" dirty="0">
              <a:solidFill>
                <a:schemeClr val="bg1"/>
              </a:solidFill>
            </a:endParaRPr>
          </a:p>
        </p:txBody>
      </p:sp>
      <p:grpSp>
        <p:nvGrpSpPr>
          <p:cNvPr id="39" name="Gruppo 38">
            <a:extLst>
              <a:ext uri="{FF2B5EF4-FFF2-40B4-BE49-F238E27FC236}">
                <a16:creationId xmlns:a16="http://schemas.microsoft.com/office/drawing/2014/main" id="{A9DD4587-0518-BF46-9526-B646852C01D3}"/>
              </a:ext>
            </a:extLst>
          </p:cNvPr>
          <p:cNvGrpSpPr/>
          <p:nvPr/>
        </p:nvGrpSpPr>
        <p:grpSpPr>
          <a:xfrm>
            <a:off x="8572303" y="2231079"/>
            <a:ext cx="1858622" cy="2017817"/>
            <a:chOff x="978195" y="1695882"/>
            <a:chExt cx="3434385" cy="1390800"/>
          </a:xfrm>
        </p:grpSpPr>
        <p:sp>
          <p:nvSpPr>
            <p:cNvPr id="40" name="Rettangolo con angoli arrotondati 12">
              <a:extLst>
                <a:ext uri="{FF2B5EF4-FFF2-40B4-BE49-F238E27FC236}">
                  <a16:creationId xmlns:a16="http://schemas.microsoft.com/office/drawing/2014/main" id="{9FCE2CCA-EEF6-C345-A051-E8E4F78AA656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Integrazione alla raccolta</a:t>
              </a:r>
            </a:p>
          </p:txBody>
        </p:sp>
        <p:sp>
          <p:nvSpPr>
            <p:cNvPr id="41" name="Rettangolo con angoli arrotondati 20">
              <a:extLst>
                <a:ext uri="{FF2B5EF4-FFF2-40B4-BE49-F238E27FC236}">
                  <a16:creationId xmlns:a16="http://schemas.microsoft.com/office/drawing/2014/main" id="{029068C1-A127-934E-BC95-00B5801B5977}"/>
                </a:ext>
              </a:extLst>
            </p:cNvPr>
            <p:cNvSpPr/>
            <p:nvPr/>
          </p:nvSpPr>
          <p:spPr>
            <a:xfrm>
              <a:off x="1091679" y="1695882"/>
              <a:ext cx="3320901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2" name="Gruppo 41">
            <a:extLst>
              <a:ext uri="{FF2B5EF4-FFF2-40B4-BE49-F238E27FC236}">
                <a16:creationId xmlns:a16="http://schemas.microsoft.com/office/drawing/2014/main" id="{2C812D47-28A3-3143-BC10-ACA5F34154EC}"/>
              </a:ext>
            </a:extLst>
          </p:cNvPr>
          <p:cNvGrpSpPr/>
          <p:nvPr/>
        </p:nvGrpSpPr>
        <p:grpSpPr>
          <a:xfrm>
            <a:off x="6211048" y="4486885"/>
            <a:ext cx="3778398" cy="1423921"/>
            <a:chOff x="978195" y="1680043"/>
            <a:chExt cx="3397445" cy="1406639"/>
          </a:xfrm>
        </p:grpSpPr>
        <p:sp>
          <p:nvSpPr>
            <p:cNvPr id="43" name="Rettangolo con angoli arrotondati 12">
              <a:extLst>
                <a:ext uri="{FF2B5EF4-FFF2-40B4-BE49-F238E27FC236}">
                  <a16:creationId xmlns:a16="http://schemas.microsoft.com/office/drawing/2014/main" id="{963A3230-EFEF-D845-8215-6698E65A67FB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 algn="ctr">
                <a:lnSpc>
                  <a:spcPct val="110000"/>
                </a:lnSpc>
              </a:pPr>
              <a:r>
                <a:rPr lang="it-IT" sz="14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Report dei risultati</a:t>
              </a:r>
            </a:p>
          </p:txBody>
        </p:sp>
        <p:sp>
          <p:nvSpPr>
            <p:cNvPr id="44" name="Rettangolo con angoli arrotondati 20">
              <a:extLst>
                <a:ext uri="{FF2B5EF4-FFF2-40B4-BE49-F238E27FC236}">
                  <a16:creationId xmlns:a16="http://schemas.microsoft.com/office/drawing/2014/main" id="{72517B96-8DA9-C041-8331-D410B6A73475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5" name="Rettangolo 44">
            <a:extLst>
              <a:ext uri="{FF2B5EF4-FFF2-40B4-BE49-F238E27FC236}">
                <a16:creationId xmlns:a16="http://schemas.microsoft.com/office/drawing/2014/main" id="{C8E01C97-430E-804A-ABEC-770FB3A3A51D}"/>
              </a:ext>
            </a:extLst>
          </p:cNvPr>
          <p:cNvSpPr/>
          <p:nvPr/>
        </p:nvSpPr>
        <p:spPr>
          <a:xfrm>
            <a:off x="8840038" y="2308238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46" name="Rettangolo 45">
            <a:extLst>
              <a:ext uri="{FF2B5EF4-FFF2-40B4-BE49-F238E27FC236}">
                <a16:creationId xmlns:a16="http://schemas.microsoft.com/office/drawing/2014/main" id="{0A8EE17F-543B-B548-BB4F-C7E69140EC50}"/>
              </a:ext>
            </a:extLst>
          </p:cNvPr>
          <p:cNvSpPr/>
          <p:nvPr/>
        </p:nvSpPr>
        <p:spPr>
          <a:xfrm>
            <a:off x="2417463" y="4551750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47" name="Rettangolo 46">
            <a:extLst>
              <a:ext uri="{FF2B5EF4-FFF2-40B4-BE49-F238E27FC236}">
                <a16:creationId xmlns:a16="http://schemas.microsoft.com/office/drawing/2014/main" id="{2F360911-CD84-6544-AAAB-D3098AEF64E5}"/>
              </a:ext>
            </a:extLst>
          </p:cNvPr>
          <p:cNvSpPr/>
          <p:nvPr/>
        </p:nvSpPr>
        <p:spPr>
          <a:xfrm>
            <a:off x="6534150" y="4561069"/>
            <a:ext cx="412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it-IT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163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91A3264A-4291-4742-8CF3-0AB7B82741D7}"/>
              </a:ext>
            </a:extLst>
          </p:cNvPr>
          <p:cNvSpPr txBox="1">
            <a:spLocks/>
          </p:cNvSpPr>
          <p:nvPr/>
        </p:nvSpPr>
        <p:spPr>
          <a:xfrm>
            <a:off x="-38270" y="4549052"/>
            <a:ext cx="12192000" cy="4419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Font typeface="Arial" panose="020B0604020202020204" pitchFamily="34" charset="0"/>
              <a:buNone/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 GG</a:t>
            </a:r>
            <a:endParaRPr lang="it-IT" sz="2000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B0CA9D0-E65B-5049-B9F6-93E4F44A7115}"/>
              </a:ext>
            </a:extLst>
          </p:cNvPr>
          <p:cNvSpPr txBox="1"/>
          <p:nvPr/>
        </p:nvSpPr>
        <p:spPr>
          <a:xfrm>
            <a:off x="0" y="1519512"/>
            <a:ext cx="1219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 NECESSARIO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B5C1AD6F-79F4-7249-9AF3-A096AB9D90B8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3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Calcolo impronta GHG anno n+1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08391F21-BA76-C341-A34B-EE306ACA8879}"/>
              </a:ext>
            </a:extLst>
          </p:cNvPr>
          <p:cNvGrpSpPr/>
          <p:nvPr/>
        </p:nvGrpSpPr>
        <p:grpSpPr>
          <a:xfrm>
            <a:off x="2023816" y="2184234"/>
            <a:ext cx="8144368" cy="1320122"/>
            <a:chOff x="978195" y="1680043"/>
            <a:chExt cx="3397445" cy="1406639"/>
          </a:xfrm>
        </p:grpSpPr>
        <p:sp>
          <p:nvSpPr>
            <p:cNvPr id="8" name="Rettangolo con angoli arrotondati 12">
              <a:extLst>
                <a:ext uri="{FF2B5EF4-FFF2-40B4-BE49-F238E27FC236}">
                  <a16:creationId xmlns:a16="http://schemas.microsoft.com/office/drawing/2014/main" id="{C17593BD-DFB1-1C46-8647-245DA437BA22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Evidenze di tutti i dati inseriti nello studio, affrontati e discussi nella FASE 1 e 2 del progetto</a:t>
              </a:r>
            </a:p>
          </p:txBody>
        </p:sp>
        <p:sp>
          <p:nvSpPr>
            <p:cNvPr id="9" name="Rettangolo con angoli arrotondati 20">
              <a:extLst>
                <a:ext uri="{FF2B5EF4-FFF2-40B4-BE49-F238E27FC236}">
                  <a16:creationId xmlns:a16="http://schemas.microsoft.com/office/drawing/2014/main" id="{F5FC28A0-DC33-C448-8C19-D3AFE0D47A1C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6FFDA2E-55A4-D749-A2D3-912D86B56647}"/>
              </a:ext>
            </a:extLst>
          </p:cNvPr>
          <p:cNvSpPr txBox="1"/>
          <p:nvPr/>
        </p:nvSpPr>
        <p:spPr>
          <a:xfrm>
            <a:off x="0" y="4093445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TEMPISTICHE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pic>
        <p:nvPicPr>
          <p:cNvPr id="11" name="Elemento grafico 10" descr="Cronometro con riempimento a tinta unita">
            <a:extLst>
              <a:ext uri="{FF2B5EF4-FFF2-40B4-BE49-F238E27FC236}">
                <a16:creationId xmlns:a16="http://schemas.microsoft.com/office/drawing/2014/main" id="{53A89B7E-DC41-1C44-95BF-A21354F5B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07451" y="4461826"/>
            <a:ext cx="493058" cy="493058"/>
          </a:xfrm>
          <a:prstGeom prst="rect">
            <a:avLst/>
          </a:prstGeom>
        </p:spPr>
      </p:pic>
      <p:grpSp>
        <p:nvGrpSpPr>
          <p:cNvPr id="12" name="Gruppo 11">
            <a:extLst>
              <a:ext uri="{FF2B5EF4-FFF2-40B4-BE49-F238E27FC236}">
                <a16:creationId xmlns:a16="http://schemas.microsoft.com/office/drawing/2014/main" id="{34CFDEEE-5110-D946-9378-5B57E1257A6C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13" name="Connettore diritto 7">
              <a:extLst>
                <a:ext uri="{FF2B5EF4-FFF2-40B4-BE49-F238E27FC236}">
                  <a16:creationId xmlns:a16="http://schemas.microsoft.com/office/drawing/2014/main" id="{E28CA261-7EBC-1143-BD66-A06D6F3DDC49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4" name="Rettangolo 13">
              <a:extLst>
                <a:ext uri="{FF2B5EF4-FFF2-40B4-BE49-F238E27FC236}">
                  <a16:creationId xmlns:a16="http://schemas.microsoft.com/office/drawing/2014/main" id="{A0D6625D-2068-C14F-B007-053AFFA92F7E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5" name="Elemento grafico 14" descr="Nuvola contorno">
              <a:extLst>
                <a:ext uri="{FF2B5EF4-FFF2-40B4-BE49-F238E27FC236}">
                  <a16:creationId xmlns:a16="http://schemas.microsoft.com/office/drawing/2014/main" id="{2852D57F-4965-C945-81E1-4E25D1CFE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034502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>
            <a:extLst>
              <a:ext uri="{FF2B5EF4-FFF2-40B4-BE49-F238E27FC236}">
                <a16:creationId xmlns:a16="http://schemas.microsoft.com/office/drawing/2014/main" id="{4B57E2F2-DAC0-B447-8781-7BD86FF12621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4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Supporto iter di certificazione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6" name="Gruppo 5">
            <a:extLst>
              <a:ext uri="{FF2B5EF4-FFF2-40B4-BE49-F238E27FC236}">
                <a16:creationId xmlns:a16="http://schemas.microsoft.com/office/drawing/2014/main" id="{739F06B8-BC89-FD43-89C0-5C34B3B677F1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7" name="Connettore diritto 7">
              <a:extLst>
                <a:ext uri="{FF2B5EF4-FFF2-40B4-BE49-F238E27FC236}">
                  <a16:creationId xmlns:a16="http://schemas.microsoft.com/office/drawing/2014/main" id="{6B8FD4B6-0348-E74A-A582-AF70B45FEB82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8" name="Rettangolo 7">
              <a:extLst>
                <a:ext uri="{FF2B5EF4-FFF2-40B4-BE49-F238E27FC236}">
                  <a16:creationId xmlns:a16="http://schemas.microsoft.com/office/drawing/2014/main" id="{56C3736C-2A5B-6645-8EAD-218DE6CD2214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Elemento grafico 8" descr="Nuvola contorno">
              <a:extLst>
                <a:ext uri="{FF2B5EF4-FFF2-40B4-BE49-F238E27FC236}">
                  <a16:creationId xmlns:a16="http://schemas.microsoft.com/office/drawing/2014/main" id="{89A496A7-A547-474E-A377-90F7FB669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D12F55C-4780-8E44-93D0-7F68A8315A75}"/>
              </a:ext>
            </a:extLst>
          </p:cNvPr>
          <p:cNvSpPr txBox="1"/>
          <p:nvPr/>
        </p:nvSpPr>
        <p:spPr>
          <a:xfrm>
            <a:off x="0" y="1519512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PRINCIPALI STEP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grpSp>
        <p:nvGrpSpPr>
          <p:cNvPr id="12" name="Gruppo 11">
            <a:extLst>
              <a:ext uri="{FF2B5EF4-FFF2-40B4-BE49-F238E27FC236}">
                <a16:creationId xmlns:a16="http://schemas.microsoft.com/office/drawing/2014/main" id="{4BED3BC7-9B38-0A48-8FAA-6C5C7DBA8EFD}"/>
              </a:ext>
            </a:extLst>
          </p:cNvPr>
          <p:cNvGrpSpPr/>
          <p:nvPr/>
        </p:nvGrpSpPr>
        <p:grpSpPr>
          <a:xfrm>
            <a:off x="978102" y="2437691"/>
            <a:ext cx="3212898" cy="2040797"/>
            <a:chOff x="978195" y="1680043"/>
            <a:chExt cx="3397445" cy="1406639"/>
          </a:xfrm>
        </p:grpSpPr>
        <p:sp>
          <p:nvSpPr>
            <p:cNvPr id="13" name="Rettangolo con angoli arrotondati 12">
              <a:extLst>
                <a:ext uri="{FF2B5EF4-FFF2-40B4-BE49-F238E27FC236}">
                  <a16:creationId xmlns:a16="http://schemas.microsoft.com/office/drawing/2014/main" id="{3C28D303-0AD7-2043-9DA4-07E1CE1D841C}"/>
                </a:ext>
              </a:extLst>
            </p:cNvPr>
            <p:cNvSpPr/>
            <p:nvPr/>
          </p:nvSpPr>
          <p:spPr>
            <a:xfrm>
              <a:off x="978195" y="1727337"/>
              <a:ext cx="3320904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Segnalazione enti di certificazione </a:t>
              </a:r>
            </a:p>
            <a:p>
              <a:pPr algn="ctr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(se richiesto dalla contraente)</a:t>
              </a:r>
            </a:p>
          </p:txBody>
        </p:sp>
        <p:sp>
          <p:nvSpPr>
            <p:cNvPr id="14" name="Rettangolo con angoli arrotondati 20">
              <a:extLst>
                <a:ext uri="{FF2B5EF4-FFF2-40B4-BE49-F238E27FC236}">
                  <a16:creationId xmlns:a16="http://schemas.microsoft.com/office/drawing/2014/main" id="{C1325B9B-EA4D-C541-8D09-73E4BD67A6C2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Rettangolo 14">
            <a:extLst>
              <a:ext uri="{FF2B5EF4-FFF2-40B4-BE49-F238E27FC236}">
                <a16:creationId xmlns:a16="http://schemas.microsoft.com/office/drawing/2014/main" id="{EC9EBE1D-18FB-CA42-AD40-761B61823E33}"/>
              </a:ext>
            </a:extLst>
          </p:cNvPr>
          <p:cNvSpPr/>
          <p:nvPr/>
        </p:nvSpPr>
        <p:spPr>
          <a:xfrm>
            <a:off x="1303822" y="2474784"/>
            <a:ext cx="412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it-IT" sz="3200" b="1" dirty="0">
              <a:solidFill>
                <a:schemeClr val="bg1"/>
              </a:solidFill>
            </a:endParaRPr>
          </a:p>
        </p:txBody>
      </p:sp>
      <p:grpSp>
        <p:nvGrpSpPr>
          <p:cNvPr id="16" name="Gruppo 15">
            <a:extLst>
              <a:ext uri="{FF2B5EF4-FFF2-40B4-BE49-F238E27FC236}">
                <a16:creationId xmlns:a16="http://schemas.microsoft.com/office/drawing/2014/main" id="{0532C6C5-7272-734E-BB44-DBC6B6A7724E}"/>
              </a:ext>
            </a:extLst>
          </p:cNvPr>
          <p:cNvGrpSpPr/>
          <p:nvPr/>
        </p:nvGrpSpPr>
        <p:grpSpPr>
          <a:xfrm>
            <a:off x="4444335" y="2437691"/>
            <a:ext cx="3212898" cy="2040797"/>
            <a:chOff x="978195" y="1680043"/>
            <a:chExt cx="3397445" cy="1406639"/>
          </a:xfrm>
        </p:grpSpPr>
        <p:sp>
          <p:nvSpPr>
            <p:cNvPr id="17" name="Rettangolo con angoli arrotondati 12">
              <a:extLst>
                <a:ext uri="{FF2B5EF4-FFF2-40B4-BE49-F238E27FC236}">
                  <a16:creationId xmlns:a16="http://schemas.microsoft.com/office/drawing/2014/main" id="{6FE9BC8A-A2FA-4B43-8771-35580EDFE342}"/>
                </a:ext>
              </a:extLst>
            </p:cNvPr>
            <p:cNvSpPr/>
            <p:nvPr/>
          </p:nvSpPr>
          <p:spPr>
            <a:xfrm>
              <a:off x="978195" y="1727337"/>
              <a:ext cx="3320904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Invio materiale all’auditor</a:t>
              </a:r>
            </a:p>
          </p:txBody>
        </p:sp>
        <p:sp>
          <p:nvSpPr>
            <p:cNvPr id="18" name="Rettangolo con angoli arrotondati 20">
              <a:extLst>
                <a:ext uri="{FF2B5EF4-FFF2-40B4-BE49-F238E27FC236}">
                  <a16:creationId xmlns:a16="http://schemas.microsoft.com/office/drawing/2014/main" id="{0E1EABC2-0BD3-B741-9CD0-BF3FCC06CCDB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43E577B7-4BFA-6341-89D7-57A41EEE238B}"/>
              </a:ext>
            </a:extLst>
          </p:cNvPr>
          <p:cNvGrpSpPr/>
          <p:nvPr/>
        </p:nvGrpSpPr>
        <p:grpSpPr>
          <a:xfrm>
            <a:off x="7910568" y="2437691"/>
            <a:ext cx="3212898" cy="2040797"/>
            <a:chOff x="978195" y="1680043"/>
            <a:chExt cx="3397445" cy="1406639"/>
          </a:xfrm>
        </p:grpSpPr>
        <p:sp>
          <p:nvSpPr>
            <p:cNvPr id="20" name="Rettangolo con angoli arrotondati 12">
              <a:extLst>
                <a:ext uri="{FF2B5EF4-FFF2-40B4-BE49-F238E27FC236}">
                  <a16:creationId xmlns:a16="http://schemas.microsoft.com/office/drawing/2014/main" id="{9C421820-2654-AE4A-8BAC-14224AF3E5BD}"/>
                </a:ext>
              </a:extLst>
            </p:cNvPr>
            <p:cNvSpPr/>
            <p:nvPr/>
          </p:nvSpPr>
          <p:spPr>
            <a:xfrm>
              <a:off x="978195" y="1727337"/>
              <a:ext cx="3320904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Supporto in presenza o da remoto durante il processo di audit</a:t>
              </a:r>
            </a:p>
          </p:txBody>
        </p:sp>
        <p:sp>
          <p:nvSpPr>
            <p:cNvPr id="21" name="Rettangolo con angoli arrotondati 20">
              <a:extLst>
                <a:ext uri="{FF2B5EF4-FFF2-40B4-BE49-F238E27FC236}">
                  <a16:creationId xmlns:a16="http://schemas.microsoft.com/office/drawing/2014/main" id="{4AE57579-1DCB-2A4F-B958-8DE8A3715DAE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4" name="Rettangolo 23">
            <a:extLst>
              <a:ext uri="{FF2B5EF4-FFF2-40B4-BE49-F238E27FC236}">
                <a16:creationId xmlns:a16="http://schemas.microsoft.com/office/drawing/2014/main" id="{B99A0A57-97B2-6C4A-948F-58679C4D1B55}"/>
              </a:ext>
            </a:extLst>
          </p:cNvPr>
          <p:cNvSpPr/>
          <p:nvPr/>
        </p:nvSpPr>
        <p:spPr>
          <a:xfrm>
            <a:off x="4737622" y="2583759"/>
            <a:ext cx="412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it-IT" sz="3200" b="1" dirty="0">
              <a:solidFill>
                <a:schemeClr val="bg1"/>
              </a:solidFill>
            </a:endParaRPr>
          </a:p>
        </p:txBody>
      </p:sp>
      <p:sp>
        <p:nvSpPr>
          <p:cNvPr id="25" name="Rettangolo 24">
            <a:extLst>
              <a:ext uri="{FF2B5EF4-FFF2-40B4-BE49-F238E27FC236}">
                <a16:creationId xmlns:a16="http://schemas.microsoft.com/office/drawing/2014/main" id="{813F71BD-20FD-C64B-8440-6B0A4FB4078F}"/>
              </a:ext>
            </a:extLst>
          </p:cNvPr>
          <p:cNvSpPr/>
          <p:nvPr/>
        </p:nvSpPr>
        <p:spPr>
          <a:xfrm>
            <a:off x="8244463" y="2526113"/>
            <a:ext cx="412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it-IT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152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>
            <a:extLst>
              <a:ext uri="{FF2B5EF4-FFF2-40B4-BE49-F238E27FC236}">
                <a16:creationId xmlns:a16="http://schemas.microsoft.com/office/drawing/2014/main" id="{BB0CA9D0-E65B-5049-B9F6-93E4F44A7115}"/>
              </a:ext>
            </a:extLst>
          </p:cNvPr>
          <p:cNvSpPr txBox="1"/>
          <p:nvPr/>
        </p:nvSpPr>
        <p:spPr>
          <a:xfrm>
            <a:off x="0" y="1519512"/>
            <a:ext cx="1219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 NECESSARIO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B5C1AD6F-79F4-7249-9AF3-A096AB9D90B8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4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Supporto iter di certificazione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08391F21-BA76-C341-A34B-EE306ACA8879}"/>
              </a:ext>
            </a:extLst>
          </p:cNvPr>
          <p:cNvGrpSpPr/>
          <p:nvPr/>
        </p:nvGrpSpPr>
        <p:grpSpPr>
          <a:xfrm>
            <a:off x="2023816" y="2184234"/>
            <a:ext cx="8144368" cy="1320122"/>
            <a:chOff x="978195" y="1680043"/>
            <a:chExt cx="3397445" cy="1406639"/>
          </a:xfrm>
        </p:grpSpPr>
        <p:sp>
          <p:nvSpPr>
            <p:cNvPr id="8" name="Rettangolo con angoli arrotondati 12">
              <a:extLst>
                <a:ext uri="{FF2B5EF4-FFF2-40B4-BE49-F238E27FC236}">
                  <a16:creationId xmlns:a16="http://schemas.microsoft.com/office/drawing/2014/main" id="{C17593BD-DFB1-1C46-8647-245DA437BA22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742950" lvl="1" indent="-285750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Materiale raccolto/realizzato nella fase 3 del progetto</a:t>
              </a:r>
            </a:p>
          </p:txBody>
        </p:sp>
        <p:sp>
          <p:nvSpPr>
            <p:cNvPr id="9" name="Rettangolo con angoli arrotondati 20">
              <a:extLst>
                <a:ext uri="{FF2B5EF4-FFF2-40B4-BE49-F238E27FC236}">
                  <a16:creationId xmlns:a16="http://schemas.microsoft.com/office/drawing/2014/main" id="{F5FC28A0-DC33-C448-8C19-D3AFE0D47A1C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6FFDA2E-55A4-D749-A2D3-912D86B56647}"/>
              </a:ext>
            </a:extLst>
          </p:cNvPr>
          <p:cNvSpPr txBox="1"/>
          <p:nvPr/>
        </p:nvSpPr>
        <p:spPr>
          <a:xfrm>
            <a:off x="0" y="374664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TEMPISTICHE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pic>
        <p:nvPicPr>
          <p:cNvPr id="11" name="Elemento grafico 10" descr="Cronometro con riempimento a tinta unita">
            <a:extLst>
              <a:ext uri="{FF2B5EF4-FFF2-40B4-BE49-F238E27FC236}">
                <a16:creationId xmlns:a16="http://schemas.microsoft.com/office/drawing/2014/main" id="{53A89B7E-DC41-1C44-95BF-A21354F5B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0388" y="4444971"/>
            <a:ext cx="493058" cy="493058"/>
          </a:xfrm>
          <a:prstGeom prst="rect">
            <a:avLst/>
          </a:prstGeom>
        </p:spPr>
      </p:pic>
      <p:grpSp>
        <p:nvGrpSpPr>
          <p:cNvPr id="12" name="Gruppo 11">
            <a:extLst>
              <a:ext uri="{FF2B5EF4-FFF2-40B4-BE49-F238E27FC236}">
                <a16:creationId xmlns:a16="http://schemas.microsoft.com/office/drawing/2014/main" id="{34CFDEEE-5110-D946-9378-5B57E1257A6C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13" name="Connettore diritto 7">
              <a:extLst>
                <a:ext uri="{FF2B5EF4-FFF2-40B4-BE49-F238E27FC236}">
                  <a16:creationId xmlns:a16="http://schemas.microsoft.com/office/drawing/2014/main" id="{E28CA261-7EBC-1143-BD66-A06D6F3DDC49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4" name="Rettangolo 13">
              <a:extLst>
                <a:ext uri="{FF2B5EF4-FFF2-40B4-BE49-F238E27FC236}">
                  <a16:creationId xmlns:a16="http://schemas.microsoft.com/office/drawing/2014/main" id="{A0D6625D-2068-C14F-B007-053AFFA92F7E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5" name="Elemento grafico 14" descr="Nuvola contorno">
              <a:extLst>
                <a:ext uri="{FF2B5EF4-FFF2-40B4-BE49-F238E27FC236}">
                  <a16:creationId xmlns:a16="http://schemas.microsoft.com/office/drawing/2014/main" id="{2852D57F-4965-C945-81E1-4E25D1CFE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sp>
        <p:nvSpPr>
          <p:cNvPr id="2" name="Rettangolo 1">
            <a:extLst>
              <a:ext uri="{FF2B5EF4-FFF2-40B4-BE49-F238E27FC236}">
                <a16:creationId xmlns:a16="http://schemas.microsoft.com/office/drawing/2014/main" id="{5B8C31BC-DEBE-DB49-8B42-F4196938A8B5}"/>
              </a:ext>
            </a:extLst>
          </p:cNvPr>
          <p:cNvSpPr/>
          <p:nvPr/>
        </p:nvSpPr>
        <p:spPr>
          <a:xfrm>
            <a:off x="1473446" y="4521915"/>
            <a:ext cx="1960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Stage 1 </a:t>
            </a:r>
          </a:p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(Ente Terzo): Consegna del report </a:t>
            </a:r>
          </a:p>
        </p:txBody>
      </p:sp>
      <p:pic>
        <p:nvPicPr>
          <p:cNvPr id="17" name="Elemento grafico 16" descr="Cronometro con riempimento a tinta unita">
            <a:extLst>
              <a:ext uri="{FF2B5EF4-FFF2-40B4-BE49-F238E27FC236}">
                <a16:creationId xmlns:a16="http://schemas.microsoft.com/office/drawing/2014/main" id="{69E62EC6-5996-A24B-93E6-7F8B600F4A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052763" y="4483811"/>
            <a:ext cx="493058" cy="493058"/>
          </a:xfrm>
          <a:prstGeom prst="rect">
            <a:avLst/>
          </a:prstGeom>
        </p:spPr>
      </p:pic>
      <p:sp>
        <p:nvSpPr>
          <p:cNvPr id="18" name="Rettangolo 17">
            <a:extLst>
              <a:ext uri="{FF2B5EF4-FFF2-40B4-BE49-F238E27FC236}">
                <a16:creationId xmlns:a16="http://schemas.microsoft.com/office/drawing/2014/main" id="{5ADFCD8B-6F90-0F49-A3AF-DABEC0252CB6}"/>
              </a:ext>
            </a:extLst>
          </p:cNvPr>
          <p:cNvSpPr/>
          <p:nvPr/>
        </p:nvSpPr>
        <p:spPr>
          <a:xfrm>
            <a:off x="3545820" y="4560755"/>
            <a:ext cx="23960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Stage 2 </a:t>
            </a:r>
          </a:p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(Ente Terzo): </a:t>
            </a:r>
          </a:p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 GG dopo consegna report e indicazione delle prime osservazioni</a:t>
            </a:r>
          </a:p>
        </p:txBody>
      </p:sp>
      <p:pic>
        <p:nvPicPr>
          <p:cNvPr id="19" name="Elemento grafico 18" descr="Cronometro con riempimento a tinta unita">
            <a:extLst>
              <a:ext uri="{FF2B5EF4-FFF2-40B4-BE49-F238E27FC236}">
                <a16:creationId xmlns:a16="http://schemas.microsoft.com/office/drawing/2014/main" id="{AB13F334-B557-4948-9349-BD3180DF7F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830272" y="4539413"/>
            <a:ext cx="493058" cy="493058"/>
          </a:xfrm>
          <a:prstGeom prst="rect">
            <a:avLst/>
          </a:prstGeom>
        </p:spPr>
      </p:pic>
      <p:sp>
        <p:nvSpPr>
          <p:cNvPr id="20" name="Rettangolo 19">
            <a:extLst>
              <a:ext uri="{FF2B5EF4-FFF2-40B4-BE49-F238E27FC236}">
                <a16:creationId xmlns:a16="http://schemas.microsoft.com/office/drawing/2014/main" id="{6FB1E7D3-1375-DF4A-8D1F-DA64A81FA2D7}"/>
              </a:ext>
            </a:extLst>
          </p:cNvPr>
          <p:cNvSpPr/>
          <p:nvPr/>
        </p:nvSpPr>
        <p:spPr>
          <a:xfrm>
            <a:off x="6323330" y="4616357"/>
            <a:ext cx="1960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Chiusura osservazioni Stage 1 e 2: </a:t>
            </a:r>
          </a:p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 GG da stage 2</a:t>
            </a:r>
          </a:p>
        </p:txBody>
      </p:sp>
      <p:pic>
        <p:nvPicPr>
          <p:cNvPr id="21" name="Elemento grafico 20" descr="Cronometro con riempimento a tinta unita">
            <a:extLst>
              <a:ext uri="{FF2B5EF4-FFF2-40B4-BE49-F238E27FC236}">
                <a16:creationId xmlns:a16="http://schemas.microsoft.com/office/drawing/2014/main" id="{6CD3F2A4-C41E-FA44-95F0-FE3D1074A97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344877" y="4560755"/>
            <a:ext cx="493058" cy="493058"/>
          </a:xfrm>
          <a:prstGeom prst="rect">
            <a:avLst/>
          </a:prstGeom>
        </p:spPr>
      </p:pic>
      <p:sp>
        <p:nvSpPr>
          <p:cNvPr id="22" name="Rettangolo 21">
            <a:extLst>
              <a:ext uri="{FF2B5EF4-FFF2-40B4-BE49-F238E27FC236}">
                <a16:creationId xmlns:a16="http://schemas.microsoft.com/office/drawing/2014/main" id="{C05CE37D-1430-D140-9042-90FEF53F72E9}"/>
              </a:ext>
            </a:extLst>
          </p:cNvPr>
          <p:cNvSpPr/>
          <p:nvPr/>
        </p:nvSpPr>
        <p:spPr>
          <a:xfrm>
            <a:off x="8837934" y="4637699"/>
            <a:ext cx="218762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Rilascio certificato</a:t>
            </a:r>
          </a:p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(Ente Terzo): </a:t>
            </a:r>
          </a:p>
          <a:p>
            <a:r>
              <a: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15/21 GG da chiusura osservazioni</a:t>
            </a:r>
          </a:p>
        </p:txBody>
      </p:sp>
    </p:spTree>
    <p:extLst>
      <p:ext uri="{BB962C8B-B14F-4D97-AF65-F5344CB8AC3E}">
        <p14:creationId xmlns:p14="http://schemas.microsoft.com/office/powerpoint/2010/main" val="3505622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>
            <a:extLst>
              <a:ext uri="{FF2B5EF4-FFF2-40B4-BE49-F238E27FC236}">
                <a16:creationId xmlns:a16="http://schemas.microsoft.com/office/drawing/2014/main" id="{83208597-3FAD-E646-8DF2-4DE1025F8918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5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Percorso riduzione e mitigazione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6" name="Gruppo 5">
            <a:extLst>
              <a:ext uri="{FF2B5EF4-FFF2-40B4-BE49-F238E27FC236}">
                <a16:creationId xmlns:a16="http://schemas.microsoft.com/office/drawing/2014/main" id="{394CCF21-BC2F-6641-B1B8-E1A00663AA94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7" name="Connettore diritto 7">
              <a:extLst>
                <a:ext uri="{FF2B5EF4-FFF2-40B4-BE49-F238E27FC236}">
                  <a16:creationId xmlns:a16="http://schemas.microsoft.com/office/drawing/2014/main" id="{37DF9163-428D-2144-8A18-BD3B57454981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8" name="Rettangolo 7">
              <a:extLst>
                <a:ext uri="{FF2B5EF4-FFF2-40B4-BE49-F238E27FC236}">
                  <a16:creationId xmlns:a16="http://schemas.microsoft.com/office/drawing/2014/main" id="{DAF9924A-10AE-1E42-86DE-BCD7579584AE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9" name="Elemento grafico 8" descr="Nuvola contorno">
              <a:extLst>
                <a:ext uri="{FF2B5EF4-FFF2-40B4-BE49-F238E27FC236}">
                  <a16:creationId xmlns:a16="http://schemas.microsoft.com/office/drawing/2014/main" id="{D935A123-F525-8A4D-9581-5D6AC489F7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174208E-C28C-FE41-8072-CA028C825E12}"/>
              </a:ext>
            </a:extLst>
          </p:cNvPr>
          <p:cNvSpPr txBox="1"/>
          <p:nvPr/>
        </p:nvSpPr>
        <p:spPr>
          <a:xfrm>
            <a:off x="0" y="1519512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PRINCIPALI STEP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422092E1-C310-3442-A18C-57F41D4E1DE0}"/>
              </a:ext>
            </a:extLst>
          </p:cNvPr>
          <p:cNvGrpSpPr/>
          <p:nvPr/>
        </p:nvGrpSpPr>
        <p:grpSpPr>
          <a:xfrm>
            <a:off x="2873183" y="2277088"/>
            <a:ext cx="3212898" cy="1613122"/>
            <a:chOff x="978195" y="1680043"/>
            <a:chExt cx="3397445" cy="1406639"/>
          </a:xfrm>
        </p:grpSpPr>
        <p:sp>
          <p:nvSpPr>
            <p:cNvPr id="12" name="Rettangolo con angoli arrotondati 12">
              <a:extLst>
                <a:ext uri="{FF2B5EF4-FFF2-40B4-BE49-F238E27FC236}">
                  <a16:creationId xmlns:a16="http://schemas.microsoft.com/office/drawing/2014/main" id="{99C074E6-4EF5-074D-99A7-230235F8C0A4}"/>
                </a:ext>
              </a:extLst>
            </p:cNvPr>
            <p:cNvSpPr/>
            <p:nvPr/>
          </p:nvSpPr>
          <p:spPr>
            <a:xfrm>
              <a:off x="978195" y="1727337"/>
              <a:ext cx="3320904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4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Piano di riduzione pluriennale per Scope 1 e 2</a:t>
              </a:r>
              <a:endParaRPr lang="it-IT" sz="1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ttangolo con angoli arrotondati 20">
              <a:extLst>
                <a:ext uri="{FF2B5EF4-FFF2-40B4-BE49-F238E27FC236}">
                  <a16:creationId xmlns:a16="http://schemas.microsoft.com/office/drawing/2014/main" id="{D7035309-4A50-B94D-846E-D3DE8087FAAB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" name="Rettangolo 13">
            <a:extLst>
              <a:ext uri="{FF2B5EF4-FFF2-40B4-BE49-F238E27FC236}">
                <a16:creationId xmlns:a16="http://schemas.microsoft.com/office/drawing/2014/main" id="{B7C75EAA-CBEE-B94C-808A-66EF56EC0B09}"/>
              </a:ext>
            </a:extLst>
          </p:cNvPr>
          <p:cNvSpPr/>
          <p:nvPr/>
        </p:nvSpPr>
        <p:spPr>
          <a:xfrm>
            <a:off x="3198903" y="2314180"/>
            <a:ext cx="412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it-IT" sz="3200" b="1" dirty="0">
              <a:solidFill>
                <a:schemeClr val="bg1"/>
              </a:solidFill>
            </a:endParaRPr>
          </a:p>
        </p:txBody>
      </p:sp>
      <p:grpSp>
        <p:nvGrpSpPr>
          <p:cNvPr id="15" name="Gruppo 14">
            <a:extLst>
              <a:ext uri="{FF2B5EF4-FFF2-40B4-BE49-F238E27FC236}">
                <a16:creationId xmlns:a16="http://schemas.microsoft.com/office/drawing/2014/main" id="{62E00427-F4EA-EA49-8161-C0953A55BD20}"/>
              </a:ext>
            </a:extLst>
          </p:cNvPr>
          <p:cNvGrpSpPr/>
          <p:nvPr/>
        </p:nvGrpSpPr>
        <p:grpSpPr>
          <a:xfrm>
            <a:off x="6473277" y="2314181"/>
            <a:ext cx="3212898" cy="1613122"/>
            <a:chOff x="978195" y="1680043"/>
            <a:chExt cx="3397445" cy="1406639"/>
          </a:xfrm>
        </p:grpSpPr>
        <p:sp>
          <p:nvSpPr>
            <p:cNvPr id="16" name="Rettangolo con angoli arrotondati 12">
              <a:extLst>
                <a:ext uri="{FF2B5EF4-FFF2-40B4-BE49-F238E27FC236}">
                  <a16:creationId xmlns:a16="http://schemas.microsoft.com/office/drawing/2014/main" id="{CC1968E5-0976-454F-B541-464218C0AD65}"/>
                </a:ext>
              </a:extLst>
            </p:cNvPr>
            <p:cNvSpPr/>
            <p:nvPr/>
          </p:nvSpPr>
          <p:spPr>
            <a:xfrm>
              <a:off x="978195" y="1727337"/>
              <a:ext cx="3320904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1"/>
              <a:r>
                <a:rPr lang="it-IT" sz="14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Analisi hot-spot  Scope 3 </a:t>
              </a:r>
            </a:p>
          </p:txBody>
        </p:sp>
        <p:sp>
          <p:nvSpPr>
            <p:cNvPr id="17" name="Rettangolo con angoli arrotondati 20">
              <a:extLst>
                <a:ext uri="{FF2B5EF4-FFF2-40B4-BE49-F238E27FC236}">
                  <a16:creationId xmlns:a16="http://schemas.microsoft.com/office/drawing/2014/main" id="{58710E68-CFF8-314B-9DDF-EAB02612E956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8" name="Rettangolo 17">
            <a:extLst>
              <a:ext uri="{FF2B5EF4-FFF2-40B4-BE49-F238E27FC236}">
                <a16:creationId xmlns:a16="http://schemas.microsoft.com/office/drawing/2014/main" id="{CC600A69-542C-654C-9E25-3F7772C14209}"/>
              </a:ext>
            </a:extLst>
          </p:cNvPr>
          <p:cNvSpPr/>
          <p:nvPr/>
        </p:nvSpPr>
        <p:spPr>
          <a:xfrm>
            <a:off x="6798997" y="2351273"/>
            <a:ext cx="412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it-IT" sz="3200" b="1" dirty="0">
              <a:solidFill>
                <a:schemeClr val="bg1"/>
              </a:solidFill>
            </a:endParaRPr>
          </a:p>
        </p:txBody>
      </p:sp>
      <p:grpSp>
        <p:nvGrpSpPr>
          <p:cNvPr id="19" name="Gruppo 18">
            <a:extLst>
              <a:ext uri="{FF2B5EF4-FFF2-40B4-BE49-F238E27FC236}">
                <a16:creationId xmlns:a16="http://schemas.microsoft.com/office/drawing/2014/main" id="{6C3C2D56-155D-B048-9657-76F1F942968E}"/>
              </a:ext>
            </a:extLst>
          </p:cNvPr>
          <p:cNvGrpSpPr/>
          <p:nvPr/>
        </p:nvGrpSpPr>
        <p:grpSpPr>
          <a:xfrm>
            <a:off x="2873183" y="4185092"/>
            <a:ext cx="3212898" cy="1613122"/>
            <a:chOff x="978195" y="1680043"/>
            <a:chExt cx="3397445" cy="1406639"/>
          </a:xfrm>
        </p:grpSpPr>
        <p:sp>
          <p:nvSpPr>
            <p:cNvPr id="20" name="Rettangolo con angoli arrotondati 12">
              <a:extLst>
                <a:ext uri="{FF2B5EF4-FFF2-40B4-BE49-F238E27FC236}">
                  <a16:creationId xmlns:a16="http://schemas.microsoft.com/office/drawing/2014/main" id="{2BF3F6FD-1D34-4142-B445-0E0602EF5FCB}"/>
                </a:ext>
              </a:extLst>
            </p:cNvPr>
            <p:cNvSpPr/>
            <p:nvPr/>
          </p:nvSpPr>
          <p:spPr>
            <a:xfrm>
              <a:off x="978195" y="1727337"/>
              <a:ext cx="3320904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4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Piano di compensazione pluriennale per Scope 1,2 e 3</a:t>
              </a:r>
            </a:p>
          </p:txBody>
        </p:sp>
        <p:sp>
          <p:nvSpPr>
            <p:cNvPr id="21" name="Rettangolo con angoli arrotondati 20">
              <a:extLst>
                <a:ext uri="{FF2B5EF4-FFF2-40B4-BE49-F238E27FC236}">
                  <a16:creationId xmlns:a16="http://schemas.microsoft.com/office/drawing/2014/main" id="{29F1D08A-D5DE-E042-A513-C8C5D00DA292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Rettangolo 21">
            <a:extLst>
              <a:ext uri="{FF2B5EF4-FFF2-40B4-BE49-F238E27FC236}">
                <a16:creationId xmlns:a16="http://schemas.microsoft.com/office/drawing/2014/main" id="{F744E837-B279-E942-AA82-7E58BE76EFF9}"/>
              </a:ext>
            </a:extLst>
          </p:cNvPr>
          <p:cNvSpPr/>
          <p:nvPr/>
        </p:nvSpPr>
        <p:spPr>
          <a:xfrm>
            <a:off x="3198903" y="4222184"/>
            <a:ext cx="412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it-IT" sz="3200" b="1" dirty="0">
              <a:solidFill>
                <a:schemeClr val="bg1"/>
              </a:solidFill>
            </a:endParaRPr>
          </a:p>
        </p:txBody>
      </p:sp>
      <p:grpSp>
        <p:nvGrpSpPr>
          <p:cNvPr id="23" name="Gruppo 22">
            <a:extLst>
              <a:ext uri="{FF2B5EF4-FFF2-40B4-BE49-F238E27FC236}">
                <a16:creationId xmlns:a16="http://schemas.microsoft.com/office/drawing/2014/main" id="{590D1325-F1DD-9B48-A09B-09DAB37AE75C}"/>
              </a:ext>
            </a:extLst>
          </p:cNvPr>
          <p:cNvGrpSpPr/>
          <p:nvPr/>
        </p:nvGrpSpPr>
        <p:grpSpPr>
          <a:xfrm>
            <a:off x="6473277" y="4222185"/>
            <a:ext cx="3212898" cy="1613122"/>
            <a:chOff x="978195" y="1680043"/>
            <a:chExt cx="3397445" cy="1406639"/>
          </a:xfrm>
        </p:grpSpPr>
        <p:sp>
          <p:nvSpPr>
            <p:cNvPr id="24" name="Rettangolo con angoli arrotondati 12">
              <a:extLst>
                <a:ext uri="{FF2B5EF4-FFF2-40B4-BE49-F238E27FC236}">
                  <a16:creationId xmlns:a16="http://schemas.microsoft.com/office/drawing/2014/main" id="{2D57CA0D-48D5-1140-83D2-3A1CFFA590AF}"/>
                </a:ext>
              </a:extLst>
            </p:cNvPr>
            <p:cNvSpPr/>
            <p:nvPr/>
          </p:nvSpPr>
          <p:spPr>
            <a:xfrm>
              <a:off x="978195" y="1727337"/>
              <a:ext cx="3320904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14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Iscrizione ai </a:t>
              </a:r>
              <a:r>
                <a:rPr lang="it-IT" sz="1400" b="1" dirty="0" err="1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SBTi</a:t>
              </a:r>
              <a:r>
                <a:rPr lang="it-IT" sz="14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  <a:p>
              <a:pPr algn="ctr"/>
              <a:r>
                <a:rPr lang="it-IT" sz="1400" b="1" i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(se richiesto dal cliente)</a:t>
              </a:r>
            </a:p>
          </p:txBody>
        </p:sp>
        <p:sp>
          <p:nvSpPr>
            <p:cNvPr id="25" name="Rettangolo con angoli arrotondati 20">
              <a:extLst>
                <a:ext uri="{FF2B5EF4-FFF2-40B4-BE49-F238E27FC236}">
                  <a16:creationId xmlns:a16="http://schemas.microsoft.com/office/drawing/2014/main" id="{FD64F5CF-CA97-0445-8279-4CCAB4D7CB33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6" name="Rettangolo 25">
            <a:extLst>
              <a:ext uri="{FF2B5EF4-FFF2-40B4-BE49-F238E27FC236}">
                <a16:creationId xmlns:a16="http://schemas.microsoft.com/office/drawing/2014/main" id="{D2C68AFA-C52E-FC49-B7E0-5D8CEE5ACAFA}"/>
              </a:ext>
            </a:extLst>
          </p:cNvPr>
          <p:cNvSpPr/>
          <p:nvPr/>
        </p:nvSpPr>
        <p:spPr>
          <a:xfrm>
            <a:off x="6798997" y="4259277"/>
            <a:ext cx="412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it-IT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741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contenuto 2">
            <a:extLst>
              <a:ext uri="{FF2B5EF4-FFF2-40B4-BE49-F238E27FC236}">
                <a16:creationId xmlns:a16="http://schemas.microsoft.com/office/drawing/2014/main" id="{91A3264A-4291-4742-8CF3-0AB7B82741D7}"/>
              </a:ext>
            </a:extLst>
          </p:cNvPr>
          <p:cNvSpPr txBox="1">
            <a:spLocks/>
          </p:cNvSpPr>
          <p:nvPr/>
        </p:nvSpPr>
        <p:spPr>
          <a:xfrm>
            <a:off x="-38270" y="4549052"/>
            <a:ext cx="12192000" cy="4419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algn="ctr">
              <a:buFont typeface="Arial" panose="020B0604020202020204" pitchFamily="34" charset="0"/>
              <a:buNone/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 GG</a:t>
            </a:r>
            <a:endParaRPr lang="it-IT" sz="2000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B0CA9D0-E65B-5049-B9F6-93E4F44A7115}"/>
              </a:ext>
            </a:extLst>
          </p:cNvPr>
          <p:cNvSpPr txBox="1"/>
          <p:nvPr/>
        </p:nvSpPr>
        <p:spPr>
          <a:xfrm>
            <a:off x="0" y="1519512"/>
            <a:ext cx="1219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MATERIALE NECESSARIO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B5C1AD6F-79F4-7249-9AF3-A096AB9D90B8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5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Percorso riduzione e mitigazione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7" name="Gruppo 6">
            <a:extLst>
              <a:ext uri="{FF2B5EF4-FFF2-40B4-BE49-F238E27FC236}">
                <a16:creationId xmlns:a16="http://schemas.microsoft.com/office/drawing/2014/main" id="{08391F21-BA76-C341-A34B-EE306ACA8879}"/>
              </a:ext>
            </a:extLst>
          </p:cNvPr>
          <p:cNvGrpSpPr/>
          <p:nvPr/>
        </p:nvGrpSpPr>
        <p:grpSpPr>
          <a:xfrm>
            <a:off x="2023816" y="2184234"/>
            <a:ext cx="8144368" cy="1320122"/>
            <a:chOff x="978195" y="1680043"/>
            <a:chExt cx="3397445" cy="1406639"/>
          </a:xfrm>
        </p:grpSpPr>
        <p:sp>
          <p:nvSpPr>
            <p:cNvPr id="8" name="Rettangolo con angoli arrotondati 12">
              <a:extLst>
                <a:ext uri="{FF2B5EF4-FFF2-40B4-BE49-F238E27FC236}">
                  <a16:creationId xmlns:a16="http://schemas.microsoft.com/office/drawing/2014/main" id="{C17593BD-DFB1-1C46-8647-245DA437BA22}"/>
                </a:ext>
              </a:extLst>
            </p:cNvPr>
            <p:cNvSpPr/>
            <p:nvPr/>
          </p:nvSpPr>
          <p:spPr>
            <a:xfrm>
              <a:off x="978195" y="1727337"/>
              <a:ext cx="3320902" cy="135934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742950" lvl="1" indent="-285750" algn="ctr"/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Studio di carbon </a:t>
              </a:r>
              <a:r>
                <a:rPr lang="it-IT" sz="1400" dirty="0" err="1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footprint</a:t>
              </a:r>
              <a:r>
                <a:rPr lang="it-IT" sz="1400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di organizzazione</a:t>
              </a:r>
            </a:p>
          </p:txBody>
        </p:sp>
        <p:sp>
          <p:nvSpPr>
            <p:cNvPr id="9" name="Rettangolo con angoli arrotondati 20">
              <a:extLst>
                <a:ext uri="{FF2B5EF4-FFF2-40B4-BE49-F238E27FC236}">
                  <a16:creationId xmlns:a16="http://schemas.microsoft.com/office/drawing/2014/main" id="{F5FC28A0-DC33-C448-8C19-D3AFE0D47A1C}"/>
                </a:ext>
              </a:extLst>
            </p:cNvPr>
            <p:cNvSpPr/>
            <p:nvPr/>
          </p:nvSpPr>
          <p:spPr>
            <a:xfrm>
              <a:off x="1054738" y="1680043"/>
              <a:ext cx="3320902" cy="1339668"/>
            </a:xfrm>
            <a:prstGeom prst="round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fontAlgn="base"/>
              <a:endParaRPr lang="it-IT" sz="16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56FFDA2E-55A4-D749-A2D3-912D86B56647}"/>
              </a:ext>
            </a:extLst>
          </p:cNvPr>
          <p:cNvSpPr txBox="1"/>
          <p:nvPr/>
        </p:nvSpPr>
        <p:spPr>
          <a:xfrm>
            <a:off x="0" y="4093445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TEMPISTICHE</a:t>
            </a:r>
            <a:endParaRPr lang="it-IT" b="1" dirty="0">
              <a:sym typeface="Wingdings" panose="05000000000000000000" pitchFamily="2" charset="2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it-IT" dirty="0">
              <a:sym typeface="Wingdings" panose="05000000000000000000" pitchFamily="2" charset="2"/>
            </a:endParaRPr>
          </a:p>
        </p:txBody>
      </p:sp>
      <p:pic>
        <p:nvPicPr>
          <p:cNvPr id="11" name="Elemento grafico 10" descr="Cronometro con riempimento a tinta unita">
            <a:extLst>
              <a:ext uri="{FF2B5EF4-FFF2-40B4-BE49-F238E27FC236}">
                <a16:creationId xmlns:a16="http://schemas.microsoft.com/office/drawing/2014/main" id="{53A89B7E-DC41-1C44-95BF-A21354F5BB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07451" y="4461826"/>
            <a:ext cx="493058" cy="493058"/>
          </a:xfrm>
          <a:prstGeom prst="rect">
            <a:avLst/>
          </a:prstGeom>
        </p:spPr>
      </p:pic>
      <p:grpSp>
        <p:nvGrpSpPr>
          <p:cNvPr id="12" name="Gruppo 11">
            <a:extLst>
              <a:ext uri="{FF2B5EF4-FFF2-40B4-BE49-F238E27FC236}">
                <a16:creationId xmlns:a16="http://schemas.microsoft.com/office/drawing/2014/main" id="{34CFDEEE-5110-D946-9378-5B57E1257A6C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13" name="Connettore diritto 7">
              <a:extLst>
                <a:ext uri="{FF2B5EF4-FFF2-40B4-BE49-F238E27FC236}">
                  <a16:creationId xmlns:a16="http://schemas.microsoft.com/office/drawing/2014/main" id="{E28CA261-7EBC-1143-BD66-A06D6F3DDC49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4" name="Rettangolo 13">
              <a:extLst>
                <a:ext uri="{FF2B5EF4-FFF2-40B4-BE49-F238E27FC236}">
                  <a16:creationId xmlns:a16="http://schemas.microsoft.com/office/drawing/2014/main" id="{A0D6625D-2068-C14F-B007-053AFFA92F7E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5" name="Elemento grafico 14" descr="Nuvola contorno">
              <a:extLst>
                <a:ext uri="{FF2B5EF4-FFF2-40B4-BE49-F238E27FC236}">
                  <a16:creationId xmlns:a16="http://schemas.microsoft.com/office/drawing/2014/main" id="{2852D57F-4965-C945-81E1-4E25D1CFEB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2118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uppo 70">
            <a:extLst>
              <a:ext uri="{FF2B5EF4-FFF2-40B4-BE49-F238E27FC236}">
                <a16:creationId xmlns:a16="http://schemas.microsoft.com/office/drawing/2014/main" id="{F1FBE2B4-B97A-4133-926E-76C054AFCBE2}"/>
              </a:ext>
            </a:extLst>
          </p:cNvPr>
          <p:cNvGrpSpPr/>
          <p:nvPr/>
        </p:nvGrpSpPr>
        <p:grpSpPr>
          <a:xfrm>
            <a:off x="-971756" y="1952121"/>
            <a:ext cx="11981508" cy="5099954"/>
            <a:chOff x="153123" y="1249431"/>
            <a:chExt cx="11981508" cy="5099954"/>
          </a:xfrm>
        </p:grpSpPr>
        <p:cxnSp>
          <p:nvCxnSpPr>
            <p:cNvPr id="55" name="Straight Connector 12">
              <a:extLst>
                <a:ext uri="{FF2B5EF4-FFF2-40B4-BE49-F238E27FC236}">
                  <a16:creationId xmlns:a16="http://schemas.microsoft.com/office/drawing/2014/main" id="{C5ED4078-D94F-4AB1-BA4D-33EABEFE4D71}"/>
                </a:ext>
              </a:extLst>
            </p:cNvPr>
            <p:cNvCxnSpPr/>
            <p:nvPr/>
          </p:nvCxnSpPr>
          <p:spPr>
            <a:xfrm>
              <a:off x="2725200" y="5853600"/>
              <a:ext cx="183122" cy="0"/>
            </a:xfrm>
            <a:prstGeom prst="line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uppo 67">
              <a:extLst>
                <a:ext uri="{FF2B5EF4-FFF2-40B4-BE49-F238E27FC236}">
                  <a16:creationId xmlns:a16="http://schemas.microsoft.com/office/drawing/2014/main" id="{1D897D7B-F664-4663-AEE6-78CDA848713F}"/>
                </a:ext>
              </a:extLst>
            </p:cNvPr>
            <p:cNvGrpSpPr/>
            <p:nvPr/>
          </p:nvGrpSpPr>
          <p:grpSpPr>
            <a:xfrm>
              <a:off x="153123" y="1249431"/>
              <a:ext cx="11981508" cy="5099954"/>
              <a:chOff x="153319" y="1255438"/>
              <a:chExt cx="11971850" cy="5746484"/>
            </a:xfrm>
          </p:grpSpPr>
          <p:grpSp>
            <p:nvGrpSpPr>
              <p:cNvPr id="50" name="Gruppo 49">
                <a:extLst>
                  <a:ext uri="{FF2B5EF4-FFF2-40B4-BE49-F238E27FC236}">
                    <a16:creationId xmlns:a16="http://schemas.microsoft.com/office/drawing/2014/main" id="{2E71529E-B26D-4AC3-B7C3-26E8B1A0AC23}"/>
                  </a:ext>
                </a:extLst>
              </p:cNvPr>
              <p:cNvGrpSpPr/>
              <p:nvPr/>
            </p:nvGrpSpPr>
            <p:grpSpPr>
              <a:xfrm>
                <a:off x="2582614" y="1255438"/>
                <a:ext cx="9542555" cy="5746484"/>
                <a:chOff x="2790657" y="1366426"/>
                <a:chExt cx="9542555" cy="5746484"/>
              </a:xfrm>
            </p:grpSpPr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A09708D-7215-2445-B292-506391F7205C}"/>
                    </a:ext>
                  </a:extLst>
                </p:cNvPr>
                <p:cNvSpPr txBox="1"/>
                <p:nvPr/>
              </p:nvSpPr>
              <p:spPr>
                <a:xfrm>
                  <a:off x="2790657" y="1373831"/>
                  <a:ext cx="641005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chemeClr val="tx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0 [gg]</a:t>
                  </a: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0F020E21-7805-DD4F-9790-7A3725B18B91}"/>
                    </a:ext>
                  </a:extLst>
                </p:cNvPr>
                <p:cNvSpPr txBox="1"/>
                <p:nvPr/>
              </p:nvSpPr>
              <p:spPr>
                <a:xfrm>
                  <a:off x="3902419" y="1366426"/>
                  <a:ext cx="524080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t+60</a:t>
                  </a:r>
                </a:p>
              </p:txBody>
            </p:sp>
            <p:grpSp>
              <p:nvGrpSpPr>
                <p:cNvPr id="24" name="Gruppo 23">
                  <a:extLst>
                    <a:ext uri="{FF2B5EF4-FFF2-40B4-BE49-F238E27FC236}">
                      <a16:creationId xmlns:a16="http://schemas.microsoft.com/office/drawing/2014/main" id="{27B2840B-864E-4824-B86C-912C884EC112}"/>
                    </a:ext>
                  </a:extLst>
                </p:cNvPr>
                <p:cNvGrpSpPr/>
                <p:nvPr/>
              </p:nvGrpSpPr>
              <p:grpSpPr>
                <a:xfrm>
                  <a:off x="2933079" y="1715422"/>
                  <a:ext cx="9400133" cy="5397488"/>
                  <a:chOff x="2475991" y="1620083"/>
                  <a:chExt cx="9400133" cy="5397488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71C5BDE1-FF5C-E240-91E7-09E57361F305}"/>
                      </a:ext>
                    </a:extLst>
                  </p:cNvPr>
                  <p:cNvGrpSpPr/>
                  <p:nvPr/>
                </p:nvGrpSpPr>
                <p:grpSpPr>
                  <a:xfrm>
                    <a:off x="2475991" y="1620083"/>
                    <a:ext cx="9400133" cy="5397488"/>
                    <a:chOff x="1600199" y="1765198"/>
                    <a:chExt cx="8754588" cy="5701719"/>
                  </a:xfrm>
                </p:grpSpPr>
                <p:cxnSp>
                  <p:nvCxnSpPr>
                    <p:cNvPr id="6" name="Straight Connector 5">
                      <a:extLst>
                        <a:ext uri="{FF2B5EF4-FFF2-40B4-BE49-F238E27FC236}">
                          <a16:creationId xmlns:a16="http://schemas.microsoft.com/office/drawing/2014/main" id="{7F105AAD-A5A6-F44B-8943-06FE9B1999F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600199" y="1885950"/>
                      <a:ext cx="8754588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5" name="Group 4">
                      <a:extLst>
                        <a:ext uri="{FF2B5EF4-FFF2-40B4-BE49-F238E27FC236}">
                          <a16:creationId xmlns:a16="http://schemas.microsoft.com/office/drawing/2014/main" id="{8AA94DB9-FDF9-C04A-91A7-57D84E392E2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70745" y="1765198"/>
                      <a:ext cx="969243" cy="5701719"/>
                      <a:chOff x="1770745" y="1765198"/>
                      <a:chExt cx="969243" cy="5701719"/>
                    </a:xfrm>
                  </p:grpSpPr>
                  <p:cxnSp>
                    <p:nvCxnSpPr>
                      <p:cNvPr id="14" name="Straight Connector 13">
                        <a:extLst>
                          <a:ext uri="{FF2B5EF4-FFF2-40B4-BE49-F238E27FC236}">
                            <a16:creationId xmlns:a16="http://schemas.microsoft.com/office/drawing/2014/main" id="{9A91AD13-A504-7E48-8FE9-89BD24FBEB6E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1770745" y="1767836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chemeClr val="bg1">
                            <a:lumMod val="7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" name="Straight Connector 17">
                        <a:extLst>
                          <a:ext uri="{FF2B5EF4-FFF2-40B4-BE49-F238E27FC236}">
                            <a16:creationId xmlns:a16="http://schemas.microsoft.com/office/drawing/2014/main" id="{43A5C457-DB37-624B-9E20-007C7D2247D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39988" y="1765198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rgbClr val="C00000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7" name="Straight Connector 6">
                      <a:extLst>
                        <a:ext uri="{FF2B5EF4-FFF2-40B4-BE49-F238E27FC236}">
                          <a16:creationId xmlns:a16="http://schemas.microsoft.com/office/drawing/2014/main" id="{FFA747D3-F4DA-9B4D-BC8B-0D2F68940A1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342868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" name="Straight Connector 7">
                      <a:extLst>
                        <a:ext uri="{FF2B5EF4-FFF2-40B4-BE49-F238E27FC236}">
                          <a16:creationId xmlns:a16="http://schemas.microsoft.com/office/drawing/2014/main" id="{9F634BAB-B049-074C-AC93-4804E2F8597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79921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" name="Straight Connector 8">
                      <a:extLst>
                        <a:ext uri="{FF2B5EF4-FFF2-40B4-BE49-F238E27FC236}">
                          <a16:creationId xmlns:a16="http://schemas.microsoft.com/office/drawing/2014/main" id="{0593228E-3473-B34B-BCB0-220252C2B9C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25556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" name="Straight Connector 9">
                      <a:extLst>
                        <a:ext uri="{FF2B5EF4-FFF2-40B4-BE49-F238E27FC236}">
                          <a16:creationId xmlns:a16="http://schemas.microsoft.com/office/drawing/2014/main" id="{409B938F-FEB8-7D46-8C19-D02E4617A1D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71192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" name="Straight Connector 10">
                      <a:extLst>
                        <a:ext uri="{FF2B5EF4-FFF2-40B4-BE49-F238E27FC236}">
                          <a16:creationId xmlns:a16="http://schemas.microsoft.com/office/drawing/2014/main" id="{E3BD1824-B646-6B4F-BCA5-E7F2C6C9EC7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16827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" name="Straight Connector 11">
                      <a:extLst>
                        <a:ext uri="{FF2B5EF4-FFF2-40B4-BE49-F238E27FC236}">
                          <a16:creationId xmlns:a16="http://schemas.microsoft.com/office/drawing/2014/main" id="{0F314F91-DBA9-A044-9CDA-138A94341CF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624621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" name="Straight Connector 12">
                      <a:extLst>
                        <a:ext uri="{FF2B5EF4-FFF2-40B4-BE49-F238E27FC236}">
                          <a16:creationId xmlns:a16="http://schemas.microsoft.com/office/drawing/2014/main" id="{EE593832-8979-E94D-B969-8843B269B1E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5080972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53" name="Straight Connector 12">
                    <a:extLst>
                      <a:ext uri="{FF2B5EF4-FFF2-40B4-BE49-F238E27FC236}">
                        <a16:creationId xmlns:a16="http://schemas.microsoft.com/office/drawing/2014/main" id="{C9742B91-333E-40F7-A04C-25CCEC025D94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190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12">
                    <a:extLst>
                      <a:ext uri="{FF2B5EF4-FFF2-40B4-BE49-F238E27FC236}">
                        <a16:creationId xmlns:a16="http://schemas.microsoft.com/office/drawing/2014/main" id="{7AA08626-6423-4FDD-A14E-3FF6A8680D6D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622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12">
                    <a:extLst>
                      <a:ext uri="{FF2B5EF4-FFF2-40B4-BE49-F238E27FC236}">
                        <a16:creationId xmlns:a16="http://schemas.microsoft.com/office/drawing/2014/main" id="{90AF4D19-8BEE-4454-BDDA-3AA448172C01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6054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8C7C8AB-5F56-0A44-B3DC-6E54AE95C721}"/>
                  </a:ext>
                </a:extLst>
              </p:cNvPr>
              <p:cNvSpPr txBox="1"/>
              <p:nvPr/>
            </p:nvSpPr>
            <p:spPr>
              <a:xfrm>
                <a:off x="153319" y="1968930"/>
                <a:ext cx="2586727" cy="2774352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Fase 1</a:t>
                </a:r>
              </a:p>
              <a:p>
                <a:pPr marL="228600" indent="-228600" algn="r">
                  <a:buAutoNum type="arabicPeriod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Fase 2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Fase 3 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Fase 4</a:t>
                </a:r>
              </a:p>
              <a:p>
                <a:pPr marL="228600" indent="-228600" algn="r">
                  <a:buAutoNum type="arabicPeriod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Fase 5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cxnSp>
        <p:nvCxnSpPr>
          <p:cNvPr id="108" name="Straight Connector 19">
            <a:extLst>
              <a:ext uri="{FF2B5EF4-FFF2-40B4-BE49-F238E27FC236}">
                <a16:creationId xmlns:a16="http://schemas.microsoft.com/office/drawing/2014/main" id="{866CB6A1-CC50-4D5A-A212-255C62020F09}"/>
              </a:ext>
            </a:extLst>
          </p:cNvPr>
          <p:cNvCxnSpPr/>
          <p:nvPr/>
        </p:nvCxnSpPr>
        <p:spPr>
          <a:xfrm>
            <a:off x="3937581" y="2251081"/>
            <a:ext cx="0" cy="4788006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ttore diritto 108">
            <a:extLst>
              <a:ext uri="{FF2B5EF4-FFF2-40B4-BE49-F238E27FC236}">
                <a16:creationId xmlns:a16="http://schemas.microsoft.com/office/drawing/2014/main" id="{C906E158-31F3-464B-BC33-437F86BBB27F}"/>
              </a:ext>
            </a:extLst>
          </p:cNvPr>
          <p:cNvCxnSpPr/>
          <p:nvPr/>
        </p:nvCxnSpPr>
        <p:spPr>
          <a:xfrm>
            <a:off x="2296044" y="2258593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nettore diritto 109">
            <a:extLst>
              <a:ext uri="{FF2B5EF4-FFF2-40B4-BE49-F238E27FC236}">
                <a16:creationId xmlns:a16="http://schemas.microsoft.com/office/drawing/2014/main" id="{08F4337A-B67E-46A2-BF98-3D4440EBD438}"/>
              </a:ext>
            </a:extLst>
          </p:cNvPr>
          <p:cNvCxnSpPr/>
          <p:nvPr/>
        </p:nvCxnSpPr>
        <p:spPr>
          <a:xfrm>
            <a:off x="3381894" y="2300849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25">
            <a:extLst>
              <a:ext uri="{FF2B5EF4-FFF2-40B4-BE49-F238E27FC236}">
                <a16:creationId xmlns:a16="http://schemas.microsoft.com/office/drawing/2014/main" id="{C6ED924E-BCB4-48B6-BCE9-6071EE391C10}"/>
              </a:ext>
            </a:extLst>
          </p:cNvPr>
          <p:cNvSpPr/>
          <p:nvPr/>
        </p:nvSpPr>
        <p:spPr>
          <a:xfrm>
            <a:off x="1774144" y="2692693"/>
            <a:ext cx="1025473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Rectangle 25">
            <a:extLst>
              <a:ext uri="{FF2B5EF4-FFF2-40B4-BE49-F238E27FC236}">
                <a16:creationId xmlns:a16="http://schemas.microsoft.com/office/drawing/2014/main" id="{1357CC73-1542-4BDA-96C2-990A5F977989}"/>
              </a:ext>
            </a:extLst>
          </p:cNvPr>
          <p:cNvSpPr/>
          <p:nvPr/>
        </p:nvSpPr>
        <p:spPr>
          <a:xfrm>
            <a:off x="2814181" y="3015207"/>
            <a:ext cx="2141822" cy="12354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Rectangle 25">
            <a:extLst>
              <a:ext uri="{FF2B5EF4-FFF2-40B4-BE49-F238E27FC236}">
                <a16:creationId xmlns:a16="http://schemas.microsoft.com/office/drawing/2014/main" id="{6D5F63F5-3D92-4F74-8368-1453904D928F}"/>
              </a:ext>
            </a:extLst>
          </p:cNvPr>
          <p:cNvSpPr/>
          <p:nvPr/>
        </p:nvSpPr>
        <p:spPr>
          <a:xfrm>
            <a:off x="8320748" y="3650430"/>
            <a:ext cx="1055976" cy="10900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5">
            <a:extLst>
              <a:ext uri="{FF2B5EF4-FFF2-40B4-BE49-F238E27FC236}">
                <a16:creationId xmlns:a16="http://schemas.microsoft.com/office/drawing/2014/main" id="{6BA54358-BC21-D544-F60C-33AA2B3EF4FD}"/>
              </a:ext>
            </a:extLst>
          </p:cNvPr>
          <p:cNvSpPr/>
          <p:nvPr/>
        </p:nvSpPr>
        <p:spPr>
          <a:xfrm>
            <a:off x="6186108" y="3337588"/>
            <a:ext cx="2162833" cy="12665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Connector 17">
            <a:extLst>
              <a:ext uri="{FF2B5EF4-FFF2-40B4-BE49-F238E27FC236}">
                <a16:creationId xmlns:a16="http://schemas.microsoft.com/office/drawing/2014/main" id="{1FD89B5B-33EE-CCED-1649-3FF1EC6A810E}"/>
              </a:ext>
            </a:extLst>
          </p:cNvPr>
          <p:cNvCxnSpPr>
            <a:cxnSpLocks/>
          </p:cNvCxnSpPr>
          <p:nvPr/>
        </p:nvCxnSpPr>
        <p:spPr>
          <a:xfrm>
            <a:off x="3937581" y="2251081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42">
            <a:extLst>
              <a:ext uri="{FF2B5EF4-FFF2-40B4-BE49-F238E27FC236}">
                <a16:creationId xmlns:a16="http://schemas.microsoft.com/office/drawing/2014/main" id="{C2415BBC-42D0-86B3-3A27-12D18A18F5CA}"/>
              </a:ext>
            </a:extLst>
          </p:cNvPr>
          <p:cNvSpPr txBox="1"/>
          <p:nvPr/>
        </p:nvSpPr>
        <p:spPr>
          <a:xfrm>
            <a:off x="3629332" y="1966205"/>
            <a:ext cx="633508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t+120</a:t>
            </a:r>
          </a:p>
        </p:txBody>
      </p:sp>
      <p:cxnSp>
        <p:nvCxnSpPr>
          <p:cNvPr id="47" name="Connettore diritto 46">
            <a:extLst>
              <a:ext uri="{FF2B5EF4-FFF2-40B4-BE49-F238E27FC236}">
                <a16:creationId xmlns:a16="http://schemas.microsoft.com/office/drawing/2014/main" id="{A5A7A283-267C-7CCA-A6A9-2769207CC8CC}"/>
              </a:ext>
            </a:extLst>
          </p:cNvPr>
          <p:cNvCxnSpPr/>
          <p:nvPr/>
        </p:nvCxnSpPr>
        <p:spPr>
          <a:xfrm>
            <a:off x="4464241" y="2307384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17">
            <a:extLst>
              <a:ext uri="{FF2B5EF4-FFF2-40B4-BE49-F238E27FC236}">
                <a16:creationId xmlns:a16="http://schemas.microsoft.com/office/drawing/2014/main" id="{0E2C2F6E-9D8D-03E5-4320-7F4039D2A807}"/>
              </a:ext>
            </a:extLst>
          </p:cNvPr>
          <p:cNvCxnSpPr>
            <a:cxnSpLocks/>
          </p:cNvCxnSpPr>
          <p:nvPr/>
        </p:nvCxnSpPr>
        <p:spPr>
          <a:xfrm>
            <a:off x="4973689" y="2258593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42">
            <a:extLst>
              <a:ext uri="{FF2B5EF4-FFF2-40B4-BE49-F238E27FC236}">
                <a16:creationId xmlns:a16="http://schemas.microsoft.com/office/drawing/2014/main" id="{D170030F-6EBD-C95B-18EB-F4C8C5BA0698}"/>
              </a:ext>
            </a:extLst>
          </p:cNvPr>
          <p:cNvSpPr txBox="1"/>
          <p:nvPr/>
        </p:nvSpPr>
        <p:spPr>
          <a:xfrm>
            <a:off x="4693362" y="1958693"/>
            <a:ext cx="617477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t+180</a:t>
            </a:r>
          </a:p>
        </p:txBody>
      </p:sp>
      <p:pic>
        <p:nvPicPr>
          <p:cNvPr id="16" name="Elemento grafico 15" descr="Tiro a segno con riempimento a tinta unita">
            <a:extLst>
              <a:ext uri="{FF2B5EF4-FFF2-40B4-BE49-F238E27FC236}">
                <a16:creationId xmlns:a16="http://schemas.microsoft.com/office/drawing/2014/main" id="{592230CE-5E2C-CD75-EFE3-D8086AAE8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11389" y="3405225"/>
            <a:ext cx="571375" cy="571375"/>
          </a:xfrm>
          <a:prstGeom prst="rect">
            <a:avLst/>
          </a:prstGeom>
        </p:spPr>
      </p:pic>
      <p:sp>
        <p:nvSpPr>
          <p:cNvPr id="3" name="Parentesi quadra aperta 2">
            <a:extLst>
              <a:ext uri="{FF2B5EF4-FFF2-40B4-BE49-F238E27FC236}">
                <a16:creationId xmlns:a16="http://schemas.microsoft.com/office/drawing/2014/main" id="{D28F73DC-5660-7B5A-3B97-F0EE1759781D}"/>
              </a:ext>
            </a:extLst>
          </p:cNvPr>
          <p:cNvSpPr/>
          <p:nvPr/>
        </p:nvSpPr>
        <p:spPr>
          <a:xfrm rot="5400000">
            <a:off x="3299854" y="304661"/>
            <a:ext cx="157066" cy="3196255"/>
          </a:xfrm>
          <a:prstGeom prst="leftBracke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880FF04C-E416-2E46-4A54-D68B8A838C78}"/>
              </a:ext>
            </a:extLst>
          </p:cNvPr>
          <p:cNvSpPr txBox="1"/>
          <p:nvPr/>
        </p:nvSpPr>
        <p:spPr>
          <a:xfrm>
            <a:off x="6339253" y="153974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Roboto" panose="020B0604020202020204" charset="0"/>
                <a:cs typeface="Arial" panose="020B0604020202020204" pitchFamily="34" charset="0"/>
              </a:rPr>
              <a:t>2</a:t>
            </a:r>
            <a:r>
              <a:rPr lang="it-IT" sz="1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Roboto" panose="020B0604020202020204" charset="0"/>
                <a:cs typeface="Arial" panose="020B0604020202020204" pitchFamily="34" charset="0"/>
              </a:rPr>
              <a:t>° ANNO (o 1° per clienti già pronti)</a:t>
            </a:r>
            <a:endParaRPr lang="it-I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Connettore diritto 20">
            <a:extLst>
              <a:ext uri="{FF2B5EF4-FFF2-40B4-BE49-F238E27FC236}">
                <a16:creationId xmlns:a16="http://schemas.microsoft.com/office/drawing/2014/main" id="{4B827D67-7DBE-F27F-F488-A03C2DA071E6}"/>
              </a:ext>
            </a:extLst>
          </p:cNvPr>
          <p:cNvCxnSpPr>
            <a:cxnSpLocks/>
          </p:cNvCxnSpPr>
          <p:nvPr/>
        </p:nvCxnSpPr>
        <p:spPr>
          <a:xfrm>
            <a:off x="5384598" y="1681391"/>
            <a:ext cx="0" cy="54323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Connettore diritto 21">
            <a:extLst>
              <a:ext uri="{FF2B5EF4-FFF2-40B4-BE49-F238E27FC236}">
                <a16:creationId xmlns:a16="http://schemas.microsoft.com/office/drawing/2014/main" id="{C8FC9DF6-F031-DC25-5825-DE136C36F203}"/>
              </a:ext>
            </a:extLst>
          </p:cNvPr>
          <p:cNvCxnSpPr>
            <a:cxnSpLocks/>
          </p:cNvCxnSpPr>
          <p:nvPr/>
        </p:nvCxnSpPr>
        <p:spPr>
          <a:xfrm>
            <a:off x="5789546" y="1681391"/>
            <a:ext cx="0" cy="543233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17">
            <a:extLst>
              <a:ext uri="{FF2B5EF4-FFF2-40B4-BE49-F238E27FC236}">
                <a16:creationId xmlns:a16="http://schemas.microsoft.com/office/drawing/2014/main" id="{89834E0F-DAFC-0E10-0914-3E401FA5645C}"/>
              </a:ext>
            </a:extLst>
          </p:cNvPr>
          <p:cNvCxnSpPr>
            <a:cxnSpLocks/>
          </p:cNvCxnSpPr>
          <p:nvPr/>
        </p:nvCxnSpPr>
        <p:spPr>
          <a:xfrm>
            <a:off x="6197507" y="2258590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38">
            <a:extLst>
              <a:ext uri="{FF2B5EF4-FFF2-40B4-BE49-F238E27FC236}">
                <a16:creationId xmlns:a16="http://schemas.microsoft.com/office/drawing/2014/main" id="{D94410E5-023C-86E8-C534-772BB0A4972A}"/>
              </a:ext>
            </a:extLst>
          </p:cNvPr>
          <p:cNvSpPr txBox="1"/>
          <p:nvPr/>
        </p:nvSpPr>
        <p:spPr>
          <a:xfrm>
            <a:off x="5912539" y="1949078"/>
            <a:ext cx="641522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[gg]</a:t>
            </a:r>
          </a:p>
        </p:txBody>
      </p:sp>
      <p:cxnSp>
        <p:nvCxnSpPr>
          <p:cNvPr id="28" name="Connettore diritto 27">
            <a:extLst>
              <a:ext uri="{FF2B5EF4-FFF2-40B4-BE49-F238E27FC236}">
                <a16:creationId xmlns:a16="http://schemas.microsoft.com/office/drawing/2014/main" id="{3343777E-FAE1-27EA-1122-00F1A2C27952}"/>
              </a:ext>
            </a:extLst>
          </p:cNvPr>
          <p:cNvCxnSpPr/>
          <p:nvPr/>
        </p:nvCxnSpPr>
        <p:spPr>
          <a:xfrm>
            <a:off x="6715644" y="2275936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diritto 30">
            <a:extLst>
              <a:ext uri="{FF2B5EF4-FFF2-40B4-BE49-F238E27FC236}">
                <a16:creationId xmlns:a16="http://schemas.microsoft.com/office/drawing/2014/main" id="{DB66BC8D-2E2D-90A9-966A-088528F80ECA}"/>
              </a:ext>
            </a:extLst>
          </p:cNvPr>
          <p:cNvCxnSpPr/>
          <p:nvPr/>
        </p:nvCxnSpPr>
        <p:spPr>
          <a:xfrm>
            <a:off x="7801494" y="2318192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17">
            <a:extLst>
              <a:ext uri="{FF2B5EF4-FFF2-40B4-BE49-F238E27FC236}">
                <a16:creationId xmlns:a16="http://schemas.microsoft.com/office/drawing/2014/main" id="{3F44C6AE-5630-02F9-E2C7-128753002F8A}"/>
              </a:ext>
            </a:extLst>
          </p:cNvPr>
          <p:cNvCxnSpPr>
            <a:cxnSpLocks/>
          </p:cNvCxnSpPr>
          <p:nvPr/>
        </p:nvCxnSpPr>
        <p:spPr>
          <a:xfrm>
            <a:off x="8331093" y="2251081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17">
            <a:extLst>
              <a:ext uri="{FF2B5EF4-FFF2-40B4-BE49-F238E27FC236}">
                <a16:creationId xmlns:a16="http://schemas.microsoft.com/office/drawing/2014/main" id="{957F3C9A-E3C9-5FA6-52B4-D362C088581A}"/>
              </a:ext>
            </a:extLst>
          </p:cNvPr>
          <p:cNvCxnSpPr>
            <a:cxnSpLocks/>
          </p:cNvCxnSpPr>
          <p:nvPr/>
        </p:nvCxnSpPr>
        <p:spPr>
          <a:xfrm>
            <a:off x="7217221" y="2241466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42">
            <a:extLst>
              <a:ext uri="{FF2B5EF4-FFF2-40B4-BE49-F238E27FC236}">
                <a16:creationId xmlns:a16="http://schemas.microsoft.com/office/drawing/2014/main" id="{A50723ED-7733-2B46-8AEB-0E760E4E8A67}"/>
              </a:ext>
            </a:extLst>
          </p:cNvPr>
          <p:cNvSpPr txBox="1"/>
          <p:nvPr/>
        </p:nvSpPr>
        <p:spPr>
          <a:xfrm>
            <a:off x="6954969" y="1965265"/>
            <a:ext cx="524503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t+60</a:t>
            </a:r>
          </a:p>
        </p:txBody>
      </p:sp>
      <p:sp>
        <p:nvSpPr>
          <p:cNvPr id="36" name="TextBox 42">
            <a:extLst>
              <a:ext uri="{FF2B5EF4-FFF2-40B4-BE49-F238E27FC236}">
                <a16:creationId xmlns:a16="http://schemas.microsoft.com/office/drawing/2014/main" id="{868340E2-C955-6FE6-E720-84E8F7F61034}"/>
              </a:ext>
            </a:extLst>
          </p:cNvPr>
          <p:cNvSpPr txBox="1"/>
          <p:nvPr/>
        </p:nvSpPr>
        <p:spPr>
          <a:xfrm>
            <a:off x="8014339" y="1952372"/>
            <a:ext cx="633508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t+120</a:t>
            </a:r>
          </a:p>
        </p:txBody>
      </p:sp>
      <p:cxnSp>
        <p:nvCxnSpPr>
          <p:cNvPr id="37" name="Connettore diritto 36">
            <a:extLst>
              <a:ext uri="{FF2B5EF4-FFF2-40B4-BE49-F238E27FC236}">
                <a16:creationId xmlns:a16="http://schemas.microsoft.com/office/drawing/2014/main" id="{F9CDEB11-F647-1F6F-2307-0EF88C5EDFF1}"/>
              </a:ext>
            </a:extLst>
          </p:cNvPr>
          <p:cNvCxnSpPr/>
          <p:nvPr/>
        </p:nvCxnSpPr>
        <p:spPr>
          <a:xfrm>
            <a:off x="8868294" y="2308577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17">
            <a:extLst>
              <a:ext uri="{FF2B5EF4-FFF2-40B4-BE49-F238E27FC236}">
                <a16:creationId xmlns:a16="http://schemas.microsoft.com/office/drawing/2014/main" id="{3C73CF4C-2D20-2890-450D-2FF4138426B4}"/>
              </a:ext>
            </a:extLst>
          </p:cNvPr>
          <p:cNvCxnSpPr>
            <a:cxnSpLocks/>
          </p:cNvCxnSpPr>
          <p:nvPr/>
        </p:nvCxnSpPr>
        <p:spPr>
          <a:xfrm>
            <a:off x="9397893" y="2241466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42">
            <a:extLst>
              <a:ext uri="{FF2B5EF4-FFF2-40B4-BE49-F238E27FC236}">
                <a16:creationId xmlns:a16="http://schemas.microsoft.com/office/drawing/2014/main" id="{0EDFB3BF-3E28-C77F-C0A1-F287D6329F24}"/>
              </a:ext>
            </a:extLst>
          </p:cNvPr>
          <p:cNvSpPr txBox="1"/>
          <p:nvPr/>
        </p:nvSpPr>
        <p:spPr>
          <a:xfrm>
            <a:off x="9005467" y="1958693"/>
            <a:ext cx="635110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t+150</a:t>
            </a:r>
          </a:p>
        </p:txBody>
      </p:sp>
      <p:cxnSp>
        <p:nvCxnSpPr>
          <p:cNvPr id="42" name="Connettore diritto 41">
            <a:extLst>
              <a:ext uri="{FF2B5EF4-FFF2-40B4-BE49-F238E27FC236}">
                <a16:creationId xmlns:a16="http://schemas.microsoft.com/office/drawing/2014/main" id="{1BE3A870-01B8-1D20-2D78-A5474368BA86}"/>
              </a:ext>
            </a:extLst>
          </p:cNvPr>
          <p:cNvCxnSpPr/>
          <p:nvPr/>
        </p:nvCxnSpPr>
        <p:spPr>
          <a:xfrm>
            <a:off x="9925858" y="2280953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17">
            <a:extLst>
              <a:ext uri="{FF2B5EF4-FFF2-40B4-BE49-F238E27FC236}">
                <a16:creationId xmlns:a16="http://schemas.microsoft.com/office/drawing/2014/main" id="{C2E3E2C3-897C-7278-3530-AFCBF96BF0F8}"/>
              </a:ext>
            </a:extLst>
          </p:cNvPr>
          <p:cNvCxnSpPr>
            <a:cxnSpLocks/>
          </p:cNvCxnSpPr>
          <p:nvPr/>
        </p:nvCxnSpPr>
        <p:spPr>
          <a:xfrm>
            <a:off x="10966727" y="2251081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25">
            <a:extLst>
              <a:ext uri="{FF2B5EF4-FFF2-40B4-BE49-F238E27FC236}">
                <a16:creationId xmlns:a16="http://schemas.microsoft.com/office/drawing/2014/main" id="{25AE98C8-7FDB-3D12-DD95-B34DAC162356}"/>
              </a:ext>
            </a:extLst>
          </p:cNvPr>
          <p:cNvSpPr/>
          <p:nvPr/>
        </p:nvSpPr>
        <p:spPr>
          <a:xfrm>
            <a:off x="9387648" y="4037177"/>
            <a:ext cx="1638987" cy="10208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9" name="Connettore diritto 48">
            <a:extLst>
              <a:ext uri="{FF2B5EF4-FFF2-40B4-BE49-F238E27FC236}">
                <a16:creationId xmlns:a16="http://schemas.microsoft.com/office/drawing/2014/main" id="{65FB7485-879A-3A5F-EFC4-94011AF10BF1}"/>
              </a:ext>
            </a:extLst>
          </p:cNvPr>
          <p:cNvCxnSpPr/>
          <p:nvPr/>
        </p:nvCxnSpPr>
        <p:spPr>
          <a:xfrm>
            <a:off x="12188696" y="2239438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42">
            <a:extLst>
              <a:ext uri="{FF2B5EF4-FFF2-40B4-BE49-F238E27FC236}">
                <a16:creationId xmlns:a16="http://schemas.microsoft.com/office/drawing/2014/main" id="{8886DE31-72A6-EFC5-A16D-637338DCDEAB}"/>
              </a:ext>
            </a:extLst>
          </p:cNvPr>
          <p:cNvSpPr txBox="1"/>
          <p:nvPr/>
        </p:nvSpPr>
        <p:spPr>
          <a:xfrm>
            <a:off x="10660426" y="1969888"/>
            <a:ext cx="617477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t+240</a:t>
            </a:r>
          </a:p>
        </p:txBody>
      </p:sp>
      <p:pic>
        <p:nvPicPr>
          <p:cNvPr id="58" name="Elemento grafico 57" descr="Tiro a segno con riempimento a tinta unita">
            <a:extLst>
              <a:ext uri="{FF2B5EF4-FFF2-40B4-BE49-F238E27FC236}">
                <a16:creationId xmlns:a16="http://schemas.microsoft.com/office/drawing/2014/main" id="{20BA6AC5-6CB4-3E5A-E552-E88B2F627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719292" y="3802529"/>
            <a:ext cx="571375" cy="571375"/>
          </a:xfrm>
          <a:prstGeom prst="rect">
            <a:avLst/>
          </a:prstGeom>
        </p:spPr>
      </p:pic>
      <p:sp>
        <p:nvSpPr>
          <p:cNvPr id="59" name="Parentesi quadra aperta 58">
            <a:extLst>
              <a:ext uri="{FF2B5EF4-FFF2-40B4-BE49-F238E27FC236}">
                <a16:creationId xmlns:a16="http://schemas.microsoft.com/office/drawing/2014/main" id="{2D73AA5B-7D4A-F9AF-59EE-8B022714E8D6}"/>
              </a:ext>
            </a:extLst>
          </p:cNvPr>
          <p:cNvSpPr/>
          <p:nvPr/>
        </p:nvSpPr>
        <p:spPr>
          <a:xfrm rot="5400000">
            <a:off x="8514855" y="-492365"/>
            <a:ext cx="125562" cy="4783057"/>
          </a:xfrm>
          <a:prstGeom prst="leftBracket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0" name="CasellaDiTesto 59">
            <a:extLst>
              <a:ext uri="{FF2B5EF4-FFF2-40B4-BE49-F238E27FC236}">
                <a16:creationId xmlns:a16="http://schemas.microsoft.com/office/drawing/2014/main" id="{870037B4-2ACA-7271-4D3C-AA1C045A1D7A}"/>
              </a:ext>
            </a:extLst>
          </p:cNvPr>
          <p:cNvSpPr txBox="1"/>
          <p:nvPr/>
        </p:nvSpPr>
        <p:spPr>
          <a:xfrm>
            <a:off x="2554645" y="146427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8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Roboto" panose="020B0604020202020204" charset="0"/>
                <a:cs typeface="Arial" panose="020B0604020202020204" pitchFamily="34" charset="0"/>
              </a:rPr>
              <a:t>1° ANNO</a:t>
            </a:r>
            <a:endParaRPr lang="it-IT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3" name="Straight Connector 13">
            <a:extLst>
              <a:ext uri="{FF2B5EF4-FFF2-40B4-BE49-F238E27FC236}">
                <a16:creationId xmlns:a16="http://schemas.microsoft.com/office/drawing/2014/main" id="{249ED897-1CBE-8659-3258-522F92A7AF80}"/>
              </a:ext>
            </a:extLst>
          </p:cNvPr>
          <p:cNvCxnSpPr>
            <a:cxnSpLocks/>
          </p:cNvCxnSpPr>
          <p:nvPr/>
        </p:nvCxnSpPr>
        <p:spPr>
          <a:xfrm>
            <a:off x="10452003" y="2200537"/>
            <a:ext cx="0" cy="4788007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16">
            <a:extLst>
              <a:ext uri="{FF2B5EF4-FFF2-40B4-BE49-F238E27FC236}">
                <a16:creationId xmlns:a16="http://schemas.microsoft.com/office/drawing/2014/main" id="{8EACE5E6-094C-A44E-A4D4-76C95D42C283}"/>
              </a:ext>
            </a:extLst>
          </p:cNvPr>
          <p:cNvSpPr/>
          <p:nvPr/>
        </p:nvSpPr>
        <p:spPr>
          <a:xfrm>
            <a:off x="1" y="5893577"/>
            <a:ext cx="12188696" cy="1379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9" name="Rettangolo 68">
            <a:extLst>
              <a:ext uri="{FF2B5EF4-FFF2-40B4-BE49-F238E27FC236}">
                <a16:creationId xmlns:a16="http://schemas.microsoft.com/office/drawing/2014/main" id="{A0DC353E-0B5C-BB49-8D11-05DB5896E87E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GANTT di progetto</a:t>
            </a:r>
            <a:endParaRPr lang="it-IT" altLang="it-IT" sz="2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70" name="Gruppo 69">
            <a:extLst>
              <a:ext uri="{FF2B5EF4-FFF2-40B4-BE49-F238E27FC236}">
                <a16:creationId xmlns:a16="http://schemas.microsoft.com/office/drawing/2014/main" id="{4B87329F-1EBE-4B40-97A2-422CD67C82E1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73" name="Connettore diritto 7">
              <a:extLst>
                <a:ext uri="{FF2B5EF4-FFF2-40B4-BE49-F238E27FC236}">
                  <a16:creationId xmlns:a16="http://schemas.microsoft.com/office/drawing/2014/main" id="{44129373-2C1D-5649-A2FC-1646F4520CD9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74" name="Rettangolo 73">
              <a:extLst>
                <a:ext uri="{FF2B5EF4-FFF2-40B4-BE49-F238E27FC236}">
                  <a16:creationId xmlns:a16="http://schemas.microsoft.com/office/drawing/2014/main" id="{3135725D-B280-BF41-A271-3CBB59B02535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76" name="Elemento grafico 75" descr="Nuvola contorno">
              <a:extLst>
                <a:ext uri="{FF2B5EF4-FFF2-40B4-BE49-F238E27FC236}">
                  <a16:creationId xmlns:a16="http://schemas.microsoft.com/office/drawing/2014/main" id="{CAE11C3F-6882-1045-90D3-3C4370B796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sp>
        <p:nvSpPr>
          <p:cNvPr id="23" name="Rettangolo 22">
            <a:extLst>
              <a:ext uri="{FF2B5EF4-FFF2-40B4-BE49-F238E27FC236}">
                <a16:creationId xmlns:a16="http://schemas.microsoft.com/office/drawing/2014/main" id="{0A68E2E1-94EB-F532-443A-5A2014696A30}"/>
              </a:ext>
            </a:extLst>
          </p:cNvPr>
          <p:cNvSpPr/>
          <p:nvPr/>
        </p:nvSpPr>
        <p:spPr>
          <a:xfrm>
            <a:off x="5438396" y="1700672"/>
            <a:ext cx="289994" cy="4256508"/>
          </a:xfrm>
          <a:prstGeom prst="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9135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uppo 70">
            <a:extLst>
              <a:ext uri="{FF2B5EF4-FFF2-40B4-BE49-F238E27FC236}">
                <a16:creationId xmlns:a16="http://schemas.microsoft.com/office/drawing/2014/main" id="{F1FBE2B4-B97A-4133-926E-76C054AFCBE2}"/>
              </a:ext>
            </a:extLst>
          </p:cNvPr>
          <p:cNvGrpSpPr/>
          <p:nvPr/>
        </p:nvGrpSpPr>
        <p:grpSpPr>
          <a:xfrm>
            <a:off x="259677" y="1344135"/>
            <a:ext cx="10223864" cy="5043650"/>
            <a:chOff x="202308" y="1305734"/>
            <a:chExt cx="10223864" cy="5043650"/>
          </a:xfrm>
        </p:grpSpPr>
        <p:cxnSp>
          <p:nvCxnSpPr>
            <p:cNvPr id="55" name="Straight Connector 12">
              <a:extLst>
                <a:ext uri="{FF2B5EF4-FFF2-40B4-BE49-F238E27FC236}">
                  <a16:creationId xmlns:a16="http://schemas.microsoft.com/office/drawing/2014/main" id="{C5ED4078-D94F-4AB1-BA4D-33EABEFE4D71}"/>
                </a:ext>
              </a:extLst>
            </p:cNvPr>
            <p:cNvCxnSpPr/>
            <p:nvPr/>
          </p:nvCxnSpPr>
          <p:spPr>
            <a:xfrm>
              <a:off x="2725200" y="5853600"/>
              <a:ext cx="183122" cy="0"/>
            </a:xfrm>
            <a:prstGeom prst="line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uppo 67">
              <a:extLst>
                <a:ext uri="{FF2B5EF4-FFF2-40B4-BE49-F238E27FC236}">
                  <a16:creationId xmlns:a16="http://schemas.microsoft.com/office/drawing/2014/main" id="{1D897D7B-F664-4663-AEE6-78CDA848713F}"/>
                </a:ext>
              </a:extLst>
            </p:cNvPr>
            <p:cNvGrpSpPr/>
            <p:nvPr/>
          </p:nvGrpSpPr>
          <p:grpSpPr>
            <a:xfrm>
              <a:off x="202308" y="1305734"/>
              <a:ext cx="10223864" cy="5043650"/>
              <a:chOff x="202464" y="1318879"/>
              <a:chExt cx="10215623" cy="5683043"/>
            </a:xfrm>
          </p:grpSpPr>
          <p:grpSp>
            <p:nvGrpSpPr>
              <p:cNvPr id="50" name="Gruppo 49">
                <a:extLst>
                  <a:ext uri="{FF2B5EF4-FFF2-40B4-BE49-F238E27FC236}">
                    <a16:creationId xmlns:a16="http://schemas.microsoft.com/office/drawing/2014/main" id="{2E71529E-B26D-4AC3-B7C3-26E8B1A0AC23}"/>
                  </a:ext>
                </a:extLst>
              </p:cNvPr>
              <p:cNvGrpSpPr/>
              <p:nvPr/>
            </p:nvGrpSpPr>
            <p:grpSpPr>
              <a:xfrm>
                <a:off x="2681872" y="1318879"/>
                <a:ext cx="7736215" cy="5683043"/>
                <a:chOff x="2889915" y="1429867"/>
                <a:chExt cx="7736215" cy="5683043"/>
              </a:xfrm>
            </p:grpSpPr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A09708D-7215-2445-B292-506391F7205C}"/>
                    </a:ext>
                  </a:extLst>
                </p:cNvPr>
                <p:cNvSpPr txBox="1"/>
                <p:nvPr/>
              </p:nvSpPr>
              <p:spPr>
                <a:xfrm>
                  <a:off x="2889915" y="1429867"/>
                  <a:ext cx="641005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chemeClr val="tx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0 [gg]</a:t>
                  </a: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0F020E21-7805-DD4F-9790-7A3725B18B91}"/>
                    </a:ext>
                  </a:extLst>
                </p:cNvPr>
                <p:cNvSpPr txBox="1"/>
                <p:nvPr/>
              </p:nvSpPr>
              <p:spPr>
                <a:xfrm>
                  <a:off x="3902420" y="1429867"/>
                  <a:ext cx="524080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t+30</a:t>
                  </a:r>
                </a:p>
              </p:txBody>
            </p:sp>
            <p:grpSp>
              <p:nvGrpSpPr>
                <p:cNvPr id="24" name="Gruppo 23">
                  <a:extLst>
                    <a:ext uri="{FF2B5EF4-FFF2-40B4-BE49-F238E27FC236}">
                      <a16:creationId xmlns:a16="http://schemas.microsoft.com/office/drawing/2014/main" id="{27B2840B-864E-4824-B86C-912C884EC112}"/>
                    </a:ext>
                  </a:extLst>
                </p:cNvPr>
                <p:cNvGrpSpPr/>
                <p:nvPr/>
              </p:nvGrpSpPr>
              <p:grpSpPr>
                <a:xfrm>
                  <a:off x="2933079" y="1715422"/>
                  <a:ext cx="7693051" cy="5397488"/>
                  <a:chOff x="2475991" y="1620083"/>
                  <a:chExt cx="7693051" cy="5397488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71C5BDE1-FF5C-E240-91E7-09E57361F305}"/>
                      </a:ext>
                    </a:extLst>
                  </p:cNvPr>
                  <p:cNvGrpSpPr/>
                  <p:nvPr/>
                </p:nvGrpSpPr>
                <p:grpSpPr>
                  <a:xfrm>
                    <a:off x="2475991" y="1620083"/>
                    <a:ext cx="7693051" cy="5397488"/>
                    <a:chOff x="1600199" y="1765198"/>
                    <a:chExt cx="7164738" cy="5701719"/>
                  </a:xfrm>
                </p:grpSpPr>
                <p:cxnSp>
                  <p:nvCxnSpPr>
                    <p:cNvPr id="6" name="Straight Connector 5">
                      <a:extLst>
                        <a:ext uri="{FF2B5EF4-FFF2-40B4-BE49-F238E27FC236}">
                          <a16:creationId xmlns:a16="http://schemas.microsoft.com/office/drawing/2014/main" id="{7F105AAD-A5A6-F44B-8943-06FE9B1999F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600199" y="1885950"/>
                      <a:ext cx="7164738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5" name="Group 4">
                      <a:extLst>
                        <a:ext uri="{FF2B5EF4-FFF2-40B4-BE49-F238E27FC236}">
                          <a16:creationId xmlns:a16="http://schemas.microsoft.com/office/drawing/2014/main" id="{8AA94DB9-FDF9-C04A-91A7-57D84E392E2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70745" y="1765198"/>
                      <a:ext cx="969243" cy="5701719"/>
                      <a:chOff x="1770745" y="1765198"/>
                      <a:chExt cx="969243" cy="5701719"/>
                    </a:xfrm>
                  </p:grpSpPr>
                  <p:cxnSp>
                    <p:nvCxnSpPr>
                      <p:cNvPr id="14" name="Straight Connector 13">
                        <a:extLst>
                          <a:ext uri="{FF2B5EF4-FFF2-40B4-BE49-F238E27FC236}">
                            <a16:creationId xmlns:a16="http://schemas.microsoft.com/office/drawing/2014/main" id="{9A91AD13-A504-7E48-8FE9-89BD24FBEB6E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1770745" y="1767836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chemeClr val="bg1">
                            <a:lumMod val="7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" name="Straight Connector 17">
                        <a:extLst>
                          <a:ext uri="{FF2B5EF4-FFF2-40B4-BE49-F238E27FC236}">
                            <a16:creationId xmlns:a16="http://schemas.microsoft.com/office/drawing/2014/main" id="{43A5C457-DB37-624B-9E20-007C7D2247D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39988" y="1765198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rgbClr val="C00000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7" name="Straight Connector 6">
                      <a:extLst>
                        <a:ext uri="{FF2B5EF4-FFF2-40B4-BE49-F238E27FC236}">
                          <a16:creationId xmlns:a16="http://schemas.microsoft.com/office/drawing/2014/main" id="{FFA747D3-F4DA-9B4D-BC8B-0D2F68940A1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342868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" name="Straight Connector 7">
                      <a:extLst>
                        <a:ext uri="{FF2B5EF4-FFF2-40B4-BE49-F238E27FC236}">
                          <a16:creationId xmlns:a16="http://schemas.microsoft.com/office/drawing/2014/main" id="{9F634BAB-B049-074C-AC93-4804E2F8597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79921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" name="Straight Connector 8">
                      <a:extLst>
                        <a:ext uri="{FF2B5EF4-FFF2-40B4-BE49-F238E27FC236}">
                          <a16:creationId xmlns:a16="http://schemas.microsoft.com/office/drawing/2014/main" id="{0593228E-3473-B34B-BCB0-220252C2B9C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25556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" name="Straight Connector 9">
                      <a:extLst>
                        <a:ext uri="{FF2B5EF4-FFF2-40B4-BE49-F238E27FC236}">
                          <a16:creationId xmlns:a16="http://schemas.microsoft.com/office/drawing/2014/main" id="{409B938F-FEB8-7D46-8C19-D02E4617A1D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71192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" name="Straight Connector 10">
                      <a:extLst>
                        <a:ext uri="{FF2B5EF4-FFF2-40B4-BE49-F238E27FC236}">
                          <a16:creationId xmlns:a16="http://schemas.microsoft.com/office/drawing/2014/main" id="{E3BD1824-B646-6B4F-BCA5-E7F2C6C9EC7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16827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" name="Straight Connector 11">
                      <a:extLst>
                        <a:ext uri="{FF2B5EF4-FFF2-40B4-BE49-F238E27FC236}">
                          <a16:creationId xmlns:a16="http://schemas.microsoft.com/office/drawing/2014/main" id="{0F314F91-DBA9-A044-9CDA-138A94341CF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624621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" name="Straight Connector 12">
                      <a:extLst>
                        <a:ext uri="{FF2B5EF4-FFF2-40B4-BE49-F238E27FC236}">
                          <a16:creationId xmlns:a16="http://schemas.microsoft.com/office/drawing/2014/main" id="{EE593832-8979-E94D-B969-8843B269B1E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5080972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53" name="Straight Connector 12">
                    <a:extLst>
                      <a:ext uri="{FF2B5EF4-FFF2-40B4-BE49-F238E27FC236}">
                        <a16:creationId xmlns:a16="http://schemas.microsoft.com/office/drawing/2014/main" id="{C9742B91-333E-40F7-A04C-25CCEC025D94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190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12">
                    <a:extLst>
                      <a:ext uri="{FF2B5EF4-FFF2-40B4-BE49-F238E27FC236}">
                        <a16:creationId xmlns:a16="http://schemas.microsoft.com/office/drawing/2014/main" id="{7AA08626-6423-4FDD-A14E-3FF6A8680D6D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622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12">
                    <a:extLst>
                      <a:ext uri="{FF2B5EF4-FFF2-40B4-BE49-F238E27FC236}">
                        <a16:creationId xmlns:a16="http://schemas.microsoft.com/office/drawing/2014/main" id="{90AF4D19-8BEE-4454-BDDA-3AA448172C01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6054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8C7C8AB-5F56-0A44-B3DC-6E54AE95C721}"/>
                  </a:ext>
                </a:extLst>
              </p:cNvPr>
              <p:cNvSpPr txBox="1"/>
              <p:nvPr/>
            </p:nvSpPr>
            <p:spPr>
              <a:xfrm>
                <a:off x="202464" y="2040927"/>
                <a:ext cx="2516047" cy="2202142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Kick off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Raccolta dati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Validazione qualità del dato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Valorizzazione Scope 1 e 2</a:t>
                </a: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Report finale</a:t>
                </a: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cxnSp>
        <p:nvCxnSpPr>
          <p:cNvPr id="108" name="Straight Connector 19">
            <a:extLst>
              <a:ext uri="{FF2B5EF4-FFF2-40B4-BE49-F238E27FC236}">
                <a16:creationId xmlns:a16="http://schemas.microsoft.com/office/drawing/2014/main" id="{866CB6A1-CC50-4D5A-A212-255C62020F09}"/>
              </a:ext>
            </a:extLst>
          </p:cNvPr>
          <p:cNvCxnSpPr/>
          <p:nvPr/>
        </p:nvCxnSpPr>
        <p:spPr>
          <a:xfrm>
            <a:off x="5113492" y="1580220"/>
            <a:ext cx="0" cy="4788006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ttore diritto 108">
            <a:extLst>
              <a:ext uri="{FF2B5EF4-FFF2-40B4-BE49-F238E27FC236}">
                <a16:creationId xmlns:a16="http://schemas.microsoft.com/office/drawing/2014/main" id="{C906E158-31F3-464B-BC33-437F86BBB27F}"/>
              </a:ext>
            </a:extLst>
          </p:cNvPr>
          <p:cNvCxnSpPr/>
          <p:nvPr/>
        </p:nvCxnSpPr>
        <p:spPr>
          <a:xfrm>
            <a:off x="3471955" y="1587732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nettore diritto 109">
            <a:extLst>
              <a:ext uri="{FF2B5EF4-FFF2-40B4-BE49-F238E27FC236}">
                <a16:creationId xmlns:a16="http://schemas.microsoft.com/office/drawing/2014/main" id="{08F4337A-B67E-46A2-BF98-3D4440EBD438}"/>
              </a:ext>
            </a:extLst>
          </p:cNvPr>
          <p:cNvCxnSpPr/>
          <p:nvPr/>
        </p:nvCxnSpPr>
        <p:spPr>
          <a:xfrm>
            <a:off x="4557805" y="1629988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25">
            <a:extLst>
              <a:ext uri="{FF2B5EF4-FFF2-40B4-BE49-F238E27FC236}">
                <a16:creationId xmlns:a16="http://schemas.microsoft.com/office/drawing/2014/main" id="{C6ED924E-BCB4-48B6-BCE9-6071EE391C10}"/>
              </a:ext>
            </a:extLst>
          </p:cNvPr>
          <p:cNvSpPr/>
          <p:nvPr/>
        </p:nvSpPr>
        <p:spPr>
          <a:xfrm>
            <a:off x="2983632" y="2406778"/>
            <a:ext cx="1025474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Rectangle 25">
            <a:extLst>
              <a:ext uri="{FF2B5EF4-FFF2-40B4-BE49-F238E27FC236}">
                <a16:creationId xmlns:a16="http://schemas.microsoft.com/office/drawing/2014/main" id="{1357CC73-1542-4BDA-96C2-990A5F977989}"/>
              </a:ext>
            </a:extLst>
          </p:cNvPr>
          <p:cNvSpPr/>
          <p:nvPr/>
        </p:nvSpPr>
        <p:spPr>
          <a:xfrm>
            <a:off x="3476581" y="2789335"/>
            <a:ext cx="518483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Rectangle 25">
            <a:extLst>
              <a:ext uri="{FF2B5EF4-FFF2-40B4-BE49-F238E27FC236}">
                <a16:creationId xmlns:a16="http://schemas.microsoft.com/office/drawing/2014/main" id="{6D5F63F5-3D92-4F74-8368-1453904D928F}"/>
              </a:ext>
            </a:extLst>
          </p:cNvPr>
          <p:cNvSpPr/>
          <p:nvPr/>
        </p:nvSpPr>
        <p:spPr>
          <a:xfrm>
            <a:off x="4557805" y="3429000"/>
            <a:ext cx="555687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5">
            <a:extLst>
              <a:ext uri="{FF2B5EF4-FFF2-40B4-BE49-F238E27FC236}">
                <a16:creationId xmlns:a16="http://schemas.microsoft.com/office/drawing/2014/main" id="{6BA54358-BC21-D544-F60C-33AA2B3EF4FD}"/>
              </a:ext>
            </a:extLst>
          </p:cNvPr>
          <p:cNvSpPr/>
          <p:nvPr/>
        </p:nvSpPr>
        <p:spPr>
          <a:xfrm>
            <a:off x="4013102" y="3088563"/>
            <a:ext cx="548985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Connector 17">
            <a:extLst>
              <a:ext uri="{FF2B5EF4-FFF2-40B4-BE49-F238E27FC236}">
                <a16:creationId xmlns:a16="http://schemas.microsoft.com/office/drawing/2014/main" id="{1FD89B5B-33EE-CCED-1649-3FF1EC6A810E}"/>
              </a:ext>
            </a:extLst>
          </p:cNvPr>
          <p:cNvCxnSpPr>
            <a:cxnSpLocks/>
          </p:cNvCxnSpPr>
          <p:nvPr/>
        </p:nvCxnSpPr>
        <p:spPr>
          <a:xfrm>
            <a:off x="5104986" y="1580220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Elemento grafico 28" descr="Tiro a segno con riempimento a tinta unita">
            <a:extLst>
              <a:ext uri="{FF2B5EF4-FFF2-40B4-BE49-F238E27FC236}">
                <a16:creationId xmlns:a16="http://schemas.microsoft.com/office/drawing/2014/main" id="{3800D01C-0ABC-EF86-BE9C-06D116350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31089" y="3171334"/>
            <a:ext cx="571375" cy="571375"/>
          </a:xfrm>
          <a:prstGeom prst="rect">
            <a:avLst/>
          </a:prstGeom>
        </p:spPr>
      </p:pic>
      <p:sp>
        <p:nvSpPr>
          <p:cNvPr id="30" name="TextBox 42">
            <a:extLst>
              <a:ext uri="{FF2B5EF4-FFF2-40B4-BE49-F238E27FC236}">
                <a16:creationId xmlns:a16="http://schemas.microsoft.com/office/drawing/2014/main" id="{C2415BBC-42D0-86B3-3A27-12D18A18F5CA}"/>
              </a:ext>
            </a:extLst>
          </p:cNvPr>
          <p:cNvSpPr txBox="1"/>
          <p:nvPr/>
        </p:nvSpPr>
        <p:spPr>
          <a:xfrm>
            <a:off x="4852313" y="1354545"/>
            <a:ext cx="524503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t+60</a:t>
            </a:r>
          </a:p>
        </p:txBody>
      </p:sp>
      <p:sp>
        <p:nvSpPr>
          <p:cNvPr id="36" name="Rettangolo 35">
            <a:extLst>
              <a:ext uri="{FF2B5EF4-FFF2-40B4-BE49-F238E27FC236}">
                <a16:creationId xmlns:a16="http://schemas.microsoft.com/office/drawing/2014/main" id="{5B5EC9FD-186C-B84D-B12C-46D4A23EC361}"/>
              </a:ext>
            </a:extLst>
          </p:cNvPr>
          <p:cNvSpPr/>
          <p:nvPr/>
        </p:nvSpPr>
        <p:spPr>
          <a:xfrm>
            <a:off x="1" y="5893577"/>
            <a:ext cx="12188696" cy="1379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7" name="Rettangolo 36">
            <a:extLst>
              <a:ext uri="{FF2B5EF4-FFF2-40B4-BE49-F238E27FC236}">
                <a16:creationId xmlns:a16="http://schemas.microsoft.com/office/drawing/2014/main" id="{C745BFD9-B928-834A-8072-DEA5EC064EC1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1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Calcolo e valutazione scope 1 e 2</a:t>
            </a:r>
            <a:endParaRPr lang="it-IT" altLang="it-IT" sz="20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38" name="Gruppo 37">
            <a:extLst>
              <a:ext uri="{FF2B5EF4-FFF2-40B4-BE49-F238E27FC236}">
                <a16:creationId xmlns:a16="http://schemas.microsoft.com/office/drawing/2014/main" id="{01E21B3A-AB7A-0148-B238-EF48C471BF56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40" name="Connettore diritto 7">
              <a:extLst>
                <a:ext uri="{FF2B5EF4-FFF2-40B4-BE49-F238E27FC236}">
                  <a16:creationId xmlns:a16="http://schemas.microsoft.com/office/drawing/2014/main" id="{A1F95F47-C523-C44C-AA17-0560203FFD69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1" name="Rettangolo 40">
              <a:extLst>
                <a:ext uri="{FF2B5EF4-FFF2-40B4-BE49-F238E27FC236}">
                  <a16:creationId xmlns:a16="http://schemas.microsoft.com/office/drawing/2014/main" id="{69017692-69AD-C547-BF87-26550D6B57B5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42" name="Elemento grafico 41" descr="Nuvola contorno">
              <a:extLst>
                <a:ext uri="{FF2B5EF4-FFF2-40B4-BE49-F238E27FC236}">
                  <a16:creationId xmlns:a16="http://schemas.microsoft.com/office/drawing/2014/main" id="{9AE5EAAB-2C11-D941-949E-0F8C8FFDE8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61954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uppo 70">
            <a:extLst>
              <a:ext uri="{FF2B5EF4-FFF2-40B4-BE49-F238E27FC236}">
                <a16:creationId xmlns:a16="http://schemas.microsoft.com/office/drawing/2014/main" id="{F1FBE2B4-B97A-4133-926E-76C054AFCBE2}"/>
              </a:ext>
            </a:extLst>
          </p:cNvPr>
          <p:cNvGrpSpPr/>
          <p:nvPr/>
        </p:nvGrpSpPr>
        <p:grpSpPr>
          <a:xfrm>
            <a:off x="222657" y="1287832"/>
            <a:ext cx="10260884" cy="5099954"/>
            <a:chOff x="165288" y="1249431"/>
            <a:chExt cx="10260884" cy="5099954"/>
          </a:xfrm>
        </p:grpSpPr>
        <p:cxnSp>
          <p:nvCxnSpPr>
            <p:cNvPr id="55" name="Straight Connector 12">
              <a:extLst>
                <a:ext uri="{FF2B5EF4-FFF2-40B4-BE49-F238E27FC236}">
                  <a16:creationId xmlns:a16="http://schemas.microsoft.com/office/drawing/2014/main" id="{C5ED4078-D94F-4AB1-BA4D-33EABEFE4D71}"/>
                </a:ext>
              </a:extLst>
            </p:cNvPr>
            <p:cNvCxnSpPr/>
            <p:nvPr/>
          </p:nvCxnSpPr>
          <p:spPr>
            <a:xfrm>
              <a:off x="2725200" y="5853600"/>
              <a:ext cx="183122" cy="0"/>
            </a:xfrm>
            <a:prstGeom prst="line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uppo 67">
              <a:extLst>
                <a:ext uri="{FF2B5EF4-FFF2-40B4-BE49-F238E27FC236}">
                  <a16:creationId xmlns:a16="http://schemas.microsoft.com/office/drawing/2014/main" id="{1D897D7B-F664-4663-AEE6-78CDA848713F}"/>
                </a:ext>
              </a:extLst>
            </p:cNvPr>
            <p:cNvGrpSpPr/>
            <p:nvPr/>
          </p:nvGrpSpPr>
          <p:grpSpPr>
            <a:xfrm>
              <a:off x="165288" y="1249431"/>
              <a:ext cx="10260884" cy="5099954"/>
              <a:chOff x="165474" y="1255438"/>
              <a:chExt cx="10252613" cy="5746484"/>
            </a:xfrm>
          </p:grpSpPr>
          <p:grpSp>
            <p:nvGrpSpPr>
              <p:cNvPr id="50" name="Gruppo 49">
                <a:extLst>
                  <a:ext uri="{FF2B5EF4-FFF2-40B4-BE49-F238E27FC236}">
                    <a16:creationId xmlns:a16="http://schemas.microsoft.com/office/drawing/2014/main" id="{2E71529E-B26D-4AC3-B7C3-26E8B1A0AC23}"/>
                  </a:ext>
                </a:extLst>
              </p:cNvPr>
              <p:cNvGrpSpPr/>
              <p:nvPr/>
            </p:nvGrpSpPr>
            <p:grpSpPr>
              <a:xfrm>
                <a:off x="2582614" y="1255438"/>
                <a:ext cx="7835473" cy="5746484"/>
                <a:chOff x="2790657" y="1366426"/>
                <a:chExt cx="7835473" cy="5746484"/>
              </a:xfrm>
            </p:grpSpPr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A09708D-7215-2445-B292-506391F7205C}"/>
                    </a:ext>
                  </a:extLst>
                </p:cNvPr>
                <p:cNvSpPr txBox="1"/>
                <p:nvPr/>
              </p:nvSpPr>
              <p:spPr>
                <a:xfrm>
                  <a:off x="2790657" y="1373831"/>
                  <a:ext cx="641005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chemeClr val="tx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0 [gg]</a:t>
                  </a: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0F020E21-7805-DD4F-9790-7A3725B18B91}"/>
                    </a:ext>
                  </a:extLst>
                </p:cNvPr>
                <p:cNvSpPr txBox="1"/>
                <p:nvPr/>
              </p:nvSpPr>
              <p:spPr>
                <a:xfrm>
                  <a:off x="3902419" y="1366426"/>
                  <a:ext cx="524080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t+30</a:t>
                  </a:r>
                </a:p>
              </p:txBody>
            </p:sp>
            <p:grpSp>
              <p:nvGrpSpPr>
                <p:cNvPr id="24" name="Gruppo 23">
                  <a:extLst>
                    <a:ext uri="{FF2B5EF4-FFF2-40B4-BE49-F238E27FC236}">
                      <a16:creationId xmlns:a16="http://schemas.microsoft.com/office/drawing/2014/main" id="{27B2840B-864E-4824-B86C-912C884EC112}"/>
                    </a:ext>
                  </a:extLst>
                </p:cNvPr>
                <p:cNvGrpSpPr/>
                <p:nvPr/>
              </p:nvGrpSpPr>
              <p:grpSpPr>
                <a:xfrm>
                  <a:off x="2933079" y="1715422"/>
                  <a:ext cx="7693051" cy="5397488"/>
                  <a:chOff x="2475991" y="1620083"/>
                  <a:chExt cx="7693051" cy="5397488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71C5BDE1-FF5C-E240-91E7-09E57361F305}"/>
                      </a:ext>
                    </a:extLst>
                  </p:cNvPr>
                  <p:cNvGrpSpPr/>
                  <p:nvPr/>
                </p:nvGrpSpPr>
                <p:grpSpPr>
                  <a:xfrm>
                    <a:off x="2475991" y="1620083"/>
                    <a:ext cx="7693051" cy="5397488"/>
                    <a:chOff x="1600199" y="1765198"/>
                    <a:chExt cx="7164738" cy="5701719"/>
                  </a:xfrm>
                </p:grpSpPr>
                <p:cxnSp>
                  <p:nvCxnSpPr>
                    <p:cNvPr id="6" name="Straight Connector 5">
                      <a:extLst>
                        <a:ext uri="{FF2B5EF4-FFF2-40B4-BE49-F238E27FC236}">
                          <a16:creationId xmlns:a16="http://schemas.microsoft.com/office/drawing/2014/main" id="{7F105AAD-A5A6-F44B-8943-06FE9B1999F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600199" y="1885950"/>
                      <a:ext cx="7164738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5" name="Group 4">
                      <a:extLst>
                        <a:ext uri="{FF2B5EF4-FFF2-40B4-BE49-F238E27FC236}">
                          <a16:creationId xmlns:a16="http://schemas.microsoft.com/office/drawing/2014/main" id="{8AA94DB9-FDF9-C04A-91A7-57D84E392E2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70745" y="1765198"/>
                      <a:ext cx="969243" cy="5701719"/>
                      <a:chOff x="1770745" y="1765198"/>
                      <a:chExt cx="969243" cy="5701719"/>
                    </a:xfrm>
                  </p:grpSpPr>
                  <p:cxnSp>
                    <p:nvCxnSpPr>
                      <p:cNvPr id="14" name="Straight Connector 13">
                        <a:extLst>
                          <a:ext uri="{FF2B5EF4-FFF2-40B4-BE49-F238E27FC236}">
                            <a16:creationId xmlns:a16="http://schemas.microsoft.com/office/drawing/2014/main" id="{9A91AD13-A504-7E48-8FE9-89BD24FBEB6E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1770745" y="1767836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chemeClr val="bg1">
                            <a:lumMod val="7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" name="Straight Connector 17">
                        <a:extLst>
                          <a:ext uri="{FF2B5EF4-FFF2-40B4-BE49-F238E27FC236}">
                            <a16:creationId xmlns:a16="http://schemas.microsoft.com/office/drawing/2014/main" id="{43A5C457-DB37-624B-9E20-007C7D2247D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39988" y="1765198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rgbClr val="C00000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7" name="Straight Connector 6">
                      <a:extLst>
                        <a:ext uri="{FF2B5EF4-FFF2-40B4-BE49-F238E27FC236}">
                          <a16:creationId xmlns:a16="http://schemas.microsoft.com/office/drawing/2014/main" id="{FFA747D3-F4DA-9B4D-BC8B-0D2F68940A1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342868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" name="Straight Connector 7">
                      <a:extLst>
                        <a:ext uri="{FF2B5EF4-FFF2-40B4-BE49-F238E27FC236}">
                          <a16:creationId xmlns:a16="http://schemas.microsoft.com/office/drawing/2014/main" id="{9F634BAB-B049-074C-AC93-4804E2F8597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79921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" name="Straight Connector 8">
                      <a:extLst>
                        <a:ext uri="{FF2B5EF4-FFF2-40B4-BE49-F238E27FC236}">
                          <a16:creationId xmlns:a16="http://schemas.microsoft.com/office/drawing/2014/main" id="{0593228E-3473-B34B-BCB0-220252C2B9C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25556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" name="Straight Connector 9">
                      <a:extLst>
                        <a:ext uri="{FF2B5EF4-FFF2-40B4-BE49-F238E27FC236}">
                          <a16:creationId xmlns:a16="http://schemas.microsoft.com/office/drawing/2014/main" id="{409B938F-FEB8-7D46-8C19-D02E4617A1D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71192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" name="Straight Connector 10">
                      <a:extLst>
                        <a:ext uri="{FF2B5EF4-FFF2-40B4-BE49-F238E27FC236}">
                          <a16:creationId xmlns:a16="http://schemas.microsoft.com/office/drawing/2014/main" id="{E3BD1824-B646-6B4F-BCA5-E7F2C6C9EC7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16827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" name="Straight Connector 11">
                      <a:extLst>
                        <a:ext uri="{FF2B5EF4-FFF2-40B4-BE49-F238E27FC236}">
                          <a16:creationId xmlns:a16="http://schemas.microsoft.com/office/drawing/2014/main" id="{0F314F91-DBA9-A044-9CDA-138A94341CF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624621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" name="Straight Connector 12">
                      <a:extLst>
                        <a:ext uri="{FF2B5EF4-FFF2-40B4-BE49-F238E27FC236}">
                          <a16:creationId xmlns:a16="http://schemas.microsoft.com/office/drawing/2014/main" id="{EE593832-8979-E94D-B969-8843B269B1E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5080972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53" name="Straight Connector 12">
                    <a:extLst>
                      <a:ext uri="{FF2B5EF4-FFF2-40B4-BE49-F238E27FC236}">
                        <a16:creationId xmlns:a16="http://schemas.microsoft.com/office/drawing/2014/main" id="{C9742B91-333E-40F7-A04C-25CCEC025D94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190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12">
                    <a:extLst>
                      <a:ext uri="{FF2B5EF4-FFF2-40B4-BE49-F238E27FC236}">
                        <a16:creationId xmlns:a16="http://schemas.microsoft.com/office/drawing/2014/main" id="{7AA08626-6423-4FDD-A14E-3FF6A8680D6D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622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12">
                    <a:extLst>
                      <a:ext uri="{FF2B5EF4-FFF2-40B4-BE49-F238E27FC236}">
                        <a16:creationId xmlns:a16="http://schemas.microsoft.com/office/drawing/2014/main" id="{90AF4D19-8BEE-4454-BDDA-3AA448172C01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6054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8C7C8AB-5F56-0A44-B3DC-6E54AE95C721}"/>
                  </a:ext>
                </a:extLst>
              </p:cNvPr>
              <p:cNvSpPr txBox="1"/>
              <p:nvPr/>
            </p:nvSpPr>
            <p:spPr>
              <a:xfrm>
                <a:off x="165474" y="1917861"/>
                <a:ext cx="2516047" cy="2392878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Presentazione check list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Raccolta dati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Validazione qualità del dato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Relazione analisi Scope 3</a:t>
                </a: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Report Scope 1,2 e 3 (ove possibile)</a:t>
                </a: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cxnSp>
        <p:nvCxnSpPr>
          <p:cNvPr id="108" name="Straight Connector 19">
            <a:extLst>
              <a:ext uri="{FF2B5EF4-FFF2-40B4-BE49-F238E27FC236}">
                <a16:creationId xmlns:a16="http://schemas.microsoft.com/office/drawing/2014/main" id="{866CB6A1-CC50-4D5A-A212-255C62020F09}"/>
              </a:ext>
            </a:extLst>
          </p:cNvPr>
          <p:cNvCxnSpPr/>
          <p:nvPr/>
        </p:nvCxnSpPr>
        <p:spPr>
          <a:xfrm>
            <a:off x="5113492" y="1580220"/>
            <a:ext cx="0" cy="4788006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ttore diritto 108">
            <a:extLst>
              <a:ext uri="{FF2B5EF4-FFF2-40B4-BE49-F238E27FC236}">
                <a16:creationId xmlns:a16="http://schemas.microsoft.com/office/drawing/2014/main" id="{C906E158-31F3-464B-BC33-437F86BBB27F}"/>
              </a:ext>
            </a:extLst>
          </p:cNvPr>
          <p:cNvCxnSpPr/>
          <p:nvPr/>
        </p:nvCxnSpPr>
        <p:spPr>
          <a:xfrm>
            <a:off x="3471955" y="1587732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nettore diritto 109">
            <a:extLst>
              <a:ext uri="{FF2B5EF4-FFF2-40B4-BE49-F238E27FC236}">
                <a16:creationId xmlns:a16="http://schemas.microsoft.com/office/drawing/2014/main" id="{08F4337A-B67E-46A2-BF98-3D4440EBD438}"/>
              </a:ext>
            </a:extLst>
          </p:cNvPr>
          <p:cNvCxnSpPr/>
          <p:nvPr/>
        </p:nvCxnSpPr>
        <p:spPr>
          <a:xfrm>
            <a:off x="4557805" y="1629988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25">
            <a:extLst>
              <a:ext uri="{FF2B5EF4-FFF2-40B4-BE49-F238E27FC236}">
                <a16:creationId xmlns:a16="http://schemas.microsoft.com/office/drawing/2014/main" id="{C6ED924E-BCB4-48B6-BCE9-6071EE391C10}"/>
              </a:ext>
            </a:extLst>
          </p:cNvPr>
          <p:cNvSpPr/>
          <p:nvPr/>
        </p:nvSpPr>
        <p:spPr>
          <a:xfrm>
            <a:off x="2983633" y="2304043"/>
            <a:ext cx="1565667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Rectangle 25">
            <a:extLst>
              <a:ext uri="{FF2B5EF4-FFF2-40B4-BE49-F238E27FC236}">
                <a16:creationId xmlns:a16="http://schemas.microsoft.com/office/drawing/2014/main" id="{1357CC73-1542-4BDA-96C2-990A5F977989}"/>
              </a:ext>
            </a:extLst>
          </p:cNvPr>
          <p:cNvSpPr/>
          <p:nvPr/>
        </p:nvSpPr>
        <p:spPr>
          <a:xfrm>
            <a:off x="4016658" y="2664833"/>
            <a:ext cx="1085716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Rectangle 25">
            <a:extLst>
              <a:ext uri="{FF2B5EF4-FFF2-40B4-BE49-F238E27FC236}">
                <a16:creationId xmlns:a16="http://schemas.microsoft.com/office/drawing/2014/main" id="{6D5F63F5-3D92-4F74-8368-1453904D928F}"/>
              </a:ext>
            </a:extLst>
          </p:cNvPr>
          <p:cNvSpPr/>
          <p:nvPr/>
        </p:nvSpPr>
        <p:spPr>
          <a:xfrm>
            <a:off x="6148058" y="3429001"/>
            <a:ext cx="1012924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5">
            <a:extLst>
              <a:ext uri="{FF2B5EF4-FFF2-40B4-BE49-F238E27FC236}">
                <a16:creationId xmlns:a16="http://schemas.microsoft.com/office/drawing/2014/main" id="{6BA54358-BC21-D544-F60C-33AA2B3EF4FD}"/>
              </a:ext>
            </a:extLst>
          </p:cNvPr>
          <p:cNvSpPr/>
          <p:nvPr/>
        </p:nvSpPr>
        <p:spPr>
          <a:xfrm>
            <a:off x="5121998" y="3012784"/>
            <a:ext cx="1080000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Connector 17">
            <a:extLst>
              <a:ext uri="{FF2B5EF4-FFF2-40B4-BE49-F238E27FC236}">
                <a16:creationId xmlns:a16="http://schemas.microsoft.com/office/drawing/2014/main" id="{1FD89B5B-33EE-CCED-1649-3FF1EC6A810E}"/>
              </a:ext>
            </a:extLst>
          </p:cNvPr>
          <p:cNvCxnSpPr>
            <a:cxnSpLocks/>
          </p:cNvCxnSpPr>
          <p:nvPr/>
        </p:nvCxnSpPr>
        <p:spPr>
          <a:xfrm>
            <a:off x="5104986" y="1580220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Elemento grafico 28" descr="Tiro a segno con riempimento a tinta unita">
            <a:extLst>
              <a:ext uri="{FF2B5EF4-FFF2-40B4-BE49-F238E27FC236}">
                <a16:creationId xmlns:a16="http://schemas.microsoft.com/office/drawing/2014/main" id="{3800D01C-0ABC-EF86-BE9C-06D116350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99032" y="2755451"/>
            <a:ext cx="571375" cy="571375"/>
          </a:xfrm>
          <a:prstGeom prst="rect">
            <a:avLst/>
          </a:prstGeom>
        </p:spPr>
      </p:pic>
      <p:sp>
        <p:nvSpPr>
          <p:cNvPr id="30" name="TextBox 42">
            <a:extLst>
              <a:ext uri="{FF2B5EF4-FFF2-40B4-BE49-F238E27FC236}">
                <a16:creationId xmlns:a16="http://schemas.microsoft.com/office/drawing/2014/main" id="{C2415BBC-42D0-86B3-3A27-12D18A18F5CA}"/>
              </a:ext>
            </a:extLst>
          </p:cNvPr>
          <p:cNvSpPr txBox="1"/>
          <p:nvPr/>
        </p:nvSpPr>
        <p:spPr>
          <a:xfrm>
            <a:off x="4859746" y="1295344"/>
            <a:ext cx="524503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t+60</a:t>
            </a:r>
          </a:p>
        </p:txBody>
      </p:sp>
      <p:cxnSp>
        <p:nvCxnSpPr>
          <p:cNvPr id="47" name="Connettore diritto 46">
            <a:extLst>
              <a:ext uri="{FF2B5EF4-FFF2-40B4-BE49-F238E27FC236}">
                <a16:creationId xmlns:a16="http://schemas.microsoft.com/office/drawing/2014/main" id="{A5A7A283-267C-7CCA-A6A9-2769207CC8CC}"/>
              </a:ext>
            </a:extLst>
          </p:cNvPr>
          <p:cNvCxnSpPr/>
          <p:nvPr/>
        </p:nvCxnSpPr>
        <p:spPr>
          <a:xfrm>
            <a:off x="5640152" y="1636523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17">
            <a:extLst>
              <a:ext uri="{FF2B5EF4-FFF2-40B4-BE49-F238E27FC236}">
                <a16:creationId xmlns:a16="http://schemas.microsoft.com/office/drawing/2014/main" id="{0E2C2F6E-9D8D-03E5-4320-7F4039D2A807}"/>
              </a:ext>
            </a:extLst>
          </p:cNvPr>
          <p:cNvCxnSpPr>
            <a:cxnSpLocks/>
          </p:cNvCxnSpPr>
          <p:nvPr/>
        </p:nvCxnSpPr>
        <p:spPr>
          <a:xfrm>
            <a:off x="6149600" y="1587732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ttore diritto 48">
            <a:extLst>
              <a:ext uri="{FF2B5EF4-FFF2-40B4-BE49-F238E27FC236}">
                <a16:creationId xmlns:a16="http://schemas.microsoft.com/office/drawing/2014/main" id="{FFF4900B-F2AF-4F22-E8A9-C55DDE1D5404}"/>
              </a:ext>
            </a:extLst>
          </p:cNvPr>
          <p:cNvCxnSpPr/>
          <p:nvPr/>
        </p:nvCxnSpPr>
        <p:spPr>
          <a:xfrm>
            <a:off x="6651534" y="1594221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17">
            <a:extLst>
              <a:ext uri="{FF2B5EF4-FFF2-40B4-BE49-F238E27FC236}">
                <a16:creationId xmlns:a16="http://schemas.microsoft.com/office/drawing/2014/main" id="{CCDF9098-3F98-F2A0-2199-7A734CDE508D}"/>
              </a:ext>
            </a:extLst>
          </p:cNvPr>
          <p:cNvCxnSpPr>
            <a:cxnSpLocks/>
          </p:cNvCxnSpPr>
          <p:nvPr/>
        </p:nvCxnSpPr>
        <p:spPr>
          <a:xfrm>
            <a:off x="7160982" y="1545430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42">
            <a:extLst>
              <a:ext uri="{FF2B5EF4-FFF2-40B4-BE49-F238E27FC236}">
                <a16:creationId xmlns:a16="http://schemas.microsoft.com/office/drawing/2014/main" id="{D170030F-6EBD-C95B-18EB-F4C8C5BA0698}"/>
              </a:ext>
            </a:extLst>
          </p:cNvPr>
          <p:cNvSpPr txBox="1"/>
          <p:nvPr/>
        </p:nvSpPr>
        <p:spPr>
          <a:xfrm>
            <a:off x="5915761" y="1287832"/>
            <a:ext cx="524503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t+90</a:t>
            </a:r>
          </a:p>
        </p:txBody>
      </p:sp>
      <p:sp>
        <p:nvSpPr>
          <p:cNvPr id="58" name="TextBox 42">
            <a:extLst>
              <a:ext uri="{FF2B5EF4-FFF2-40B4-BE49-F238E27FC236}">
                <a16:creationId xmlns:a16="http://schemas.microsoft.com/office/drawing/2014/main" id="{25BE08DB-328E-2863-DFFE-E943A0BDA61A}"/>
              </a:ext>
            </a:extLst>
          </p:cNvPr>
          <p:cNvSpPr txBox="1"/>
          <p:nvPr/>
        </p:nvSpPr>
        <p:spPr>
          <a:xfrm>
            <a:off x="6856088" y="1315139"/>
            <a:ext cx="633508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t+120</a:t>
            </a:r>
          </a:p>
        </p:txBody>
      </p:sp>
      <p:sp>
        <p:nvSpPr>
          <p:cNvPr id="42" name="Rettangolo 41">
            <a:extLst>
              <a:ext uri="{FF2B5EF4-FFF2-40B4-BE49-F238E27FC236}">
                <a16:creationId xmlns:a16="http://schemas.microsoft.com/office/drawing/2014/main" id="{487D0D3F-0FA3-3241-B2C0-4E99CD8CC89C}"/>
              </a:ext>
            </a:extLst>
          </p:cNvPr>
          <p:cNvSpPr/>
          <p:nvPr/>
        </p:nvSpPr>
        <p:spPr>
          <a:xfrm>
            <a:off x="1" y="5893577"/>
            <a:ext cx="12188696" cy="1379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4" name="Rettangolo 43">
            <a:extLst>
              <a:ext uri="{FF2B5EF4-FFF2-40B4-BE49-F238E27FC236}">
                <a16:creationId xmlns:a16="http://schemas.microsoft.com/office/drawing/2014/main" id="{69C005C1-ABD9-F64D-8DC9-D00067EDAEA1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>
              <a:defRPr/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2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Analisi e valutazione scope 3</a:t>
            </a:r>
          </a:p>
        </p:txBody>
      </p:sp>
      <p:grpSp>
        <p:nvGrpSpPr>
          <p:cNvPr id="45" name="Gruppo 44">
            <a:extLst>
              <a:ext uri="{FF2B5EF4-FFF2-40B4-BE49-F238E27FC236}">
                <a16:creationId xmlns:a16="http://schemas.microsoft.com/office/drawing/2014/main" id="{5892D1A9-ADFC-664C-866F-48C3DD8BEAB5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46" name="Connettore diritto 7">
              <a:extLst>
                <a:ext uri="{FF2B5EF4-FFF2-40B4-BE49-F238E27FC236}">
                  <a16:creationId xmlns:a16="http://schemas.microsoft.com/office/drawing/2014/main" id="{2D36A647-5EC6-534B-B0CC-91001F8D7D27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1" name="Rettangolo 50">
              <a:extLst>
                <a:ext uri="{FF2B5EF4-FFF2-40B4-BE49-F238E27FC236}">
                  <a16:creationId xmlns:a16="http://schemas.microsoft.com/office/drawing/2014/main" id="{8B79B3AC-2A72-E04F-9CFF-8EBDB480ABEC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Elemento grafico 58" descr="Nuvola contorno">
              <a:extLst>
                <a:ext uri="{FF2B5EF4-FFF2-40B4-BE49-F238E27FC236}">
                  <a16:creationId xmlns:a16="http://schemas.microsoft.com/office/drawing/2014/main" id="{D32CE89B-60FA-DB44-939E-1EA482C90D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43743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uppo 70">
            <a:extLst>
              <a:ext uri="{FF2B5EF4-FFF2-40B4-BE49-F238E27FC236}">
                <a16:creationId xmlns:a16="http://schemas.microsoft.com/office/drawing/2014/main" id="{F1FBE2B4-B97A-4133-926E-76C054AFCBE2}"/>
              </a:ext>
            </a:extLst>
          </p:cNvPr>
          <p:cNvGrpSpPr/>
          <p:nvPr/>
        </p:nvGrpSpPr>
        <p:grpSpPr>
          <a:xfrm>
            <a:off x="247391" y="1287832"/>
            <a:ext cx="10236150" cy="5099954"/>
            <a:chOff x="190022" y="1249431"/>
            <a:chExt cx="10236150" cy="5099954"/>
          </a:xfrm>
        </p:grpSpPr>
        <p:cxnSp>
          <p:nvCxnSpPr>
            <p:cNvPr id="55" name="Straight Connector 12">
              <a:extLst>
                <a:ext uri="{FF2B5EF4-FFF2-40B4-BE49-F238E27FC236}">
                  <a16:creationId xmlns:a16="http://schemas.microsoft.com/office/drawing/2014/main" id="{C5ED4078-D94F-4AB1-BA4D-33EABEFE4D71}"/>
                </a:ext>
              </a:extLst>
            </p:cNvPr>
            <p:cNvCxnSpPr/>
            <p:nvPr/>
          </p:nvCxnSpPr>
          <p:spPr>
            <a:xfrm>
              <a:off x="2725200" y="5853600"/>
              <a:ext cx="183122" cy="0"/>
            </a:xfrm>
            <a:prstGeom prst="line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uppo 67">
              <a:extLst>
                <a:ext uri="{FF2B5EF4-FFF2-40B4-BE49-F238E27FC236}">
                  <a16:creationId xmlns:a16="http://schemas.microsoft.com/office/drawing/2014/main" id="{1D897D7B-F664-4663-AEE6-78CDA848713F}"/>
                </a:ext>
              </a:extLst>
            </p:cNvPr>
            <p:cNvGrpSpPr/>
            <p:nvPr/>
          </p:nvGrpSpPr>
          <p:grpSpPr>
            <a:xfrm>
              <a:off x="190022" y="1249431"/>
              <a:ext cx="10236150" cy="5099954"/>
              <a:chOff x="190188" y="1255438"/>
              <a:chExt cx="10227899" cy="5746484"/>
            </a:xfrm>
          </p:grpSpPr>
          <p:grpSp>
            <p:nvGrpSpPr>
              <p:cNvPr id="50" name="Gruppo 49">
                <a:extLst>
                  <a:ext uri="{FF2B5EF4-FFF2-40B4-BE49-F238E27FC236}">
                    <a16:creationId xmlns:a16="http://schemas.microsoft.com/office/drawing/2014/main" id="{2E71529E-B26D-4AC3-B7C3-26E8B1A0AC23}"/>
                  </a:ext>
                </a:extLst>
              </p:cNvPr>
              <p:cNvGrpSpPr/>
              <p:nvPr/>
            </p:nvGrpSpPr>
            <p:grpSpPr>
              <a:xfrm>
                <a:off x="2582614" y="1255438"/>
                <a:ext cx="7835473" cy="5746484"/>
                <a:chOff x="2790657" y="1366426"/>
                <a:chExt cx="7835473" cy="5746484"/>
              </a:xfrm>
            </p:grpSpPr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A09708D-7215-2445-B292-506391F7205C}"/>
                    </a:ext>
                  </a:extLst>
                </p:cNvPr>
                <p:cNvSpPr txBox="1"/>
                <p:nvPr/>
              </p:nvSpPr>
              <p:spPr>
                <a:xfrm>
                  <a:off x="2790657" y="1373831"/>
                  <a:ext cx="641005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chemeClr val="tx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0 [gg]</a:t>
                  </a: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0F020E21-7805-DD4F-9790-7A3725B18B91}"/>
                    </a:ext>
                  </a:extLst>
                </p:cNvPr>
                <p:cNvSpPr txBox="1"/>
                <p:nvPr/>
              </p:nvSpPr>
              <p:spPr>
                <a:xfrm>
                  <a:off x="3902419" y="1366426"/>
                  <a:ext cx="524080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t+30</a:t>
                  </a:r>
                </a:p>
              </p:txBody>
            </p:sp>
            <p:grpSp>
              <p:nvGrpSpPr>
                <p:cNvPr id="24" name="Gruppo 23">
                  <a:extLst>
                    <a:ext uri="{FF2B5EF4-FFF2-40B4-BE49-F238E27FC236}">
                      <a16:creationId xmlns:a16="http://schemas.microsoft.com/office/drawing/2014/main" id="{27B2840B-864E-4824-B86C-912C884EC112}"/>
                    </a:ext>
                  </a:extLst>
                </p:cNvPr>
                <p:cNvGrpSpPr/>
                <p:nvPr/>
              </p:nvGrpSpPr>
              <p:grpSpPr>
                <a:xfrm>
                  <a:off x="2933079" y="1715422"/>
                  <a:ext cx="7693051" cy="5397488"/>
                  <a:chOff x="2475991" y="1620083"/>
                  <a:chExt cx="7693051" cy="5397488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71C5BDE1-FF5C-E240-91E7-09E57361F305}"/>
                      </a:ext>
                    </a:extLst>
                  </p:cNvPr>
                  <p:cNvGrpSpPr/>
                  <p:nvPr/>
                </p:nvGrpSpPr>
                <p:grpSpPr>
                  <a:xfrm>
                    <a:off x="2475991" y="1620083"/>
                    <a:ext cx="7693051" cy="5397488"/>
                    <a:chOff x="1600199" y="1765198"/>
                    <a:chExt cx="7164738" cy="5701719"/>
                  </a:xfrm>
                </p:grpSpPr>
                <p:cxnSp>
                  <p:nvCxnSpPr>
                    <p:cNvPr id="6" name="Straight Connector 5">
                      <a:extLst>
                        <a:ext uri="{FF2B5EF4-FFF2-40B4-BE49-F238E27FC236}">
                          <a16:creationId xmlns:a16="http://schemas.microsoft.com/office/drawing/2014/main" id="{7F105AAD-A5A6-F44B-8943-06FE9B1999F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600199" y="1885950"/>
                      <a:ext cx="7164738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5" name="Group 4">
                      <a:extLst>
                        <a:ext uri="{FF2B5EF4-FFF2-40B4-BE49-F238E27FC236}">
                          <a16:creationId xmlns:a16="http://schemas.microsoft.com/office/drawing/2014/main" id="{8AA94DB9-FDF9-C04A-91A7-57D84E392E2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70745" y="1765198"/>
                      <a:ext cx="969243" cy="5701719"/>
                      <a:chOff x="1770745" y="1765198"/>
                      <a:chExt cx="969243" cy="5701719"/>
                    </a:xfrm>
                  </p:grpSpPr>
                  <p:cxnSp>
                    <p:nvCxnSpPr>
                      <p:cNvPr id="14" name="Straight Connector 13">
                        <a:extLst>
                          <a:ext uri="{FF2B5EF4-FFF2-40B4-BE49-F238E27FC236}">
                            <a16:creationId xmlns:a16="http://schemas.microsoft.com/office/drawing/2014/main" id="{9A91AD13-A504-7E48-8FE9-89BD24FBEB6E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1770745" y="1767836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chemeClr val="bg1">
                            <a:lumMod val="7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" name="Straight Connector 17">
                        <a:extLst>
                          <a:ext uri="{FF2B5EF4-FFF2-40B4-BE49-F238E27FC236}">
                            <a16:creationId xmlns:a16="http://schemas.microsoft.com/office/drawing/2014/main" id="{43A5C457-DB37-624B-9E20-007C7D2247D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39988" y="1765198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rgbClr val="C00000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7" name="Straight Connector 6">
                      <a:extLst>
                        <a:ext uri="{FF2B5EF4-FFF2-40B4-BE49-F238E27FC236}">
                          <a16:creationId xmlns:a16="http://schemas.microsoft.com/office/drawing/2014/main" id="{FFA747D3-F4DA-9B4D-BC8B-0D2F68940A1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342868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" name="Straight Connector 7">
                      <a:extLst>
                        <a:ext uri="{FF2B5EF4-FFF2-40B4-BE49-F238E27FC236}">
                          <a16:creationId xmlns:a16="http://schemas.microsoft.com/office/drawing/2014/main" id="{9F634BAB-B049-074C-AC93-4804E2F8597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79921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" name="Straight Connector 8">
                      <a:extLst>
                        <a:ext uri="{FF2B5EF4-FFF2-40B4-BE49-F238E27FC236}">
                          <a16:creationId xmlns:a16="http://schemas.microsoft.com/office/drawing/2014/main" id="{0593228E-3473-B34B-BCB0-220252C2B9C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25556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" name="Straight Connector 9">
                      <a:extLst>
                        <a:ext uri="{FF2B5EF4-FFF2-40B4-BE49-F238E27FC236}">
                          <a16:creationId xmlns:a16="http://schemas.microsoft.com/office/drawing/2014/main" id="{409B938F-FEB8-7D46-8C19-D02E4617A1D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71192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" name="Straight Connector 10">
                      <a:extLst>
                        <a:ext uri="{FF2B5EF4-FFF2-40B4-BE49-F238E27FC236}">
                          <a16:creationId xmlns:a16="http://schemas.microsoft.com/office/drawing/2014/main" id="{E3BD1824-B646-6B4F-BCA5-E7F2C6C9EC7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16827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" name="Straight Connector 11">
                      <a:extLst>
                        <a:ext uri="{FF2B5EF4-FFF2-40B4-BE49-F238E27FC236}">
                          <a16:creationId xmlns:a16="http://schemas.microsoft.com/office/drawing/2014/main" id="{0F314F91-DBA9-A044-9CDA-138A94341CF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624621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" name="Straight Connector 12">
                      <a:extLst>
                        <a:ext uri="{FF2B5EF4-FFF2-40B4-BE49-F238E27FC236}">
                          <a16:creationId xmlns:a16="http://schemas.microsoft.com/office/drawing/2014/main" id="{EE593832-8979-E94D-B969-8843B269B1E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5080972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53" name="Straight Connector 12">
                    <a:extLst>
                      <a:ext uri="{FF2B5EF4-FFF2-40B4-BE49-F238E27FC236}">
                        <a16:creationId xmlns:a16="http://schemas.microsoft.com/office/drawing/2014/main" id="{C9742B91-333E-40F7-A04C-25CCEC025D94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190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12">
                    <a:extLst>
                      <a:ext uri="{FF2B5EF4-FFF2-40B4-BE49-F238E27FC236}">
                        <a16:creationId xmlns:a16="http://schemas.microsoft.com/office/drawing/2014/main" id="{7AA08626-6423-4FDD-A14E-3FF6A8680D6D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622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12">
                    <a:extLst>
                      <a:ext uri="{FF2B5EF4-FFF2-40B4-BE49-F238E27FC236}">
                        <a16:creationId xmlns:a16="http://schemas.microsoft.com/office/drawing/2014/main" id="{90AF4D19-8BEE-4454-BDDA-3AA448172C01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6054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8C7C8AB-5F56-0A44-B3DC-6E54AE95C721}"/>
                  </a:ext>
                </a:extLst>
              </p:cNvPr>
              <p:cNvSpPr txBox="1"/>
              <p:nvPr/>
            </p:nvSpPr>
            <p:spPr>
              <a:xfrm>
                <a:off x="190188" y="1889665"/>
                <a:ext cx="2516047" cy="3346562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Consegna check list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Raccolta dati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Validazione qualità del dato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Integrazione Raccolta dati</a:t>
                </a: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Calcolo Scope 1,2 e 3 </a:t>
                </a: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Report finale</a:t>
                </a: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cxnSp>
        <p:nvCxnSpPr>
          <p:cNvPr id="108" name="Straight Connector 19">
            <a:extLst>
              <a:ext uri="{FF2B5EF4-FFF2-40B4-BE49-F238E27FC236}">
                <a16:creationId xmlns:a16="http://schemas.microsoft.com/office/drawing/2014/main" id="{866CB6A1-CC50-4D5A-A212-255C62020F09}"/>
              </a:ext>
            </a:extLst>
          </p:cNvPr>
          <p:cNvCxnSpPr/>
          <p:nvPr/>
        </p:nvCxnSpPr>
        <p:spPr>
          <a:xfrm>
            <a:off x="5113492" y="1580220"/>
            <a:ext cx="0" cy="4788006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ttore diritto 108">
            <a:extLst>
              <a:ext uri="{FF2B5EF4-FFF2-40B4-BE49-F238E27FC236}">
                <a16:creationId xmlns:a16="http://schemas.microsoft.com/office/drawing/2014/main" id="{C906E158-31F3-464B-BC33-437F86BBB27F}"/>
              </a:ext>
            </a:extLst>
          </p:cNvPr>
          <p:cNvCxnSpPr/>
          <p:nvPr/>
        </p:nvCxnSpPr>
        <p:spPr>
          <a:xfrm>
            <a:off x="3471955" y="1587732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nettore diritto 109">
            <a:extLst>
              <a:ext uri="{FF2B5EF4-FFF2-40B4-BE49-F238E27FC236}">
                <a16:creationId xmlns:a16="http://schemas.microsoft.com/office/drawing/2014/main" id="{08F4337A-B67E-46A2-BF98-3D4440EBD438}"/>
              </a:ext>
            </a:extLst>
          </p:cNvPr>
          <p:cNvCxnSpPr/>
          <p:nvPr/>
        </p:nvCxnSpPr>
        <p:spPr>
          <a:xfrm>
            <a:off x="4557805" y="1629988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25">
            <a:extLst>
              <a:ext uri="{FF2B5EF4-FFF2-40B4-BE49-F238E27FC236}">
                <a16:creationId xmlns:a16="http://schemas.microsoft.com/office/drawing/2014/main" id="{C6ED924E-BCB4-48B6-BCE9-6071EE391C10}"/>
              </a:ext>
            </a:extLst>
          </p:cNvPr>
          <p:cNvSpPr/>
          <p:nvPr/>
        </p:nvSpPr>
        <p:spPr>
          <a:xfrm>
            <a:off x="2983633" y="2304043"/>
            <a:ext cx="1025473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Rectangle 25">
            <a:extLst>
              <a:ext uri="{FF2B5EF4-FFF2-40B4-BE49-F238E27FC236}">
                <a16:creationId xmlns:a16="http://schemas.microsoft.com/office/drawing/2014/main" id="{1357CC73-1542-4BDA-96C2-990A5F977989}"/>
              </a:ext>
            </a:extLst>
          </p:cNvPr>
          <p:cNvSpPr/>
          <p:nvPr/>
        </p:nvSpPr>
        <p:spPr>
          <a:xfrm>
            <a:off x="4025973" y="2627124"/>
            <a:ext cx="537644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Rectangle 25">
            <a:extLst>
              <a:ext uri="{FF2B5EF4-FFF2-40B4-BE49-F238E27FC236}">
                <a16:creationId xmlns:a16="http://schemas.microsoft.com/office/drawing/2014/main" id="{6D5F63F5-3D92-4F74-8368-1453904D928F}"/>
              </a:ext>
            </a:extLst>
          </p:cNvPr>
          <p:cNvSpPr/>
          <p:nvPr/>
        </p:nvSpPr>
        <p:spPr>
          <a:xfrm>
            <a:off x="5121998" y="3304513"/>
            <a:ext cx="1538593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5">
            <a:extLst>
              <a:ext uri="{FF2B5EF4-FFF2-40B4-BE49-F238E27FC236}">
                <a16:creationId xmlns:a16="http://schemas.microsoft.com/office/drawing/2014/main" id="{6BA54358-BC21-D544-F60C-33AA2B3EF4FD}"/>
              </a:ext>
            </a:extLst>
          </p:cNvPr>
          <p:cNvSpPr/>
          <p:nvPr/>
        </p:nvSpPr>
        <p:spPr>
          <a:xfrm>
            <a:off x="4544279" y="2937614"/>
            <a:ext cx="569214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Connector 17">
            <a:extLst>
              <a:ext uri="{FF2B5EF4-FFF2-40B4-BE49-F238E27FC236}">
                <a16:creationId xmlns:a16="http://schemas.microsoft.com/office/drawing/2014/main" id="{1FD89B5B-33EE-CCED-1649-3FF1EC6A810E}"/>
              </a:ext>
            </a:extLst>
          </p:cNvPr>
          <p:cNvCxnSpPr>
            <a:cxnSpLocks/>
          </p:cNvCxnSpPr>
          <p:nvPr/>
        </p:nvCxnSpPr>
        <p:spPr>
          <a:xfrm>
            <a:off x="5104986" y="1580220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Elemento grafico 28" descr="Tiro a segno con riempimento a tinta unita">
            <a:extLst>
              <a:ext uri="{FF2B5EF4-FFF2-40B4-BE49-F238E27FC236}">
                <a16:creationId xmlns:a16="http://schemas.microsoft.com/office/drawing/2014/main" id="{3800D01C-0ABC-EF86-BE9C-06D116350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75294" y="3356572"/>
            <a:ext cx="571375" cy="571375"/>
          </a:xfrm>
          <a:prstGeom prst="rect">
            <a:avLst/>
          </a:prstGeom>
        </p:spPr>
      </p:pic>
      <p:sp>
        <p:nvSpPr>
          <p:cNvPr id="30" name="TextBox 42">
            <a:extLst>
              <a:ext uri="{FF2B5EF4-FFF2-40B4-BE49-F238E27FC236}">
                <a16:creationId xmlns:a16="http://schemas.microsoft.com/office/drawing/2014/main" id="{C2415BBC-42D0-86B3-3A27-12D18A18F5CA}"/>
              </a:ext>
            </a:extLst>
          </p:cNvPr>
          <p:cNvSpPr txBox="1"/>
          <p:nvPr/>
        </p:nvSpPr>
        <p:spPr>
          <a:xfrm>
            <a:off x="4859746" y="1295344"/>
            <a:ext cx="524503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t+60</a:t>
            </a:r>
          </a:p>
        </p:txBody>
      </p:sp>
      <p:cxnSp>
        <p:nvCxnSpPr>
          <p:cNvPr id="47" name="Connettore diritto 46">
            <a:extLst>
              <a:ext uri="{FF2B5EF4-FFF2-40B4-BE49-F238E27FC236}">
                <a16:creationId xmlns:a16="http://schemas.microsoft.com/office/drawing/2014/main" id="{A5A7A283-267C-7CCA-A6A9-2769207CC8CC}"/>
              </a:ext>
            </a:extLst>
          </p:cNvPr>
          <p:cNvCxnSpPr/>
          <p:nvPr/>
        </p:nvCxnSpPr>
        <p:spPr>
          <a:xfrm>
            <a:off x="5640152" y="1636523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17">
            <a:extLst>
              <a:ext uri="{FF2B5EF4-FFF2-40B4-BE49-F238E27FC236}">
                <a16:creationId xmlns:a16="http://schemas.microsoft.com/office/drawing/2014/main" id="{0E2C2F6E-9D8D-03E5-4320-7F4039D2A807}"/>
              </a:ext>
            </a:extLst>
          </p:cNvPr>
          <p:cNvCxnSpPr>
            <a:cxnSpLocks/>
          </p:cNvCxnSpPr>
          <p:nvPr/>
        </p:nvCxnSpPr>
        <p:spPr>
          <a:xfrm>
            <a:off x="6149600" y="1587732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nettore diritto 48">
            <a:extLst>
              <a:ext uri="{FF2B5EF4-FFF2-40B4-BE49-F238E27FC236}">
                <a16:creationId xmlns:a16="http://schemas.microsoft.com/office/drawing/2014/main" id="{FFF4900B-F2AF-4F22-E8A9-C55DDE1D5404}"/>
              </a:ext>
            </a:extLst>
          </p:cNvPr>
          <p:cNvCxnSpPr/>
          <p:nvPr/>
        </p:nvCxnSpPr>
        <p:spPr>
          <a:xfrm>
            <a:off x="6651534" y="1594221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17">
            <a:extLst>
              <a:ext uri="{FF2B5EF4-FFF2-40B4-BE49-F238E27FC236}">
                <a16:creationId xmlns:a16="http://schemas.microsoft.com/office/drawing/2014/main" id="{CCDF9098-3F98-F2A0-2199-7A734CDE508D}"/>
              </a:ext>
            </a:extLst>
          </p:cNvPr>
          <p:cNvCxnSpPr>
            <a:cxnSpLocks/>
          </p:cNvCxnSpPr>
          <p:nvPr/>
        </p:nvCxnSpPr>
        <p:spPr>
          <a:xfrm>
            <a:off x="7160982" y="1545430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42">
            <a:extLst>
              <a:ext uri="{FF2B5EF4-FFF2-40B4-BE49-F238E27FC236}">
                <a16:creationId xmlns:a16="http://schemas.microsoft.com/office/drawing/2014/main" id="{D170030F-6EBD-C95B-18EB-F4C8C5BA0698}"/>
              </a:ext>
            </a:extLst>
          </p:cNvPr>
          <p:cNvSpPr txBox="1"/>
          <p:nvPr/>
        </p:nvSpPr>
        <p:spPr>
          <a:xfrm>
            <a:off x="5915761" y="1287832"/>
            <a:ext cx="524503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t+90</a:t>
            </a:r>
          </a:p>
        </p:txBody>
      </p:sp>
      <p:sp>
        <p:nvSpPr>
          <p:cNvPr id="58" name="TextBox 42">
            <a:extLst>
              <a:ext uri="{FF2B5EF4-FFF2-40B4-BE49-F238E27FC236}">
                <a16:creationId xmlns:a16="http://schemas.microsoft.com/office/drawing/2014/main" id="{25BE08DB-328E-2863-DFFE-E943A0BDA61A}"/>
              </a:ext>
            </a:extLst>
          </p:cNvPr>
          <p:cNvSpPr txBox="1"/>
          <p:nvPr/>
        </p:nvSpPr>
        <p:spPr>
          <a:xfrm>
            <a:off x="6856088" y="1315139"/>
            <a:ext cx="633508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t+120</a:t>
            </a:r>
          </a:p>
        </p:txBody>
      </p:sp>
      <p:sp>
        <p:nvSpPr>
          <p:cNvPr id="3" name="Rectangle 25">
            <a:extLst>
              <a:ext uri="{FF2B5EF4-FFF2-40B4-BE49-F238E27FC236}">
                <a16:creationId xmlns:a16="http://schemas.microsoft.com/office/drawing/2014/main" id="{D806FFE8-FF08-89E3-2776-FF8F75A1DDD5}"/>
              </a:ext>
            </a:extLst>
          </p:cNvPr>
          <p:cNvSpPr/>
          <p:nvPr/>
        </p:nvSpPr>
        <p:spPr>
          <a:xfrm>
            <a:off x="6158764" y="3562472"/>
            <a:ext cx="1012924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ttangolo 43">
            <a:extLst>
              <a:ext uri="{FF2B5EF4-FFF2-40B4-BE49-F238E27FC236}">
                <a16:creationId xmlns:a16="http://schemas.microsoft.com/office/drawing/2014/main" id="{F964A278-2E63-5F45-B013-15B1F231C0A9}"/>
              </a:ext>
            </a:extLst>
          </p:cNvPr>
          <p:cNvSpPr/>
          <p:nvPr/>
        </p:nvSpPr>
        <p:spPr>
          <a:xfrm>
            <a:off x="1" y="5893577"/>
            <a:ext cx="12188696" cy="1379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5" name="Rettangolo 44">
            <a:extLst>
              <a:ext uri="{FF2B5EF4-FFF2-40B4-BE49-F238E27FC236}">
                <a16:creationId xmlns:a16="http://schemas.microsoft.com/office/drawing/2014/main" id="{E2D74957-B55A-F142-BBAB-5070498AFA3E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3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sym typeface="Wingdings" panose="05000000000000000000" pitchFamily="2" charset="2"/>
              </a:rPr>
              <a:t>Calcolo impronta GHG anno n+1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46" name="Gruppo 45">
            <a:extLst>
              <a:ext uri="{FF2B5EF4-FFF2-40B4-BE49-F238E27FC236}">
                <a16:creationId xmlns:a16="http://schemas.microsoft.com/office/drawing/2014/main" id="{8A56F659-9828-E147-810D-9C6DAAE4E9A2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51" name="Connettore diritto 7">
              <a:extLst>
                <a:ext uri="{FF2B5EF4-FFF2-40B4-BE49-F238E27FC236}">
                  <a16:creationId xmlns:a16="http://schemas.microsoft.com/office/drawing/2014/main" id="{D33370CA-3E8F-DA4A-9AA5-EA2D01B6EB55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59" name="Rettangolo 58">
              <a:extLst>
                <a:ext uri="{FF2B5EF4-FFF2-40B4-BE49-F238E27FC236}">
                  <a16:creationId xmlns:a16="http://schemas.microsoft.com/office/drawing/2014/main" id="{3C508BFE-180B-7A48-AE94-F88209EAB0B5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0" name="Elemento grafico 59" descr="Nuvola contorno">
              <a:extLst>
                <a:ext uri="{FF2B5EF4-FFF2-40B4-BE49-F238E27FC236}">
                  <a16:creationId xmlns:a16="http://schemas.microsoft.com/office/drawing/2014/main" id="{CAA46108-6A69-3345-A5F8-E87338DA160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237984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uppo 70">
            <a:extLst>
              <a:ext uri="{FF2B5EF4-FFF2-40B4-BE49-F238E27FC236}">
                <a16:creationId xmlns:a16="http://schemas.microsoft.com/office/drawing/2014/main" id="{F1FBE2B4-B97A-4133-926E-76C054AFCBE2}"/>
              </a:ext>
            </a:extLst>
          </p:cNvPr>
          <p:cNvGrpSpPr/>
          <p:nvPr/>
        </p:nvGrpSpPr>
        <p:grpSpPr>
          <a:xfrm>
            <a:off x="-18284" y="1287832"/>
            <a:ext cx="10501825" cy="5099954"/>
            <a:chOff x="-75653" y="1249431"/>
            <a:chExt cx="10501825" cy="5099954"/>
          </a:xfrm>
        </p:grpSpPr>
        <p:cxnSp>
          <p:nvCxnSpPr>
            <p:cNvPr id="55" name="Straight Connector 12">
              <a:extLst>
                <a:ext uri="{FF2B5EF4-FFF2-40B4-BE49-F238E27FC236}">
                  <a16:creationId xmlns:a16="http://schemas.microsoft.com/office/drawing/2014/main" id="{C5ED4078-D94F-4AB1-BA4D-33EABEFE4D71}"/>
                </a:ext>
              </a:extLst>
            </p:cNvPr>
            <p:cNvCxnSpPr/>
            <p:nvPr/>
          </p:nvCxnSpPr>
          <p:spPr>
            <a:xfrm>
              <a:off x="2725200" y="5853600"/>
              <a:ext cx="183122" cy="0"/>
            </a:xfrm>
            <a:prstGeom prst="line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uppo 67">
              <a:extLst>
                <a:ext uri="{FF2B5EF4-FFF2-40B4-BE49-F238E27FC236}">
                  <a16:creationId xmlns:a16="http://schemas.microsoft.com/office/drawing/2014/main" id="{1D897D7B-F664-4663-AEE6-78CDA848713F}"/>
                </a:ext>
              </a:extLst>
            </p:cNvPr>
            <p:cNvGrpSpPr/>
            <p:nvPr/>
          </p:nvGrpSpPr>
          <p:grpSpPr>
            <a:xfrm>
              <a:off x="-75653" y="1249431"/>
              <a:ext cx="10501825" cy="5099954"/>
              <a:chOff x="-75272" y="1255438"/>
              <a:chExt cx="10493359" cy="5746484"/>
            </a:xfrm>
          </p:grpSpPr>
          <p:grpSp>
            <p:nvGrpSpPr>
              <p:cNvPr id="50" name="Gruppo 49">
                <a:extLst>
                  <a:ext uri="{FF2B5EF4-FFF2-40B4-BE49-F238E27FC236}">
                    <a16:creationId xmlns:a16="http://schemas.microsoft.com/office/drawing/2014/main" id="{2E71529E-B26D-4AC3-B7C3-26E8B1A0AC23}"/>
                  </a:ext>
                </a:extLst>
              </p:cNvPr>
              <p:cNvGrpSpPr/>
              <p:nvPr/>
            </p:nvGrpSpPr>
            <p:grpSpPr>
              <a:xfrm>
                <a:off x="2582614" y="1255438"/>
                <a:ext cx="7835473" cy="5746484"/>
                <a:chOff x="2790657" y="1366426"/>
                <a:chExt cx="7835473" cy="5746484"/>
              </a:xfrm>
            </p:grpSpPr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A09708D-7215-2445-B292-506391F7205C}"/>
                    </a:ext>
                  </a:extLst>
                </p:cNvPr>
                <p:cNvSpPr txBox="1"/>
                <p:nvPr/>
              </p:nvSpPr>
              <p:spPr>
                <a:xfrm>
                  <a:off x="2790657" y="1373831"/>
                  <a:ext cx="641005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chemeClr val="tx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0 [gg]</a:t>
                  </a: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0F020E21-7805-DD4F-9790-7A3725B18B91}"/>
                    </a:ext>
                  </a:extLst>
                </p:cNvPr>
                <p:cNvSpPr txBox="1"/>
                <p:nvPr/>
              </p:nvSpPr>
              <p:spPr>
                <a:xfrm>
                  <a:off x="3902419" y="1366426"/>
                  <a:ext cx="524080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t+30</a:t>
                  </a:r>
                </a:p>
              </p:txBody>
            </p:sp>
            <p:grpSp>
              <p:nvGrpSpPr>
                <p:cNvPr id="24" name="Gruppo 23">
                  <a:extLst>
                    <a:ext uri="{FF2B5EF4-FFF2-40B4-BE49-F238E27FC236}">
                      <a16:creationId xmlns:a16="http://schemas.microsoft.com/office/drawing/2014/main" id="{27B2840B-864E-4824-B86C-912C884EC112}"/>
                    </a:ext>
                  </a:extLst>
                </p:cNvPr>
                <p:cNvGrpSpPr/>
                <p:nvPr/>
              </p:nvGrpSpPr>
              <p:grpSpPr>
                <a:xfrm>
                  <a:off x="2933079" y="1715422"/>
                  <a:ext cx="7693051" cy="5397488"/>
                  <a:chOff x="2475991" y="1620083"/>
                  <a:chExt cx="7693051" cy="5397488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71C5BDE1-FF5C-E240-91E7-09E57361F305}"/>
                      </a:ext>
                    </a:extLst>
                  </p:cNvPr>
                  <p:cNvGrpSpPr/>
                  <p:nvPr/>
                </p:nvGrpSpPr>
                <p:grpSpPr>
                  <a:xfrm>
                    <a:off x="2475991" y="1620083"/>
                    <a:ext cx="7693051" cy="5397488"/>
                    <a:chOff x="1600199" y="1765198"/>
                    <a:chExt cx="7164738" cy="5701719"/>
                  </a:xfrm>
                </p:grpSpPr>
                <p:cxnSp>
                  <p:nvCxnSpPr>
                    <p:cNvPr id="6" name="Straight Connector 5">
                      <a:extLst>
                        <a:ext uri="{FF2B5EF4-FFF2-40B4-BE49-F238E27FC236}">
                          <a16:creationId xmlns:a16="http://schemas.microsoft.com/office/drawing/2014/main" id="{7F105AAD-A5A6-F44B-8943-06FE9B1999F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600199" y="1885950"/>
                      <a:ext cx="7164738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5" name="Group 4">
                      <a:extLst>
                        <a:ext uri="{FF2B5EF4-FFF2-40B4-BE49-F238E27FC236}">
                          <a16:creationId xmlns:a16="http://schemas.microsoft.com/office/drawing/2014/main" id="{8AA94DB9-FDF9-C04A-91A7-57D84E392E2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70745" y="1765198"/>
                      <a:ext cx="969243" cy="5701719"/>
                      <a:chOff x="1770745" y="1765198"/>
                      <a:chExt cx="969243" cy="5701719"/>
                    </a:xfrm>
                  </p:grpSpPr>
                  <p:cxnSp>
                    <p:nvCxnSpPr>
                      <p:cNvPr id="14" name="Straight Connector 13">
                        <a:extLst>
                          <a:ext uri="{FF2B5EF4-FFF2-40B4-BE49-F238E27FC236}">
                            <a16:creationId xmlns:a16="http://schemas.microsoft.com/office/drawing/2014/main" id="{9A91AD13-A504-7E48-8FE9-89BD24FBEB6E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1770745" y="1767836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chemeClr val="bg1">
                            <a:lumMod val="7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" name="Straight Connector 17">
                        <a:extLst>
                          <a:ext uri="{FF2B5EF4-FFF2-40B4-BE49-F238E27FC236}">
                            <a16:creationId xmlns:a16="http://schemas.microsoft.com/office/drawing/2014/main" id="{43A5C457-DB37-624B-9E20-007C7D2247D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39988" y="1765198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rgbClr val="C00000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7" name="Straight Connector 6">
                      <a:extLst>
                        <a:ext uri="{FF2B5EF4-FFF2-40B4-BE49-F238E27FC236}">
                          <a16:creationId xmlns:a16="http://schemas.microsoft.com/office/drawing/2014/main" id="{FFA747D3-F4DA-9B4D-BC8B-0D2F68940A1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342868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" name="Straight Connector 7">
                      <a:extLst>
                        <a:ext uri="{FF2B5EF4-FFF2-40B4-BE49-F238E27FC236}">
                          <a16:creationId xmlns:a16="http://schemas.microsoft.com/office/drawing/2014/main" id="{9F634BAB-B049-074C-AC93-4804E2F8597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79921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" name="Straight Connector 8">
                      <a:extLst>
                        <a:ext uri="{FF2B5EF4-FFF2-40B4-BE49-F238E27FC236}">
                          <a16:creationId xmlns:a16="http://schemas.microsoft.com/office/drawing/2014/main" id="{0593228E-3473-B34B-BCB0-220252C2B9C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25556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" name="Straight Connector 9">
                      <a:extLst>
                        <a:ext uri="{FF2B5EF4-FFF2-40B4-BE49-F238E27FC236}">
                          <a16:creationId xmlns:a16="http://schemas.microsoft.com/office/drawing/2014/main" id="{409B938F-FEB8-7D46-8C19-D02E4617A1D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71192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" name="Straight Connector 10">
                      <a:extLst>
                        <a:ext uri="{FF2B5EF4-FFF2-40B4-BE49-F238E27FC236}">
                          <a16:creationId xmlns:a16="http://schemas.microsoft.com/office/drawing/2014/main" id="{E3BD1824-B646-6B4F-BCA5-E7F2C6C9EC7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16827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" name="Straight Connector 11">
                      <a:extLst>
                        <a:ext uri="{FF2B5EF4-FFF2-40B4-BE49-F238E27FC236}">
                          <a16:creationId xmlns:a16="http://schemas.microsoft.com/office/drawing/2014/main" id="{0F314F91-DBA9-A044-9CDA-138A94341CF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624621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" name="Straight Connector 12">
                      <a:extLst>
                        <a:ext uri="{FF2B5EF4-FFF2-40B4-BE49-F238E27FC236}">
                          <a16:creationId xmlns:a16="http://schemas.microsoft.com/office/drawing/2014/main" id="{EE593832-8979-E94D-B969-8843B269B1E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5080972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53" name="Straight Connector 12">
                    <a:extLst>
                      <a:ext uri="{FF2B5EF4-FFF2-40B4-BE49-F238E27FC236}">
                        <a16:creationId xmlns:a16="http://schemas.microsoft.com/office/drawing/2014/main" id="{C9742B91-333E-40F7-A04C-25CCEC025D94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190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12">
                    <a:extLst>
                      <a:ext uri="{FF2B5EF4-FFF2-40B4-BE49-F238E27FC236}">
                        <a16:creationId xmlns:a16="http://schemas.microsoft.com/office/drawing/2014/main" id="{7AA08626-6423-4FDD-A14E-3FF6A8680D6D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622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12">
                    <a:extLst>
                      <a:ext uri="{FF2B5EF4-FFF2-40B4-BE49-F238E27FC236}">
                        <a16:creationId xmlns:a16="http://schemas.microsoft.com/office/drawing/2014/main" id="{90AF4D19-8BEE-4454-BDDA-3AA448172C01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6054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8C7C8AB-5F56-0A44-B3DC-6E54AE95C721}"/>
                  </a:ext>
                </a:extLst>
              </p:cNvPr>
              <p:cNvSpPr txBox="1"/>
              <p:nvPr/>
            </p:nvSpPr>
            <p:spPr>
              <a:xfrm>
                <a:off x="-75272" y="1865460"/>
                <a:ext cx="2772884" cy="2392878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Consegna report all’ente di certificazione</a:t>
                </a:r>
              </a:p>
              <a:p>
                <a:pPr marL="228600" indent="-228600" algn="r">
                  <a:buAutoNum type="arabicPeriod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Indicazione delle prime osservazioni</a:t>
                </a:r>
              </a:p>
              <a:p>
                <a:pPr marL="228600" indent="-228600" algn="r">
                  <a:buAutoNum type="arabicPeriod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Chiusura osservazioni </a:t>
                </a:r>
              </a:p>
              <a:p>
                <a:pPr marL="228600" indent="-228600" algn="r">
                  <a:buAutoNum type="arabicPeriod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Rilascio certificato</a:t>
                </a: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cxnSp>
        <p:nvCxnSpPr>
          <p:cNvPr id="108" name="Straight Connector 19">
            <a:extLst>
              <a:ext uri="{FF2B5EF4-FFF2-40B4-BE49-F238E27FC236}">
                <a16:creationId xmlns:a16="http://schemas.microsoft.com/office/drawing/2014/main" id="{866CB6A1-CC50-4D5A-A212-255C62020F09}"/>
              </a:ext>
            </a:extLst>
          </p:cNvPr>
          <p:cNvCxnSpPr/>
          <p:nvPr/>
        </p:nvCxnSpPr>
        <p:spPr>
          <a:xfrm>
            <a:off x="5113492" y="1580220"/>
            <a:ext cx="0" cy="4788006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ttore diritto 108">
            <a:extLst>
              <a:ext uri="{FF2B5EF4-FFF2-40B4-BE49-F238E27FC236}">
                <a16:creationId xmlns:a16="http://schemas.microsoft.com/office/drawing/2014/main" id="{C906E158-31F3-464B-BC33-437F86BBB27F}"/>
              </a:ext>
            </a:extLst>
          </p:cNvPr>
          <p:cNvCxnSpPr/>
          <p:nvPr/>
        </p:nvCxnSpPr>
        <p:spPr>
          <a:xfrm>
            <a:off x="3471955" y="1587732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nettore diritto 109">
            <a:extLst>
              <a:ext uri="{FF2B5EF4-FFF2-40B4-BE49-F238E27FC236}">
                <a16:creationId xmlns:a16="http://schemas.microsoft.com/office/drawing/2014/main" id="{08F4337A-B67E-46A2-BF98-3D4440EBD438}"/>
              </a:ext>
            </a:extLst>
          </p:cNvPr>
          <p:cNvCxnSpPr/>
          <p:nvPr/>
        </p:nvCxnSpPr>
        <p:spPr>
          <a:xfrm>
            <a:off x="4557805" y="1629988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ectangle 25">
            <a:extLst>
              <a:ext uri="{FF2B5EF4-FFF2-40B4-BE49-F238E27FC236}">
                <a16:creationId xmlns:a16="http://schemas.microsoft.com/office/drawing/2014/main" id="{1357CC73-1542-4BDA-96C2-990A5F977989}"/>
              </a:ext>
            </a:extLst>
          </p:cNvPr>
          <p:cNvSpPr/>
          <p:nvPr/>
        </p:nvSpPr>
        <p:spPr>
          <a:xfrm>
            <a:off x="2965691" y="2469923"/>
            <a:ext cx="1059068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Rectangle 25">
            <a:extLst>
              <a:ext uri="{FF2B5EF4-FFF2-40B4-BE49-F238E27FC236}">
                <a16:creationId xmlns:a16="http://schemas.microsoft.com/office/drawing/2014/main" id="{6D5F63F5-3D92-4F74-8368-1453904D928F}"/>
              </a:ext>
            </a:extLst>
          </p:cNvPr>
          <p:cNvSpPr/>
          <p:nvPr/>
        </p:nvSpPr>
        <p:spPr>
          <a:xfrm>
            <a:off x="4557805" y="3245123"/>
            <a:ext cx="1055976" cy="10900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5">
            <a:extLst>
              <a:ext uri="{FF2B5EF4-FFF2-40B4-BE49-F238E27FC236}">
                <a16:creationId xmlns:a16="http://schemas.microsoft.com/office/drawing/2014/main" id="{6BA54358-BC21-D544-F60C-33AA2B3EF4FD}"/>
              </a:ext>
            </a:extLst>
          </p:cNvPr>
          <p:cNvSpPr/>
          <p:nvPr/>
        </p:nvSpPr>
        <p:spPr>
          <a:xfrm>
            <a:off x="3992085" y="2877076"/>
            <a:ext cx="569214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Elemento grafico 15" descr="Tiro a segno con riempimento a tinta unita">
            <a:extLst>
              <a:ext uri="{FF2B5EF4-FFF2-40B4-BE49-F238E27FC236}">
                <a16:creationId xmlns:a16="http://schemas.microsoft.com/office/drawing/2014/main" id="{592230CE-5E2C-CD75-EFE3-D8086AAE8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01350" y="2634686"/>
            <a:ext cx="571375" cy="571375"/>
          </a:xfrm>
          <a:prstGeom prst="rect">
            <a:avLst/>
          </a:prstGeom>
        </p:spPr>
      </p:pic>
      <p:sp>
        <p:nvSpPr>
          <p:cNvPr id="33" name="Rettangolo 32">
            <a:extLst>
              <a:ext uri="{FF2B5EF4-FFF2-40B4-BE49-F238E27FC236}">
                <a16:creationId xmlns:a16="http://schemas.microsoft.com/office/drawing/2014/main" id="{9BFFC2C7-48AD-ED46-B542-116A11141659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4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Supporto iter di certificazione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4" name="Rettangolo 33">
            <a:extLst>
              <a:ext uri="{FF2B5EF4-FFF2-40B4-BE49-F238E27FC236}">
                <a16:creationId xmlns:a16="http://schemas.microsoft.com/office/drawing/2014/main" id="{5D70F11B-44C2-A44A-90F8-8CAF34100CEE}"/>
              </a:ext>
            </a:extLst>
          </p:cNvPr>
          <p:cNvSpPr/>
          <p:nvPr/>
        </p:nvSpPr>
        <p:spPr>
          <a:xfrm>
            <a:off x="1" y="5893577"/>
            <a:ext cx="12188696" cy="1379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5" name="Gruppo 34">
            <a:extLst>
              <a:ext uri="{FF2B5EF4-FFF2-40B4-BE49-F238E27FC236}">
                <a16:creationId xmlns:a16="http://schemas.microsoft.com/office/drawing/2014/main" id="{58C64195-F8A9-9346-9338-88E4391BEDCD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36" name="Connettore diritto 7">
              <a:extLst>
                <a:ext uri="{FF2B5EF4-FFF2-40B4-BE49-F238E27FC236}">
                  <a16:creationId xmlns:a16="http://schemas.microsoft.com/office/drawing/2014/main" id="{14DD29E9-0785-2345-85C9-D6F8E88475CE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37" name="Rettangolo 36">
              <a:extLst>
                <a:ext uri="{FF2B5EF4-FFF2-40B4-BE49-F238E27FC236}">
                  <a16:creationId xmlns:a16="http://schemas.microsoft.com/office/drawing/2014/main" id="{83E7C203-9DB5-BC40-9B75-350988B1C418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8" name="Elemento grafico 37" descr="Nuvola contorno">
              <a:extLst>
                <a:ext uri="{FF2B5EF4-FFF2-40B4-BE49-F238E27FC236}">
                  <a16:creationId xmlns:a16="http://schemas.microsoft.com/office/drawing/2014/main" id="{6243C177-82B5-2A4D-8213-69B6FE88C0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45321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uppo 70">
            <a:extLst>
              <a:ext uri="{FF2B5EF4-FFF2-40B4-BE49-F238E27FC236}">
                <a16:creationId xmlns:a16="http://schemas.microsoft.com/office/drawing/2014/main" id="{F1FBE2B4-B97A-4133-926E-76C054AFCBE2}"/>
              </a:ext>
            </a:extLst>
          </p:cNvPr>
          <p:cNvGrpSpPr/>
          <p:nvPr/>
        </p:nvGrpSpPr>
        <p:grpSpPr>
          <a:xfrm>
            <a:off x="184765" y="1287832"/>
            <a:ext cx="10298776" cy="5099954"/>
            <a:chOff x="127396" y="1249431"/>
            <a:chExt cx="10298776" cy="5099954"/>
          </a:xfrm>
        </p:grpSpPr>
        <p:cxnSp>
          <p:nvCxnSpPr>
            <p:cNvPr id="55" name="Straight Connector 12">
              <a:extLst>
                <a:ext uri="{FF2B5EF4-FFF2-40B4-BE49-F238E27FC236}">
                  <a16:creationId xmlns:a16="http://schemas.microsoft.com/office/drawing/2014/main" id="{C5ED4078-D94F-4AB1-BA4D-33EABEFE4D71}"/>
                </a:ext>
              </a:extLst>
            </p:cNvPr>
            <p:cNvCxnSpPr/>
            <p:nvPr/>
          </p:nvCxnSpPr>
          <p:spPr>
            <a:xfrm>
              <a:off x="2725200" y="5853600"/>
              <a:ext cx="183122" cy="0"/>
            </a:xfrm>
            <a:prstGeom prst="line">
              <a:avLst/>
            </a:prstGeom>
            <a:ln w="381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8" name="Gruppo 67">
              <a:extLst>
                <a:ext uri="{FF2B5EF4-FFF2-40B4-BE49-F238E27FC236}">
                  <a16:creationId xmlns:a16="http://schemas.microsoft.com/office/drawing/2014/main" id="{1D897D7B-F664-4663-AEE6-78CDA848713F}"/>
                </a:ext>
              </a:extLst>
            </p:cNvPr>
            <p:cNvGrpSpPr/>
            <p:nvPr/>
          </p:nvGrpSpPr>
          <p:grpSpPr>
            <a:xfrm>
              <a:off x="127396" y="1249431"/>
              <a:ext cx="10298776" cy="5099954"/>
              <a:chOff x="127613" y="1255438"/>
              <a:chExt cx="10290474" cy="5746484"/>
            </a:xfrm>
          </p:grpSpPr>
          <p:grpSp>
            <p:nvGrpSpPr>
              <p:cNvPr id="50" name="Gruppo 49">
                <a:extLst>
                  <a:ext uri="{FF2B5EF4-FFF2-40B4-BE49-F238E27FC236}">
                    <a16:creationId xmlns:a16="http://schemas.microsoft.com/office/drawing/2014/main" id="{2E71529E-B26D-4AC3-B7C3-26E8B1A0AC23}"/>
                  </a:ext>
                </a:extLst>
              </p:cNvPr>
              <p:cNvGrpSpPr/>
              <p:nvPr/>
            </p:nvGrpSpPr>
            <p:grpSpPr>
              <a:xfrm>
                <a:off x="2582614" y="1255438"/>
                <a:ext cx="7835473" cy="5746484"/>
                <a:chOff x="2790657" y="1366426"/>
                <a:chExt cx="7835473" cy="5746484"/>
              </a:xfrm>
            </p:grpSpPr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BA09708D-7215-2445-B292-506391F7205C}"/>
                    </a:ext>
                  </a:extLst>
                </p:cNvPr>
                <p:cNvSpPr txBox="1"/>
                <p:nvPr/>
              </p:nvSpPr>
              <p:spPr>
                <a:xfrm>
                  <a:off x="2790657" y="1373831"/>
                  <a:ext cx="641005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chemeClr val="tx2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0 [gg]</a:t>
                  </a:r>
                </a:p>
              </p:txBody>
            </p:sp>
            <p:sp>
              <p:nvSpPr>
                <p:cNvPr id="43" name="TextBox 42">
                  <a:extLst>
                    <a:ext uri="{FF2B5EF4-FFF2-40B4-BE49-F238E27FC236}">
                      <a16:creationId xmlns:a16="http://schemas.microsoft.com/office/drawing/2014/main" id="{0F020E21-7805-DD4F-9790-7A3725B18B91}"/>
                    </a:ext>
                  </a:extLst>
                </p:cNvPr>
                <p:cNvSpPr txBox="1"/>
                <p:nvPr/>
              </p:nvSpPr>
              <p:spPr>
                <a:xfrm>
                  <a:off x="3902419" y="1366426"/>
                  <a:ext cx="524080" cy="329455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pPr algn="ctr"/>
                  <a:r>
                    <a:rPr lang="en-US" sz="1300" b="1" dirty="0">
                      <a:solidFill>
                        <a:srgbClr val="C00000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t+30</a:t>
                  </a:r>
                </a:p>
              </p:txBody>
            </p:sp>
            <p:grpSp>
              <p:nvGrpSpPr>
                <p:cNvPr id="24" name="Gruppo 23">
                  <a:extLst>
                    <a:ext uri="{FF2B5EF4-FFF2-40B4-BE49-F238E27FC236}">
                      <a16:creationId xmlns:a16="http://schemas.microsoft.com/office/drawing/2014/main" id="{27B2840B-864E-4824-B86C-912C884EC112}"/>
                    </a:ext>
                  </a:extLst>
                </p:cNvPr>
                <p:cNvGrpSpPr/>
                <p:nvPr/>
              </p:nvGrpSpPr>
              <p:grpSpPr>
                <a:xfrm>
                  <a:off x="2933079" y="1715422"/>
                  <a:ext cx="7693051" cy="5397488"/>
                  <a:chOff x="2475991" y="1620083"/>
                  <a:chExt cx="7693051" cy="5397488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71C5BDE1-FF5C-E240-91E7-09E57361F305}"/>
                      </a:ext>
                    </a:extLst>
                  </p:cNvPr>
                  <p:cNvGrpSpPr/>
                  <p:nvPr/>
                </p:nvGrpSpPr>
                <p:grpSpPr>
                  <a:xfrm>
                    <a:off x="2475991" y="1620083"/>
                    <a:ext cx="7693051" cy="5397488"/>
                    <a:chOff x="1600199" y="1765198"/>
                    <a:chExt cx="7164738" cy="5701719"/>
                  </a:xfrm>
                </p:grpSpPr>
                <p:cxnSp>
                  <p:nvCxnSpPr>
                    <p:cNvPr id="6" name="Straight Connector 5">
                      <a:extLst>
                        <a:ext uri="{FF2B5EF4-FFF2-40B4-BE49-F238E27FC236}">
                          <a16:creationId xmlns:a16="http://schemas.microsoft.com/office/drawing/2014/main" id="{7F105AAD-A5A6-F44B-8943-06FE9B1999F9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600199" y="1885950"/>
                      <a:ext cx="7164738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5" name="Group 4">
                      <a:extLst>
                        <a:ext uri="{FF2B5EF4-FFF2-40B4-BE49-F238E27FC236}">
                          <a16:creationId xmlns:a16="http://schemas.microsoft.com/office/drawing/2014/main" id="{8AA94DB9-FDF9-C04A-91A7-57D84E392E28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1770745" y="1765198"/>
                      <a:ext cx="969243" cy="5701719"/>
                      <a:chOff x="1770745" y="1765198"/>
                      <a:chExt cx="969243" cy="5701719"/>
                    </a:xfrm>
                  </p:grpSpPr>
                  <p:cxnSp>
                    <p:nvCxnSpPr>
                      <p:cNvPr id="14" name="Straight Connector 13">
                        <a:extLst>
                          <a:ext uri="{FF2B5EF4-FFF2-40B4-BE49-F238E27FC236}">
                            <a16:creationId xmlns:a16="http://schemas.microsoft.com/office/drawing/2014/main" id="{9A91AD13-A504-7E48-8FE9-89BD24FBEB6E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1770745" y="1767836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chemeClr val="bg1">
                            <a:lumMod val="7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18" name="Straight Connector 17">
                        <a:extLst>
                          <a:ext uri="{FF2B5EF4-FFF2-40B4-BE49-F238E27FC236}">
                            <a16:creationId xmlns:a16="http://schemas.microsoft.com/office/drawing/2014/main" id="{43A5C457-DB37-624B-9E20-007C7D2247D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39988" y="1765198"/>
                        <a:ext cx="0" cy="5699081"/>
                      </a:xfrm>
                      <a:prstGeom prst="line">
                        <a:avLst/>
                      </a:prstGeom>
                      <a:ln w="38100">
                        <a:solidFill>
                          <a:srgbClr val="C00000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7" name="Straight Connector 6">
                      <a:extLst>
                        <a:ext uri="{FF2B5EF4-FFF2-40B4-BE49-F238E27FC236}">
                          <a16:creationId xmlns:a16="http://schemas.microsoft.com/office/drawing/2014/main" id="{FFA747D3-F4DA-9B4D-BC8B-0D2F68940A1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342868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" name="Straight Connector 7">
                      <a:extLst>
                        <a:ext uri="{FF2B5EF4-FFF2-40B4-BE49-F238E27FC236}">
                          <a16:creationId xmlns:a16="http://schemas.microsoft.com/office/drawing/2014/main" id="{9F634BAB-B049-074C-AC93-4804E2F8597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279921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9" name="Straight Connector 8">
                      <a:extLst>
                        <a:ext uri="{FF2B5EF4-FFF2-40B4-BE49-F238E27FC236}">
                          <a16:creationId xmlns:a16="http://schemas.microsoft.com/office/drawing/2014/main" id="{0593228E-3473-B34B-BCB0-220252C2B9C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255569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0" name="Straight Connector 9">
                      <a:extLst>
                        <a:ext uri="{FF2B5EF4-FFF2-40B4-BE49-F238E27FC236}">
                          <a16:creationId xmlns:a16="http://schemas.microsoft.com/office/drawing/2014/main" id="{409B938F-FEB8-7D46-8C19-D02E4617A1D2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371192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1" name="Straight Connector 10">
                      <a:extLst>
                        <a:ext uri="{FF2B5EF4-FFF2-40B4-BE49-F238E27FC236}">
                          <a16:creationId xmlns:a16="http://schemas.microsoft.com/office/drawing/2014/main" id="{E3BD1824-B646-6B4F-BCA5-E7F2C6C9EC7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168270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" name="Straight Connector 11">
                      <a:extLst>
                        <a:ext uri="{FF2B5EF4-FFF2-40B4-BE49-F238E27FC236}">
                          <a16:creationId xmlns:a16="http://schemas.microsoft.com/office/drawing/2014/main" id="{0F314F91-DBA9-A044-9CDA-138A94341CF4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4624621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3" name="Straight Connector 12">
                      <a:extLst>
                        <a:ext uri="{FF2B5EF4-FFF2-40B4-BE49-F238E27FC236}">
                          <a16:creationId xmlns:a16="http://schemas.microsoft.com/office/drawing/2014/main" id="{EE593832-8979-E94D-B969-8843B269B1E7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1600199" y="5080972"/>
                      <a:ext cx="170546" cy="0"/>
                    </a:xfrm>
                    <a:prstGeom prst="line">
                      <a:avLst/>
                    </a:prstGeom>
                    <a:ln w="38100">
                      <a:solidFill>
                        <a:schemeClr val="bg1">
                          <a:lumMod val="75000"/>
                        </a:schemeClr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53" name="Straight Connector 12">
                    <a:extLst>
                      <a:ext uri="{FF2B5EF4-FFF2-40B4-BE49-F238E27FC236}">
                        <a16:creationId xmlns:a16="http://schemas.microsoft.com/office/drawing/2014/main" id="{C9742B91-333E-40F7-A04C-25CCEC025D94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190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12">
                    <a:extLst>
                      <a:ext uri="{FF2B5EF4-FFF2-40B4-BE49-F238E27FC236}">
                        <a16:creationId xmlns:a16="http://schemas.microsoft.com/office/drawing/2014/main" id="{7AA08626-6423-4FDD-A14E-3FF6A8680D6D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5622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12">
                    <a:extLst>
                      <a:ext uri="{FF2B5EF4-FFF2-40B4-BE49-F238E27FC236}">
                        <a16:creationId xmlns:a16="http://schemas.microsoft.com/office/drawing/2014/main" id="{90AF4D19-8BEE-4454-BDDA-3AA448172C01}"/>
                      </a:ext>
                    </a:extLst>
                  </p:cNvPr>
                  <p:cNvCxnSpPr/>
                  <p:nvPr/>
                </p:nvCxnSpPr>
                <p:spPr>
                  <a:xfrm>
                    <a:off x="2477088" y="6054927"/>
                    <a:ext cx="183122" cy="0"/>
                  </a:xfrm>
                  <a:prstGeom prst="line">
                    <a:avLst/>
                  </a:prstGeom>
                  <a:ln w="38100">
                    <a:solidFill>
                      <a:schemeClr val="bg1">
                        <a:lumMod val="75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D8C7C8AB-5F56-0A44-B3DC-6E54AE95C721}"/>
                  </a:ext>
                </a:extLst>
              </p:cNvPr>
              <p:cNvSpPr txBox="1"/>
              <p:nvPr/>
            </p:nvSpPr>
            <p:spPr>
              <a:xfrm>
                <a:off x="127613" y="2012479"/>
                <a:ext cx="2586727" cy="258361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Piano di riduzione Scope 1 e 2</a:t>
                </a:r>
              </a:p>
              <a:p>
                <a:pPr marL="228600" indent="-228600" algn="r">
                  <a:buAutoNum type="arabicPeriod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Analisi hot spot scope 3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Piano di compensazione Scope 1,2 e 3</a:t>
                </a: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r>
                  <a:rPr lang="it-IT" sz="1100" b="1" i="1" dirty="0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Iscrizione ai </a:t>
                </a:r>
                <a:r>
                  <a:rPr lang="it-IT" sz="1100" b="1" i="1" dirty="0" err="1">
                    <a:solidFill>
                      <a:schemeClr val="bg2">
                        <a:lumMod val="25000"/>
                      </a:schemeClr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SBTi</a:t>
                </a: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AutoNum type="arabicPeriod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it-IT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indent="-228600" algn="r">
                  <a:buFont typeface="+mj-lt"/>
                  <a:buAutoNum type="arabicPeriod" startAt="4"/>
                </a:pPr>
                <a:endParaRPr lang="en-US" sz="1100" b="1" i="1" dirty="0">
                  <a:solidFill>
                    <a:schemeClr val="bg2">
                      <a:lumMod val="2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cxnSp>
        <p:nvCxnSpPr>
          <p:cNvPr id="108" name="Straight Connector 19">
            <a:extLst>
              <a:ext uri="{FF2B5EF4-FFF2-40B4-BE49-F238E27FC236}">
                <a16:creationId xmlns:a16="http://schemas.microsoft.com/office/drawing/2014/main" id="{866CB6A1-CC50-4D5A-A212-255C62020F09}"/>
              </a:ext>
            </a:extLst>
          </p:cNvPr>
          <p:cNvCxnSpPr/>
          <p:nvPr/>
        </p:nvCxnSpPr>
        <p:spPr>
          <a:xfrm>
            <a:off x="5113492" y="1580220"/>
            <a:ext cx="0" cy="4788006"/>
          </a:xfrm>
          <a:prstGeom prst="line">
            <a:avLst/>
          </a:prstGeom>
          <a:ln w="381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ttore diritto 108">
            <a:extLst>
              <a:ext uri="{FF2B5EF4-FFF2-40B4-BE49-F238E27FC236}">
                <a16:creationId xmlns:a16="http://schemas.microsoft.com/office/drawing/2014/main" id="{C906E158-31F3-464B-BC33-437F86BBB27F}"/>
              </a:ext>
            </a:extLst>
          </p:cNvPr>
          <p:cNvCxnSpPr/>
          <p:nvPr/>
        </p:nvCxnSpPr>
        <p:spPr>
          <a:xfrm>
            <a:off x="3471955" y="1587732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Connettore diritto 109">
            <a:extLst>
              <a:ext uri="{FF2B5EF4-FFF2-40B4-BE49-F238E27FC236}">
                <a16:creationId xmlns:a16="http://schemas.microsoft.com/office/drawing/2014/main" id="{08F4337A-B67E-46A2-BF98-3D4440EBD438}"/>
              </a:ext>
            </a:extLst>
          </p:cNvPr>
          <p:cNvCxnSpPr/>
          <p:nvPr/>
        </p:nvCxnSpPr>
        <p:spPr>
          <a:xfrm>
            <a:off x="4557805" y="1629988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Rectangle 25">
            <a:extLst>
              <a:ext uri="{FF2B5EF4-FFF2-40B4-BE49-F238E27FC236}">
                <a16:creationId xmlns:a16="http://schemas.microsoft.com/office/drawing/2014/main" id="{C6ED924E-BCB4-48B6-BCE9-6071EE391C10}"/>
              </a:ext>
            </a:extLst>
          </p:cNvPr>
          <p:cNvSpPr/>
          <p:nvPr/>
        </p:nvSpPr>
        <p:spPr>
          <a:xfrm>
            <a:off x="2965431" y="2044093"/>
            <a:ext cx="1025473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5" name="Rectangle 25">
            <a:extLst>
              <a:ext uri="{FF2B5EF4-FFF2-40B4-BE49-F238E27FC236}">
                <a16:creationId xmlns:a16="http://schemas.microsoft.com/office/drawing/2014/main" id="{1357CC73-1542-4BDA-96C2-990A5F977989}"/>
              </a:ext>
            </a:extLst>
          </p:cNvPr>
          <p:cNvSpPr/>
          <p:nvPr/>
        </p:nvSpPr>
        <p:spPr>
          <a:xfrm>
            <a:off x="3998614" y="2411278"/>
            <a:ext cx="1114877" cy="10900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Rectangle 25">
            <a:extLst>
              <a:ext uri="{FF2B5EF4-FFF2-40B4-BE49-F238E27FC236}">
                <a16:creationId xmlns:a16="http://schemas.microsoft.com/office/drawing/2014/main" id="{6D5F63F5-3D92-4F74-8368-1453904D928F}"/>
              </a:ext>
            </a:extLst>
          </p:cNvPr>
          <p:cNvSpPr/>
          <p:nvPr/>
        </p:nvSpPr>
        <p:spPr>
          <a:xfrm>
            <a:off x="5102788" y="3195993"/>
            <a:ext cx="1055976" cy="109004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25">
            <a:extLst>
              <a:ext uri="{FF2B5EF4-FFF2-40B4-BE49-F238E27FC236}">
                <a16:creationId xmlns:a16="http://schemas.microsoft.com/office/drawing/2014/main" id="{6BA54358-BC21-D544-F60C-33AA2B3EF4FD}"/>
              </a:ext>
            </a:extLst>
          </p:cNvPr>
          <p:cNvSpPr/>
          <p:nvPr/>
        </p:nvSpPr>
        <p:spPr>
          <a:xfrm>
            <a:off x="5104986" y="2742366"/>
            <a:ext cx="569214" cy="10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99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Connector 17">
            <a:extLst>
              <a:ext uri="{FF2B5EF4-FFF2-40B4-BE49-F238E27FC236}">
                <a16:creationId xmlns:a16="http://schemas.microsoft.com/office/drawing/2014/main" id="{1FD89B5B-33EE-CCED-1649-3FF1EC6A810E}"/>
              </a:ext>
            </a:extLst>
          </p:cNvPr>
          <p:cNvCxnSpPr>
            <a:cxnSpLocks/>
          </p:cNvCxnSpPr>
          <p:nvPr/>
        </p:nvCxnSpPr>
        <p:spPr>
          <a:xfrm>
            <a:off x="5104986" y="1580220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Elemento grafico 28" descr="Tiro a segno con riempimento a tinta unita">
            <a:extLst>
              <a:ext uri="{FF2B5EF4-FFF2-40B4-BE49-F238E27FC236}">
                <a16:creationId xmlns:a16="http://schemas.microsoft.com/office/drawing/2014/main" id="{3800D01C-0ABC-EF86-BE9C-06D116350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877329" y="2949246"/>
            <a:ext cx="571375" cy="571375"/>
          </a:xfrm>
          <a:prstGeom prst="rect">
            <a:avLst/>
          </a:prstGeom>
        </p:spPr>
      </p:pic>
      <p:sp>
        <p:nvSpPr>
          <p:cNvPr id="30" name="TextBox 42">
            <a:extLst>
              <a:ext uri="{FF2B5EF4-FFF2-40B4-BE49-F238E27FC236}">
                <a16:creationId xmlns:a16="http://schemas.microsoft.com/office/drawing/2014/main" id="{C2415BBC-42D0-86B3-3A27-12D18A18F5CA}"/>
              </a:ext>
            </a:extLst>
          </p:cNvPr>
          <p:cNvSpPr txBox="1"/>
          <p:nvPr/>
        </p:nvSpPr>
        <p:spPr>
          <a:xfrm>
            <a:off x="4859746" y="1295344"/>
            <a:ext cx="524503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t+60</a:t>
            </a:r>
          </a:p>
        </p:txBody>
      </p:sp>
      <p:cxnSp>
        <p:nvCxnSpPr>
          <p:cNvPr id="47" name="Connettore diritto 46">
            <a:extLst>
              <a:ext uri="{FF2B5EF4-FFF2-40B4-BE49-F238E27FC236}">
                <a16:creationId xmlns:a16="http://schemas.microsoft.com/office/drawing/2014/main" id="{A5A7A283-267C-7CCA-A6A9-2769207CC8CC}"/>
              </a:ext>
            </a:extLst>
          </p:cNvPr>
          <p:cNvCxnSpPr/>
          <p:nvPr/>
        </p:nvCxnSpPr>
        <p:spPr>
          <a:xfrm>
            <a:off x="5640152" y="1636523"/>
            <a:ext cx="0" cy="4788001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17">
            <a:extLst>
              <a:ext uri="{FF2B5EF4-FFF2-40B4-BE49-F238E27FC236}">
                <a16:creationId xmlns:a16="http://schemas.microsoft.com/office/drawing/2014/main" id="{0E2C2F6E-9D8D-03E5-4320-7F4039D2A807}"/>
              </a:ext>
            </a:extLst>
          </p:cNvPr>
          <p:cNvCxnSpPr>
            <a:cxnSpLocks/>
          </p:cNvCxnSpPr>
          <p:nvPr/>
        </p:nvCxnSpPr>
        <p:spPr>
          <a:xfrm>
            <a:off x="6149600" y="1587732"/>
            <a:ext cx="0" cy="478800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42">
            <a:extLst>
              <a:ext uri="{FF2B5EF4-FFF2-40B4-BE49-F238E27FC236}">
                <a16:creationId xmlns:a16="http://schemas.microsoft.com/office/drawing/2014/main" id="{D170030F-6EBD-C95B-18EB-F4C8C5BA0698}"/>
              </a:ext>
            </a:extLst>
          </p:cNvPr>
          <p:cNvSpPr txBox="1"/>
          <p:nvPr/>
        </p:nvSpPr>
        <p:spPr>
          <a:xfrm>
            <a:off x="5915761" y="1287832"/>
            <a:ext cx="524503" cy="29238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t+90</a:t>
            </a:r>
          </a:p>
        </p:txBody>
      </p:sp>
      <p:pic>
        <p:nvPicPr>
          <p:cNvPr id="15" name="Elemento grafico 14" descr="Tiro a segno con riempimento a tinta unita">
            <a:extLst>
              <a:ext uri="{FF2B5EF4-FFF2-40B4-BE49-F238E27FC236}">
                <a16:creationId xmlns:a16="http://schemas.microsoft.com/office/drawing/2014/main" id="{2F86E089-66D3-E778-DFDE-EFEF98766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49772" y="1790496"/>
            <a:ext cx="571375" cy="571375"/>
          </a:xfrm>
          <a:prstGeom prst="rect">
            <a:avLst/>
          </a:prstGeom>
        </p:spPr>
      </p:pic>
      <p:pic>
        <p:nvPicPr>
          <p:cNvPr id="16" name="Elemento grafico 15" descr="Tiro a segno con riempimento a tinta unita">
            <a:extLst>
              <a:ext uri="{FF2B5EF4-FFF2-40B4-BE49-F238E27FC236}">
                <a16:creationId xmlns:a16="http://schemas.microsoft.com/office/drawing/2014/main" id="{592230CE-5E2C-CD75-EFE3-D8086AAE8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47972" y="2173041"/>
            <a:ext cx="571375" cy="571375"/>
          </a:xfrm>
          <a:prstGeom prst="rect">
            <a:avLst/>
          </a:prstGeom>
        </p:spPr>
      </p:pic>
      <p:pic>
        <p:nvPicPr>
          <p:cNvPr id="17" name="Elemento grafico 16" descr="Tiro a segno con riempimento a tinta unita">
            <a:extLst>
              <a:ext uri="{FF2B5EF4-FFF2-40B4-BE49-F238E27FC236}">
                <a16:creationId xmlns:a16="http://schemas.microsoft.com/office/drawing/2014/main" id="{6DBC4AE3-C7A0-DE60-BAB5-2BD537205F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74983" y="2490624"/>
            <a:ext cx="571375" cy="571375"/>
          </a:xfrm>
          <a:prstGeom prst="rect">
            <a:avLst/>
          </a:prstGeom>
        </p:spPr>
      </p:pic>
      <p:sp>
        <p:nvSpPr>
          <p:cNvPr id="42" name="Rettangolo 41">
            <a:extLst>
              <a:ext uri="{FF2B5EF4-FFF2-40B4-BE49-F238E27FC236}">
                <a16:creationId xmlns:a16="http://schemas.microsoft.com/office/drawing/2014/main" id="{216E3295-2000-7546-A905-C6BA060EAF62}"/>
              </a:ext>
            </a:extLst>
          </p:cNvPr>
          <p:cNvSpPr/>
          <p:nvPr/>
        </p:nvSpPr>
        <p:spPr>
          <a:xfrm>
            <a:off x="1" y="5893577"/>
            <a:ext cx="12188696" cy="1379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4" name="Gruppo 43">
            <a:extLst>
              <a:ext uri="{FF2B5EF4-FFF2-40B4-BE49-F238E27FC236}">
                <a16:creationId xmlns:a16="http://schemas.microsoft.com/office/drawing/2014/main" id="{476D0111-8439-234A-90D1-3D391350B86B}"/>
              </a:ext>
            </a:extLst>
          </p:cNvPr>
          <p:cNvGrpSpPr/>
          <p:nvPr/>
        </p:nvGrpSpPr>
        <p:grpSpPr>
          <a:xfrm>
            <a:off x="701458" y="6258455"/>
            <a:ext cx="10579127" cy="556940"/>
            <a:chOff x="701458" y="6258455"/>
            <a:chExt cx="10579127" cy="556940"/>
          </a:xfrm>
        </p:grpSpPr>
        <p:cxnSp>
          <p:nvCxnSpPr>
            <p:cNvPr id="45" name="Connettore diritto 7">
              <a:extLst>
                <a:ext uri="{FF2B5EF4-FFF2-40B4-BE49-F238E27FC236}">
                  <a16:creationId xmlns:a16="http://schemas.microsoft.com/office/drawing/2014/main" id="{977E8581-5C08-2C47-BB9A-3F26A3268BA1}"/>
                </a:ext>
              </a:extLst>
            </p:cNvPr>
            <p:cNvCxnSpPr>
              <a:cxnSpLocks/>
            </p:cNvCxnSpPr>
            <p:nvPr/>
          </p:nvCxnSpPr>
          <p:spPr>
            <a:xfrm>
              <a:off x="701458" y="6430136"/>
              <a:ext cx="7784174" cy="0"/>
            </a:xfrm>
            <a:prstGeom prst="line">
              <a:avLst/>
            </a:prstGeom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46" name="Rettangolo 45">
              <a:extLst>
                <a:ext uri="{FF2B5EF4-FFF2-40B4-BE49-F238E27FC236}">
                  <a16:creationId xmlns:a16="http://schemas.microsoft.com/office/drawing/2014/main" id="{1CCB5DEC-267D-4644-96C9-B55A2AA57633}"/>
                </a:ext>
              </a:extLst>
            </p:cNvPr>
            <p:cNvSpPr/>
            <p:nvPr/>
          </p:nvSpPr>
          <p:spPr>
            <a:xfrm>
              <a:off x="8399792" y="6258455"/>
              <a:ext cx="2623272" cy="5569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it-IT" altLang="it-IT" sz="12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</a:rPr>
                <a:t>CARBON MANAGEMENT</a:t>
              </a:r>
            </a:p>
            <a:p>
              <a:pPr algn="ctr"/>
              <a:endParaRPr lang="it-IT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49" name="Elemento grafico 48" descr="Nuvola contorno">
              <a:extLst>
                <a:ext uri="{FF2B5EF4-FFF2-40B4-BE49-F238E27FC236}">
                  <a16:creationId xmlns:a16="http://schemas.microsoft.com/office/drawing/2014/main" id="{0FD0AD6E-CAB9-6743-B356-B3BAE1FE2C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0937223" y="6258455"/>
              <a:ext cx="343362" cy="343362"/>
            </a:xfrm>
            <a:prstGeom prst="rect">
              <a:avLst/>
            </a:prstGeom>
          </p:spPr>
        </p:pic>
      </p:grpSp>
      <p:sp>
        <p:nvSpPr>
          <p:cNvPr id="51" name="Rettangolo 50">
            <a:extLst>
              <a:ext uri="{FF2B5EF4-FFF2-40B4-BE49-F238E27FC236}">
                <a16:creationId xmlns:a16="http://schemas.microsoft.com/office/drawing/2014/main" id="{B89F698D-E876-5B47-ABB6-4E90F6F6E202}"/>
              </a:ext>
            </a:extLst>
          </p:cNvPr>
          <p:cNvSpPr/>
          <p:nvPr/>
        </p:nvSpPr>
        <p:spPr>
          <a:xfrm>
            <a:off x="0" y="438977"/>
            <a:ext cx="12192000" cy="77790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it-IT" altLang="it-IT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</a:rPr>
              <a:t>CARBON MANAGEMENT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FASE 5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| Percorso riduzione e mitigazione</a:t>
            </a:r>
            <a:endParaRPr lang="it-IT" altLang="it-IT"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9962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fiore, pianta, giallo, polline&#10;&#10;Descrizione generata automaticamente">
            <a:extLst>
              <a:ext uri="{FF2B5EF4-FFF2-40B4-BE49-F238E27FC236}">
                <a16:creationId xmlns:a16="http://schemas.microsoft.com/office/drawing/2014/main" id="{F24D04BC-C3F1-901A-17A6-1EEA5C893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458650FB-9947-A248-A1A5-2E50473B2CB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035" y="1038086"/>
            <a:ext cx="2278652" cy="744167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B449D847-D844-4B50-A6DA-5F7DEC870007}"/>
              </a:ext>
            </a:extLst>
          </p:cNvPr>
          <p:cNvSpPr txBox="1">
            <a:spLocks/>
          </p:cNvSpPr>
          <p:nvPr/>
        </p:nvSpPr>
        <p:spPr>
          <a:xfrm>
            <a:off x="2005138" y="3206825"/>
            <a:ext cx="5860050" cy="444353"/>
          </a:xfrm>
          <a:prstGeom prst="rect">
            <a:avLst/>
          </a:prstGeom>
          <a:noFill/>
        </p:spPr>
        <p:txBody>
          <a:bodyPr wrap="square" lIns="74295" tIns="37148" rIns="74295" bIns="37148" rtlCol="0" anchor="t">
            <a:spAutoFit/>
          </a:bodyPr>
          <a:lstStyle/>
          <a:p>
            <a:pPr defTabSz="742941">
              <a:defRPr/>
            </a:pPr>
            <a:r>
              <a:rPr lang="it-IT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 ORGANIZZAZIONE</a:t>
            </a:r>
            <a:endParaRPr lang="it-IT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magine 4" descr="Immagine che contiene logo&#10;&#10;Descrizione generata automaticamente">
            <a:extLst>
              <a:ext uri="{FF2B5EF4-FFF2-40B4-BE49-F238E27FC236}">
                <a16:creationId xmlns:a16="http://schemas.microsoft.com/office/drawing/2014/main" id="{EA1ECC73-173F-1EA3-4FFC-0AD7050102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14" y="2307525"/>
            <a:ext cx="5095875" cy="128587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lemento grafico 2">
            <a:extLst>
              <a:ext uri="{FF2B5EF4-FFF2-40B4-BE49-F238E27FC236}">
                <a16:creationId xmlns:a16="http://schemas.microsoft.com/office/drawing/2014/main" id="{895D6691-DDDB-789F-D3A3-595554FB207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413524" flipH="1">
            <a:off x="7590387" y="1456662"/>
            <a:ext cx="4507186" cy="5890853"/>
          </a:xfrm>
          <a:prstGeom prst="rect">
            <a:avLst/>
          </a:prstGeom>
        </p:spPr>
      </p:pic>
      <p:pic>
        <p:nvPicPr>
          <p:cNvPr id="31" name="Immagine 30">
            <a:extLst>
              <a:ext uri="{FF2B5EF4-FFF2-40B4-BE49-F238E27FC236}">
                <a16:creationId xmlns:a16="http://schemas.microsoft.com/office/drawing/2014/main" id="{F126C26F-D91F-5D40-8EA7-543F015A2EA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782" y="-1"/>
            <a:ext cx="10295464" cy="6863643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8A677A23-D71B-742E-517A-2777E8778B76}"/>
              </a:ext>
            </a:extLst>
          </p:cNvPr>
          <p:cNvSpPr txBox="1">
            <a:spLocks/>
          </p:cNvSpPr>
          <p:nvPr/>
        </p:nvSpPr>
        <p:spPr>
          <a:xfrm>
            <a:off x="1948158" y="1421785"/>
            <a:ext cx="4819943" cy="1390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Cos’è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Carbon Footprint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Organizzazione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l’espressione Carbon Footprint (Impronta climatica) si definisce un insieme di metodologie che permette di misurare l’impatto di un’attività sull’ambiente, esprimendolo in termini di quantità di emissioni di gas serra.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52035154-3395-CFDD-B7AC-23CB4FEA135C}"/>
              </a:ext>
            </a:extLst>
          </p:cNvPr>
          <p:cNvSpPr txBox="1">
            <a:spLocks/>
          </p:cNvSpPr>
          <p:nvPr/>
        </p:nvSpPr>
        <p:spPr>
          <a:xfrm>
            <a:off x="1947172" y="966298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CFO</a:t>
            </a:r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3D4EC29C-3354-6F46-BDDB-353B14F52B4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53" y="2897007"/>
            <a:ext cx="685792" cy="685792"/>
          </a:xfrm>
          <a:prstGeom prst="rect">
            <a:avLst/>
          </a:prstGeom>
        </p:spPr>
      </p:pic>
      <p:pic>
        <p:nvPicPr>
          <p:cNvPr id="24" name="Segnaposto contenuto 13">
            <a:extLst>
              <a:ext uri="{FF2B5EF4-FFF2-40B4-BE49-F238E27FC236}">
                <a16:creationId xmlns:a16="http://schemas.microsoft.com/office/drawing/2014/main" id="{915377C0-95AF-F349-A8DB-FC0B879184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324" y="3048705"/>
            <a:ext cx="543518" cy="543518"/>
          </a:xfrm>
        </p:spPr>
      </p:pic>
      <p:pic>
        <p:nvPicPr>
          <p:cNvPr id="25" name="Immagine 24">
            <a:extLst>
              <a:ext uri="{FF2B5EF4-FFF2-40B4-BE49-F238E27FC236}">
                <a16:creationId xmlns:a16="http://schemas.microsoft.com/office/drawing/2014/main" id="{C41A9BC8-AC33-6149-B4B8-7B6BA5BA756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00" y="2997235"/>
            <a:ext cx="574724" cy="574724"/>
          </a:xfrm>
          <a:prstGeom prst="rect">
            <a:avLst/>
          </a:prstGeom>
        </p:spPr>
      </p:pic>
      <p:pic>
        <p:nvPicPr>
          <p:cNvPr id="26" name="Immagine 25">
            <a:extLst>
              <a:ext uri="{FF2B5EF4-FFF2-40B4-BE49-F238E27FC236}">
                <a16:creationId xmlns:a16="http://schemas.microsoft.com/office/drawing/2014/main" id="{5FBDC72A-C97E-9740-95C6-5E879371FD1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197" y="2978291"/>
            <a:ext cx="595732" cy="595732"/>
          </a:xfrm>
          <a:prstGeom prst="rect">
            <a:avLst/>
          </a:prstGeom>
        </p:spPr>
      </p:pic>
      <p:graphicFrame>
        <p:nvGraphicFramePr>
          <p:cNvPr id="27" name="Tabella 17">
            <a:extLst>
              <a:ext uri="{FF2B5EF4-FFF2-40B4-BE49-F238E27FC236}">
                <a16:creationId xmlns:a16="http://schemas.microsoft.com/office/drawing/2014/main" id="{F0491E47-6BF4-A94B-8FBC-2C1EEF11A641}"/>
              </a:ext>
            </a:extLst>
          </p:cNvPr>
          <p:cNvGraphicFramePr>
            <a:graphicFrameLocks/>
          </p:cNvGraphicFramePr>
          <p:nvPr/>
        </p:nvGraphicFramePr>
        <p:xfrm>
          <a:off x="2043000" y="3612192"/>
          <a:ext cx="5750184" cy="622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478">
                  <a:extLst>
                    <a:ext uri="{9D8B030D-6E8A-4147-A177-3AD203B41FA5}">
                      <a16:colId xmlns:a16="http://schemas.microsoft.com/office/drawing/2014/main" val="1909264063"/>
                    </a:ext>
                  </a:extLst>
                </a:gridCol>
                <a:gridCol w="1485612">
                  <a:extLst>
                    <a:ext uri="{9D8B030D-6E8A-4147-A177-3AD203B41FA5}">
                      <a16:colId xmlns:a16="http://schemas.microsoft.com/office/drawing/2014/main" val="3533493093"/>
                    </a:ext>
                  </a:extLst>
                </a:gridCol>
                <a:gridCol w="1437547">
                  <a:extLst>
                    <a:ext uri="{9D8B030D-6E8A-4147-A177-3AD203B41FA5}">
                      <a16:colId xmlns:a16="http://schemas.microsoft.com/office/drawing/2014/main" val="448118119"/>
                    </a:ext>
                  </a:extLst>
                </a:gridCol>
                <a:gridCol w="1437547">
                  <a:extLst>
                    <a:ext uri="{9D8B030D-6E8A-4147-A177-3AD203B41FA5}">
                      <a16:colId xmlns:a16="http://schemas.microsoft.com/office/drawing/2014/main" val="2701931793"/>
                    </a:ext>
                  </a:extLst>
                </a:gridCol>
              </a:tblGrid>
              <a:tr h="622936">
                <a:tc>
                  <a:txBody>
                    <a:bodyPr/>
                    <a:lstStyle/>
                    <a:p>
                      <a:pPr algn="l"/>
                      <a:r>
                        <a:rPr lang="it-IT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Definizione</a:t>
                      </a:r>
                    </a:p>
                    <a:p>
                      <a:pPr algn="l"/>
                      <a:r>
                        <a:rPr lang="it-IT" sz="12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Dei confini organizzativi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Inventario</a:t>
                      </a:r>
                    </a:p>
                    <a:p>
                      <a:pPr algn="l"/>
                      <a:r>
                        <a:rPr lang="it-IT" sz="12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Dei GHG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Quantificazione</a:t>
                      </a:r>
                    </a:p>
                    <a:p>
                      <a:pPr algn="l"/>
                      <a:r>
                        <a:rPr lang="it-IT" sz="1200" b="0" i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e rimozioni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Reporting</a:t>
                      </a:r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1990105"/>
                  </a:ext>
                </a:extLst>
              </a:tr>
            </a:tbl>
          </a:graphicData>
        </a:graphic>
      </p:graphicFrame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010C5AC7-348B-2B4B-83D2-7C37A504CB1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4504143"/>
            <a:ext cx="7896811" cy="1510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it-IT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vantaggi</a:t>
            </a: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della CFO ISO 14064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 attività di mitigazione e progetti sostenibili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Consente una Strategia di Carbon Footprint Offset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 hot spot e best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practice</a:t>
            </a: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Supporta la strategia di Marketing e Comunicazione</a:t>
            </a:r>
          </a:p>
          <a:p>
            <a:pPr marL="139303" indent="-139303">
              <a:buFont typeface="Arial" panose="020B0604020202020204" pitchFamily="34" charset="0"/>
              <a:buChar char="•"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Misura e certifica l’impronta di CO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dell’Organizzazione</a:t>
            </a:r>
          </a:p>
        </p:txBody>
      </p:sp>
    </p:spTree>
    <p:extLst>
      <p:ext uri="{BB962C8B-B14F-4D97-AF65-F5344CB8AC3E}">
        <p14:creationId xmlns:p14="http://schemas.microsoft.com/office/powerpoint/2010/main" val="619156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ella 17">
            <a:extLst>
              <a:ext uri="{FF2B5EF4-FFF2-40B4-BE49-F238E27FC236}">
                <a16:creationId xmlns:a16="http://schemas.microsoft.com/office/drawing/2014/main" id="{F45E5F13-B7EF-E246-9ABC-4896C85604DD}"/>
              </a:ext>
            </a:extLst>
          </p:cNvPr>
          <p:cNvGraphicFramePr>
            <a:graphicFrameLocks/>
          </p:cNvGraphicFramePr>
          <p:nvPr/>
        </p:nvGraphicFramePr>
        <p:xfrm>
          <a:off x="1724896" y="3989937"/>
          <a:ext cx="8815803" cy="5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0463">
                  <a:extLst>
                    <a:ext uri="{9D8B030D-6E8A-4147-A177-3AD203B41FA5}">
                      <a16:colId xmlns:a16="http://schemas.microsoft.com/office/drawing/2014/main" val="1909264063"/>
                    </a:ext>
                  </a:extLst>
                </a:gridCol>
                <a:gridCol w="3062209">
                  <a:extLst>
                    <a:ext uri="{9D8B030D-6E8A-4147-A177-3AD203B41FA5}">
                      <a16:colId xmlns:a16="http://schemas.microsoft.com/office/drawing/2014/main" val="3533493093"/>
                    </a:ext>
                  </a:extLst>
                </a:gridCol>
                <a:gridCol w="2963131">
                  <a:extLst>
                    <a:ext uri="{9D8B030D-6E8A-4147-A177-3AD203B41FA5}">
                      <a16:colId xmlns:a16="http://schemas.microsoft.com/office/drawing/2014/main" val="448118119"/>
                    </a:ext>
                  </a:extLst>
                </a:gridCol>
              </a:tblGrid>
              <a:tr h="2553720">
                <a:tc>
                  <a:txBody>
                    <a:bodyPr/>
                    <a:lstStyle/>
                    <a:p>
                      <a:pPr algn="l"/>
                      <a:r>
                        <a:rPr lang="it-IT" sz="11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SCOPE 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dirette di GHG </a:t>
                      </a:r>
                      <a:r>
                        <a:rPr kumimoji="0" lang="it-IT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provenienti da attività gestite e organizzate dalle installazioni presenti all’interno dei propri confini organizzativi, ad esempio le </a:t>
                      </a:r>
                      <a:r>
                        <a:rPr kumimoji="0" lang="it-IT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derivanti dalla combustione diretta di combustibili fossili</a:t>
                      </a:r>
                      <a:r>
                        <a:rPr kumimoji="0" lang="it-IT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o utilizzati per il rifornimento dei mezzi di trasporto; in questa voce rientrano anche le</a:t>
                      </a:r>
                      <a:r>
                        <a:rPr kumimoji="0" lang="it-IT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perdite di gas serra dagli impianti</a:t>
                      </a:r>
                      <a:r>
                        <a:rPr kumimoji="0" lang="it-IT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ad esempio di condizionamento</a:t>
                      </a:r>
                      <a:endParaRPr lang="it-IT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it-IT" sz="1100" b="0" u="none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it-IT" sz="11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1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SCOPE 2</a:t>
                      </a:r>
                      <a:endParaRPr kumimoji="0" lang="it-IT" sz="11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kumimoji="0" lang="it-IT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indirette di GHG </a:t>
                      </a:r>
                      <a:r>
                        <a:rPr kumimoji="0" lang="it-IT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derivanti dalla generazione di elettricità, calore e vapore importati e consumati dall’organizzazione; l’importatore è indirettamente responsabile per le emissioni generate dal fornitore per la produzione dell’energia richiesta</a:t>
                      </a:r>
                      <a:endParaRPr lang="it-IT" sz="11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SCOPE 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t-IT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derivanti dai prodotti e dai servizi </a:t>
                      </a:r>
                      <a:r>
                        <a:rPr kumimoji="0" lang="it-IT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utilizzati dall’organizzazione, quali ad esempio le emissioni generate dall’estrazione delle materie prime e relativi trasporti, dal trasporto dei prodotti e loro fine vita; nello scope 3 sono incluse anche le emissioni di GHG legate alla catena di approvvigionamento dei combustibili e dei GHG fuoriusciti dagli impianti del sito</a:t>
                      </a:r>
                      <a:endParaRPr lang="it-IT" sz="11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1990105"/>
                  </a:ext>
                </a:extLst>
              </a:tr>
              <a:tr h="2553720">
                <a:tc>
                  <a:txBody>
                    <a:bodyPr/>
                    <a:lstStyle/>
                    <a:p>
                      <a:pPr algn="l"/>
                      <a:endParaRPr lang="it-IT" sz="1000" b="0" dirty="0">
                        <a:solidFill>
                          <a:srgbClr val="002060"/>
                        </a:solidFill>
                        <a:latin typeface="Montserrat" pitchFamily="2" charset="0"/>
                      </a:endParaRP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it-IT" sz="1000" b="1" dirty="0">
                        <a:solidFill>
                          <a:srgbClr val="002060"/>
                        </a:solidFill>
                        <a:latin typeface="Montserrat" panose="000005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00" dirty="0">
                        <a:solidFill>
                          <a:srgbClr val="002060"/>
                        </a:solidFill>
                        <a:latin typeface="Montserrat" pitchFamily="2" charset="0"/>
                      </a:endParaRP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5106494"/>
                  </a:ext>
                </a:extLst>
              </a:tr>
            </a:tbl>
          </a:graphicData>
        </a:graphic>
      </p:graphicFrame>
      <p:cxnSp>
        <p:nvCxnSpPr>
          <p:cNvPr id="25" name="Connettore 1 24">
            <a:extLst>
              <a:ext uri="{FF2B5EF4-FFF2-40B4-BE49-F238E27FC236}">
                <a16:creationId xmlns:a16="http://schemas.microsoft.com/office/drawing/2014/main" id="{A8D02A4F-3B00-0343-B889-0FCFD057AED9}"/>
              </a:ext>
            </a:extLst>
          </p:cNvPr>
          <p:cNvCxnSpPr>
            <a:cxnSpLocks/>
          </p:cNvCxnSpPr>
          <p:nvPr/>
        </p:nvCxnSpPr>
        <p:spPr>
          <a:xfrm>
            <a:off x="1801846" y="4358709"/>
            <a:ext cx="1602039" cy="0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Connettore 1 25">
            <a:extLst>
              <a:ext uri="{FF2B5EF4-FFF2-40B4-BE49-F238E27FC236}">
                <a16:creationId xmlns:a16="http://schemas.microsoft.com/office/drawing/2014/main" id="{23CC9FCD-AC93-5C43-8BC7-BC649F121A40}"/>
              </a:ext>
            </a:extLst>
          </p:cNvPr>
          <p:cNvCxnSpPr>
            <a:cxnSpLocks/>
          </p:cNvCxnSpPr>
          <p:nvPr/>
        </p:nvCxnSpPr>
        <p:spPr>
          <a:xfrm>
            <a:off x="4586874" y="4348663"/>
            <a:ext cx="1801368" cy="10048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Connettore 1 27">
            <a:extLst>
              <a:ext uri="{FF2B5EF4-FFF2-40B4-BE49-F238E27FC236}">
                <a16:creationId xmlns:a16="http://schemas.microsoft.com/office/drawing/2014/main" id="{15DCFD59-59BC-4B44-B4AC-AB99F827D3B4}"/>
              </a:ext>
            </a:extLst>
          </p:cNvPr>
          <p:cNvCxnSpPr>
            <a:cxnSpLocks/>
          </p:cNvCxnSpPr>
          <p:nvPr/>
        </p:nvCxnSpPr>
        <p:spPr>
          <a:xfrm>
            <a:off x="7649168" y="4360872"/>
            <a:ext cx="2557448" cy="7886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3" name="CasellaDiTesto 42">
            <a:extLst>
              <a:ext uri="{FF2B5EF4-FFF2-40B4-BE49-F238E27FC236}">
                <a16:creationId xmlns:a16="http://schemas.microsoft.com/office/drawing/2014/main" id="{4D725A8C-7474-A144-957E-BA09D18890A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GHG Protocol e UNI ISO 14064 - 12019</a:t>
            </a:r>
          </a:p>
        </p:txBody>
      </p:sp>
      <p:pic>
        <p:nvPicPr>
          <p:cNvPr id="31" name="Picture 4" descr="GHG Protocol Releases Scope 3 Calculation Guidance">
            <a:extLst>
              <a:ext uri="{FF2B5EF4-FFF2-40B4-BE49-F238E27FC236}">
                <a16:creationId xmlns:a16="http://schemas.microsoft.com/office/drawing/2014/main" id="{D0C7C7D7-A62E-494E-9358-CE544685CD8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235" y="1348305"/>
            <a:ext cx="966405" cy="54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7" name="Connettore 1 46">
            <a:extLst>
              <a:ext uri="{FF2B5EF4-FFF2-40B4-BE49-F238E27FC236}">
                <a16:creationId xmlns:a16="http://schemas.microsoft.com/office/drawing/2014/main" id="{76284FDA-B67D-AF41-9F2F-43C64464FA5E}"/>
              </a:ext>
            </a:extLst>
          </p:cNvPr>
          <p:cNvCxnSpPr>
            <a:cxnSpLocks/>
          </p:cNvCxnSpPr>
          <p:nvPr/>
        </p:nvCxnSpPr>
        <p:spPr>
          <a:xfrm>
            <a:off x="7629070" y="4536364"/>
            <a:ext cx="483416" cy="0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8" name="Rettangolo 57">
            <a:extLst>
              <a:ext uri="{FF2B5EF4-FFF2-40B4-BE49-F238E27FC236}">
                <a16:creationId xmlns:a16="http://schemas.microsoft.com/office/drawing/2014/main" id="{6A4FDACB-C449-0646-B440-26FEFE2DF60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3" y="1620000"/>
            <a:ext cx="2287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GHG PROTOCOL</a:t>
            </a:r>
          </a:p>
        </p:txBody>
      </p:sp>
      <p:grpSp>
        <p:nvGrpSpPr>
          <p:cNvPr id="8" name="Gruppo 7">
            <a:extLst>
              <a:ext uri="{FF2B5EF4-FFF2-40B4-BE49-F238E27FC236}">
                <a16:creationId xmlns:a16="http://schemas.microsoft.com/office/drawing/2014/main" id="{723FD6AB-413A-5246-A049-EB28659B0CE4}"/>
              </a:ext>
            </a:extLst>
          </p:cNvPr>
          <p:cNvGrpSpPr>
            <a:grpSpLocks/>
          </p:cNvGrpSpPr>
          <p:nvPr/>
        </p:nvGrpSpPr>
        <p:grpSpPr>
          <a:xfrm>
            <a:off x="916423" y="2083330"/>
            <a:ext cx="10359153" cy="1675022"/>
            <a:chOff x="-266401" y="2262784"/>
            <a:chExt cx="10359153" cy="1675022"/>
          </a:xfrm>
        </p:grpSpPr>
        <p:grpSp>
          <p:nvGrpSpPr>
            <p:cNvPr id="3" name="Gruppo 2">
              <a:extLst>
                <a:ext uri="{FF2B5EF4-FFF2-40B4-BE49-F238E27FC236}">
                  <a16:creationId xmlns:a16="http://schemas.microsoft.com/office/drawing/2014/main" id="{01017ABC-CC9F-694C-956F-2F034544CEF5}"/>
                </a:ext>
              </a:extLst>
            </p:cNvPr>
            <p:cNvGrpSpPr>
              <a:grpSpLocks/>
            </p:cNvGrpSpPr>
            <p:nvPr/>
          </p:nvGrpSpPr>
          <p:grpSpPr>
            <a:xfrm>
              <a:off x="4515407" y="2262784"/>
              <a:ext cx="1134569" cy="1134569"/>
              <a:chOff x="4515407" y="2262784"/>
              <a:chExt cx="1134569" cy="1134569"/>
            </a:xfrm>
          </p:grpSpPr>
          <p:sp>
            <p:nvSpPr>
              <p:cNvPr id="63" name="Ovale 62">
                <a:extLst>
                  <a:ext uri="{FF2B5EF4-FFF2-40B4-BE49-F238E27FC236}">
                    <a16:creationId xmlns:a16="http://schemas.microsoft.com/office/drawing/2014/main" id="{4CB441D7-54D6-7843-BAEB-3654DB0CF936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4598775" y="2365410"/>
                <a:ext cx="986731" cy="98673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sz="1462" dirty="0"/>
              </a:p>
            </p:txBody>
          </p:sp>
          <p:pic>
            <p:nvPicPr>
              <p:cNvPr id="5" name="Elemento grafico 4">
                <a:extLst>
                  <a:ext uri="{FF2B5EF4-FFF2-40B4-BE49-F238E27FC236}">
                    <a16:creationId xmlns:a16="http://schemas.microsoft.com/office/drawing/2014/main" id="{1E20663F-76A5-3644-CF2B-139B2C2A9D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4515407" y="2262784"/>
                <a:ext cx="1134569" cy="1134569"/>
              </a:xfrm>
              <a:prstGeom prst="rect">
                <a:avLst/>
              </a:prstGeom>
            </p:spPr>
          </p:pic>
        </p:grpSp>
        <p:pic>
          <p:nvPicPr>
            <p:cNvPr id="59" name="Immagine 58">
              <a:extLst>
                <a:ext uri="{FF2B5EF4-FFF2-40B4-BE49-F238E27FC236}">
                  <a16:creationId xmlns:a16="http://schemas.microsoft.com/office/drawing/2014/main" id="{5BEE6BF8-E998-054A-B89E-78002A364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266401" y="2809085"/>
              <a:ext cx="10359153" cy="816751"/>
            </a:xfrm>
            <a:prstGeom prst="rect">
              <a:avLst/>
            </a:prstGeom>
          </p:spPr>
        </p:pic>
        <p:grpSp>
          <p:nvGrpSpPr>
            <p:cNvPr id="6" name="Gruppo 5">
              <a:extLst>
                <a:ext uri="{FF2B5EF4-FFF2-40B4-BE49-F238E27FC236}">
                  <a16:creationId xmlns:a16="http://schemas.microsoft.com/office/drawing/2014/main" id="{97C8D463-6CB5-FE44-BDDC-87C490ACD7AC}"/>
                </a:ext>
              </a:extLst>
            </p:cNvPr>
            <p:cNvGrpSpPr>
              <a:grpSpLocks/>
            </p:cNvGrpSpPr>
            <p:nvPr/>
          </p:nvGrpSpPr>
          <p:grpSpPr>
            <a:xfrm>
              <a:off x="8361360" y="2853724"/>
              <a:ext cx="1036334" cy="1084082"/>
              <a:chOff x="8361360" y="2853724"/>
              <a:chExt cx="1036334" cy="1084082"/>
            </a:xfrm>
          </p:grpSpPr>
          <p:sp>
            <p:nvSpPr>
              <p:cNvPr id="64" name="Ovale 63">
                <a:extLst>
                  <a:ext uri="{FF2B5EF4-FFF2-40B4-BE49-F238E27FC236}">
                    <a16:creationId xmlns:a16="http://schemas.microsoft.com/office/drawing/2014/main" id="{EDAD77BB-A172-0146-99B5-42F21DAB9C0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8410963" y="2951075"/>
                <a:ext cx="986731" cy="98673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sz="1462" dirty="0"/>
              </a:p>
            </p:txBody>
          </p:sp>
          <p:pic>
            <p:nvPicPr>
              <p:cNvPr id="7" name="Elemento grafico 6">
                <a:extLst>
                  <a:ext uri="{FF2B5EF4-FFF2-40B4-BE49-F238E27FC236}">
                    <a16:creationId xmlns:a16="http://schemas.microsoft.com/office/drawing/2014/main" id="{90D609EB-0920-174B-F052-071734C559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8361360" y="2853724"/>
                <a:ext cx="767372" cy="1056946"/>
              </a:xfrm>
              <a:prstGeom prst="rect">
                <a:avLst/>
              </a:prstGeom>
            </p:spPr>
          </p:pic>
        </p:grpSp>
        <p:grpSp>
          <p:nvGrpSpPr>
            <p:cNvPr id="4" name="Gruppo 3">
              <a:extLst>
                <a:ext uri="{FF2B5EF4-FFF2-40B4-BE49-F238E27FC236}">
                  <a16:creationId xmlns:a16="http://schemas.microsoft.com/office/drawing/2014/main" id="{F01BCC4B-C49A-E046-94AB-33DC54F928CF}"/>
                </a:ext>
              </a:extLst>
            </p:cNvPr>
            <p:cNvGrpSpPr>
              <a:grpSpLocks/>
            </p:cNvGrpSpPr>
            <p:nvPr/>
          </p:nvGrpSpPr>
          <p:grpSpPr>
            <a:xfrm>
              <a:off x="747482" y="2782781"/>
              <a:ext cx="987995" cy="1110332"/>
              <a:chOff x="747482" y="2782781"/>
              <a:chExt cx="987995" cy="1110332"/>
            </a:xfrm>
          </p:grpSpPr>
          <p:sp>
            <p:nvSpPr>
              <p:cNvPr id="62" name="Ovale 61">
                <a:extLst>
                  <a:ext uri="{FF2B5EF4-FFF2-40B4-BE49-F238E27FC236}">
                    <a16:creationId xmlns:a16="http://schemas.microsoft.com/office/drawing/2014/main" id="{CABC4429-9754-8242-A479-6CA870B1E918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747482" y="2900106"/>
                <a:ext cx="986731" cy="98673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 sz="1462" dirty="0"/>
              </a:p>
            </p:txBody>
          </p:sp>
          <p:pic>
            <p:nvPicPr>
              <p:cNvPr id="13" name="Elemento grafico 12">
                <a:extLst>
                  <a:ext uri="{FF2B5EF4-FFF2-40B4-BE49-F238E27FC236}">
                    <a16:creationId xmlns:a16="http://schemas.microsoft.com/office/drawing/2014/main" id="{7A234464-D5F9-BDFF-75E7-E797EF6266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772405" y="2782781"/>
                <a:ext cx="963072" cy="111033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6273040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lemento grafico 4">
            <a:extLst>
              <a:ext uri="{FF2B5EF4-FFF2-40B4-BE49-F238E27FC236}">
                <a16:creationId xmlns:a16="http://schemas.microsoft.com/office/drawing/2014/main" id="{5E8624EE-00B4-664F-6006-1F39429E226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685331" y="1070107"/>
            <a:ext cx="4721347" cy="4721347"/>
          </a:xfrm>
          <a:prstGeom prst="rect">
            <a:avLst/>
          </a:prstGeom>
        </p:spPr>
      </p:pic>
      <p:graphicFrame>
        <p:nvGraphicFramePr>
          <p:cNvPr id="10" name="Tabella 17">
            <a:extLst>
              <a:ext uri="{FF2B5EF4-FFF2-40B4-BE49-F238E27FC236}">
                <a16:creationId xmlns:a16="http://schemas.microsoft.com/office/drawing/2014/main" id="{565BAC52-F15A-7C40-A7CF-62130DB6AF96}"/>
              </a:ext>
            </a:extLst>
          </p:cNvPr>
          <p:cNvGraphicFramePr>
            <a:graphicFrameLocks/>
          </p:cNvGraphicFramePr>
          <p:nvPr/>
        </p:nvGraphicFramePr>
        <p:xfrm>
          <a:off x="2020500" y="2887105"/>
          <a:ext cx="6065706" cy="2659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294">
                  <a:extLst>
                    <a:ext uri="{9D8B030D-6E8A-4147-A177-3AD203B41FA5}">
                      <a16:colId xmlns:a16="http://schemas.microsoft.com/office/drawing/2014/main" val="1909264063"/>
                    </a:ext>
                  </a:extLst>
                </a:gridCol>
                <a:gridCol w="2089509">
                  <a:extLst>
                    <a:ext uri="{9D8B030D-6E8A-4147-A177-3AD203B41FA5}">
                      <a16:colId xmlns:a16="http://schemas.microsoft.com/office/drawing/2014/main" val="3533493093"/>
                    </a:ext>
                  </a:extLst>
                </a:gridCol>
                <a:gridCol w="2021903">
                  <a:extLst>
                    <a:ext uri="{9D8B030D-6E8A-4147-A177-3AD203B41FA5}">
                      <a16:colId xmlns:a16="http://schemas.microsoft.com/office/drawing/2014/main" val="448118119"/>
                    </a:ext>
                  </a:extLst>
                </a:gridCol>
              </a:tblGrid>
              <a:tr h="2659905">
                <a:tc>
                  <a:txBody>
                    <a:bodyPr/>
                    <a:lstStyle/>
                    <a:p>
                      <a:r>
                        <a:rPr lang="it-IT" sz="11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1</a:t>
                      </a:r>
                    </a:p>
                    <a:p>
                      <a:r>
                        <a:rPr lang="it-IT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dirette di GHG – ovvero quelle provenienti dalle installazioni presenti all’interno del proprio confine organizzativo (impianti di combustione, cogeneratori, emissioni date dal processo produttivo)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sz="11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2</a:t>
                      </a:r>
                    </a:p>
                    <a:p>
                      <a:r>
                        <a:rPr lang="it-IT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indirette da consumo energetico ovvero quelle derivanti dalla generazione di elettricità, calore e vapore importati e consumati all’interno dell’organizzazione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sz="11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3</a:t>
                      </a:r>
                    </a:p>
                    <a:p>
                      <a:r>
                        <a:rPr lang="it-IT" sz="11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indirette correlate ai trasporti </a:t>
                      </a:r>
                    </a:p>
                    <a:p>
                      <a:pPr algn="l"/>
                      <a:endParaRPr lang="it-IT" sz="11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1990105"/>
                  </a:ext>
                </a:extLst>
              </a:tr>
            </a:tbl>
          </a:graphicData>
        </a:graphic>
      </p:graphicFrame>
      <p:graphicFrame>
        <p:nvGraphicFramePr>
          <p:cNvPr id="11" name="Tabella 17">
            <a:extLst>
              <a:ext uri="{FF2B5EF4-FFF2-40B4-BE49-F238E27FC236}">
                <a16:creationId xmlns:a16="http://schemas.microsoft.com/office/drawing/2014/main" id="{70A7184A-51C9-F943-ABD1-2E6701A87ED0}"/>
              </a:ext>
            </a:extLst>
          </p:cNvPr>
          <p:cNvGraphicFramePr>
            <a:graphicFrameLocks noGrp="1"/>
          </p:cNvGraphicFramePr>
          <p:nvPr/>
        </p:nvGraphicFramePr>
        <p:xfrm>
          <a:off x="2020500" y="4537503"/>
          <a:ext cx="6065706" cy="1240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4294">
                  <a:extLst>
                    <a:ext uri="{9D8B030D-6E8A-4147-A177-3AD203B41FA5}">
                      <a16:colId xmlns:a16="http://schemas.microsoft.com/office/drawing/2014/main" val="1909264063"/>
                    </a:ext>
                  </a:extLst>
                </a:gridCol>
                <a:gridCol w="2089509">
                  <a:extLst>
                    <a:ext uri="{9D8B030D-6E8A-4147-A177-3AD203B41FA5}">
                      <a16:colId xmlns:a16="http://schemas.microsoft.com/office/drawing/2014/main" val="3533493093"/>
                    </a:ext>
                  </a:extLst>
                </a:gridCol>
                <a:gridCol w="2021903">
                  <a:extLst>
                    <a:ext uri="{9D8B030D-6E8A-4147-A177-3AD203B41FA5}">
                      <a16:colId xmlns:a16="http://schemas.microsoft.com/office/drawing/2014/main" val="448118119"/>
                    </a:ext>
                  </a:extLst>
                </a:gridCol>
              </a:tblGrid>
              <a:tr h="1240390">
                <a:tc>
                  <a:txBody>
                    <a:bodyPr/>
                    <a:lstStyle/>
                    <a:p>
                      <a:r>
                        <a:rPr lang="it-IT" sz="11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4</a:t>
                      </a:r>
                    </a:p>
                    <a:p>
                      <a:r>
                        <a:rPr lang="it-IT" sz="11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indirette derivanti dai prodotti dell’organizzazione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sz="11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5</a:t>
                      </a:r>
                    </a:p>
                    <a:p>
                      <a:r>
                        <a:rPr lang="it-IT" sz="11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indirette associate all’utilizzo dei prodotti dell’organizzazione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it-IT" sz="11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6</a:t>
                      </a:r>
                    </a:p>
                    <a:p>
                      <a:r>
                        <a:rPr lang="it-IT" sz="11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indirette prodotte</a:t>
                      </a:r>
                      <a:r>
                        <a:rPr lang="it-IT" sz="1100" b="0" baseline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 altre sorgenti</a:t>
                      </a:r>
                    </a:p>
                    <a:p>
                      <a:pPr algn="l"/>
                      <a:endParaRPr lang="it-IT" sz="110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1990105"/>
                  </a:ext>
                </a:extLst>
              </a:tr>
            </a:tbl>
          </a:graphicData>
        </a:graphic>
      </p:graphicFrame>
      <p:sp>
        <p:nvSpPr>
          <p:cNvPr id="12" name="Rettangolo 11">
            <a:extLst>
              <a:ext uri="{FF2B5EF4-FFF2-40B4-BE49-F238E27FC236}">
                <a16:creationId xmlns:a16="http://schemas.microsoft.com/office/drawing/2014/main" id="{B46A0E94-659B-8745-B3FE-EDFDC7DAA59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20503" y="2105439"/>
            <a:ext cx="5363869" cy="696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ISO 14064 è lo standard di riferimento per la quantificazione, il monitoraggio, la comunicazione e la verifica delle emissioni di gas serra prodotte da un’organizzazione.</a:t>
            </a:r>
          </a:p>
        </p:txBody>
      </p:sp>
      <p:pic>
        <p:nvPicPr>
          <p:cNvPr id="15" name="Immagine 14">
            <a:extLst>
              <a:ext uri="{FF2B5EF4-FFF2-40B4-BE49-F238E27FC236}">
                <a16:creationId xmlns:a16="http://schemas.microsoft.com/office/drawing/2014/main" id="{634438DE-F10F-674F-9C70-926DCF9A2DC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3495" y="1909913"/>
            <a:ext cx="3530811" cy="2352955"/>
          </a:xfrm>
          <a:prstGeom prst="rect">
            <a:avLst/>
          </a:prstGeom>
        </p:spPr>
      </p:pic>
      <p:pic>
        <p:nvPicPr>
          <p:cNvPr id="16" name="Picture 6" descr="Certificazione ISO 14064-1 Gas serra GHG | Capponi Consulting S.r.l.  Viterbo - Formazione Sicurezza Certificazioni Marcatura CE">
            <a:extLst>
              <a:ext uri="{FF2B5EF4-FFF2-40B4-BE49-F238E27FC236}">
                <a16:creationId xmlns:a16="http://schemas.microsoft.com/office/drawing/2014/main" id="{3A86D675-E8F9-7445-BE00-B2276A95087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600" y="1329660"/>
            <a:ext cx="660901" cy="6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DC0EE0FE-0E93-1F41-9E74-23E1DEB4C3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GHG Protocol e UNI ISO 14064 - 2019</a:t>
            </a:r>
          </a:p>
        </p:txBody>
      </p:sp>
      <p:cxnSp>
        <p:nvCxnSpPr>
          <p:cNvPr id="21" name="Connettore 1 20">
            <a:extLst>
              <a:ext uri="{FF2B5EF4-FFF2-40B4-BE49-F238E27FC236}">
                <a16:creationId xmlns:a16="http://schemas.microsoft.com/office/drawing/2014/main" id="{B77C4508-33C5-5D4B-AF53-B8D30E03AF3F}"/>
              </a:ext>
            </a:extLst>
          </p:cNvPr>
          <p:cNvCxnSpPr>
            <a:cxnSpLocks/>
          </p:cNvCxnSpPr>
          <p:nvPr/>
        </p:nvCxnSpPr>
        <p:spPr>
          <a:xfrm>
            <a:off x="2073983" y="3269870"/>
            <a:ext cx="1636158" cy="0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Connettore 1 22">
            <a:extLst>
              <a:ext uri="{FF2B5EF4-FFF2-40B4-BE49-F238E27FC236}">
                <a16:creationId xmlns:a16="http://schemas.microsoft.com/office/drawing/2014/main" id="{CFDAC6D0-C293-C54D-A159-E99A09CC923C}"/>
              </a:ext>
            </a:extLst>
          </p:cNvPr>
          <p:cNvCxnSpPr>
            <a:cxnSpLocks/>
          </p:cNvCxnSpPr>
          <p:nvPr/>
        </p:nvCxnSpPr>
        <p:spPr>
          <a:xfrm>
            <a:off x="4008415" y="3269870"/>
            <a:ext cx="1206067" cy="0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Connettore 1 25">
            <a:extLst>
              <a:ext uri="{FF2B5EF4-FFF2-40B4-BE49-F238E27FC236}">
                <a16:creationId xmlns:a16="http://schemas.microsoft.com/office/drawing/2014/main" id="{3012EEB8-3CD8-6043-86B9-86AE5FE40DD9}"/>
              </a:ext>
            </a:extLst>
          </p:cNvPr>
          <p:cNvCxnSpPr>
            <a:cxnSpLocks/>
          </p:cNvCxnSpPr>
          <p:nvPr/>
        </p:nvCxnSpPr>
        <p:spPr>
          <a:xfrm>
            <a:off x="6124074" y="3270086"/>
            <a:ext cx="1231720" cy="0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8" name="Connettore 1 27">
            <a:extLst>
              <a:ext uri="{FF2B5EF4-FFF2-40B4-BE49-F238E27FC236}">
                <a16:creationId xmlns:a16="http://schemas.microsoft.com/office/drawing/2014/main" id="{AA80D883-D63E-EC41-9949-E16896C782A0}"/>
              </a:ext>
            </a:extLst>
          </p:cNvPr>
          <p:cNvCxnSpPr>
            <a:cxnSpLocks/>
          </p:cNvCxnSpPr>
          <p:nvPr/>
        </p:nvCxnSpPr>
        <p:spPr>
          <a:xfrm>
            <a:off x="2102558" y="4913324"/>
            <a:ext cx="1203284" cy="0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Connettore 1 28">
            <a:extLst>
              <a:ext uri="{FF2B5EF4-FFF2-40B4-BE49-F238E27FC236}">
                <a16:creationId xmlns:a16="http://schemas.microsoft.com/office/drawing/2014/main" id="{42767678-BE4A-8D43-A25D-2EDF8CBCF675}"/>
              </a:ext>
            </a:extLst>
          </p:cNvPr>
          <p:cNvCxnSpPr>
            <a:cxnSpLocks/>
          </p:cNvCxnSpPr>
          <p:nvPr/>
        </p:nvCxnSpPr>
        <p:spPr>
          <a:xfrm>
            <a:off x="4018399" y="4910224"/>
            <a:ext cx="1196078" cy="0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Connettore 1 29">
            <a:extLst>
              <a:ext uri="{FF2B5EF4-FFF2-40B4-BE49-F238E27FC236}">
                <a16:creationId xmlns:a16="http://schemas.microsoft.com/office/drawing/2014/main" id="{311AE3A1-4192-E84B-B667-90BE53A5A388}"/>
              </a:ext>
            </a:extLst>
          </p:cNvPr>
          <p:cNvCxnSpPr>
            <a:cxnSpLocks/>
          </p:cNvCxnSpPr>
          <p:nvPr/>
        </p:nvCxnSpPr>
        <p:spPr>
          <a:xfrm>
            <a:off x="6124074" y="4910224"/>
            <a:ext cx="1231720" cy="0"/>
          </a:xfrm>
          <a:prstGeom prst="line">
            <a:avLst/>
          </a:prstGeom>
          <a:ln w="25400" cap="rnd">
            <a:round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5" name="Rettangolo 34">
            <a:extLst>
              <a:ext uri="{FF2B5EF4-FFF2-40B4-BE49-F238E27FC236}">
                <a16:creationId xmlns:a16="http://schemas.microsoft.com/office/drawing/2014/main" id="{CD083960-9C92-7348-B700-FD0C76E88C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7" y="1620000"/>
            <a:ext cx="19223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 ISO 14064</a:t>
            </a:r>
          </a:p>
        </p:txBody>
      </p:sp>
    </p:spTree>
    <p:extLst>
      <p:ext uri="{BB962C8B-B14F-4D97-AF65-F5344CB8AC3E}">
        <p14:creationId xmlns:p14="http://schemas.microsoft.com/office/powerpoint/2010/main" val="38555654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Elemento grafico 13">
            <a:extLst>
              <a:ext uri="{FF2B5EF4-FFF2-40B4-BE49-F238E27FC236}">
                <a16:creationId xmlns:a16="http://schemas.microsoft.com/office/drawing/2014/main" id="{E2DE8F65-7527-628A-FFE6-CEB7B18ADA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V="1">
            <a:off x="1531754" y="5429669"/>
            <a:ext cx="9202031" cy="401364"/>
          </a:xfrm>
          <a:prstGeom prst="rect">
            <a:avLst/>
          </a:prstGeom>
        </p:spPr>
      </p:pic>
      <p:graphicFrame>
        <p:nvGraphicFramePr>
          <p:cNvPr id="21" name="Tabella 20">
            <a:extLst>
              <a:ext uri="{FF2B5EF4-FFF2-40B4-BE49-F238E27FC236}">
                <a16:creationId xmlns:a16="http://schemas.microsoft.com/office/drawing/2014/main" id="{13E172DF-98C5-8941-A0EB-AE5332FC3445}"/>
              </a:ext>
            </a:extLst>
          </p:cNvPr>
          <p:cNvGraphicFramePr>
            <a:graphicFrameLocks/>
          </p:cNvGraphicFramePr>
          <p:nvPr/>
        </p:nvGraphicFramePr>
        <p:xfrm>
          <a:off x="6034090" y="2546053"/>
          <a:ext cx="4674057" cy="33237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9007">
                  <a:extLst>
                    <a:ext uri="{9D8B030D-6E8A-4147-A177-3AD203B41FA5}">
                      <a16:colId xmlns:a16="http://schemas.microsoft.com/office/drawing/2014/main" val="1713656399"/>
                    </a:ext>
                  </a:extLst>
                </a:gridCol>
                <a:gridCol w="1427726">
                  <a:extLst>
                    <a:ext uri="{9D8B030D-6E8A-4147-A177-3AD203B41FA5}">
                      <a16:colId xmlns:a16="http://schemas.microsoft.com/office/drawing/2014/main" val="1783838098"/>
                    </a:ext>
                  </a:extLst>
                </a:gridCol>
                <a:gridCol w="1907324">
                  <a:extLst>
                    <a:ext uri="{9D8B030D-6E8A-4147-A177-3AD203B41FA5}">
                      <a16:colId xmlns:a16="http://schemas.microsoft.com/office/drawing/2014/main" val="3585254053"/>
                    </a:ext>
                  </a:extLst>
                </a:gridCol>
              </a:tblGrid>
              <a:tr h="72313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t-IT" sz="1100" b="1" u="none" strike="noStrike" kern="1200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SCOPE</a:t>
                      </a:r>
                    </a:p>
                  </a:txBody>
                  <a:tcPr marL="6191" marR="146250" marT="6191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VALORE DI 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EMISSIONE GHG 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it-IT" sz="1100" b="0" i="1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location-</a:t>
                      </a:r>
                      <a:r>
                        <a:rPr lang="it-IT" sz="1100" b="0" i="1" u="none" strike="noStrike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based</a:t>
                      </a:r>
                      <a:r>
                        <a:rPr lang="it-IT" sz="1100" b="0" i="1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(t CO2, </a:t>
                      </a:r>
                      <a:r>
                        <a:rPr lang="it-IT" sz="1100" b="0" u="none" strike="noStrike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eq</a:t>
                      </a:r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6191" marR="6191" marT="6191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% Emissione</a:t>
                      </a:r>
                    </a:p>
                  </a:txBody>
                  <a:tcPr marL="6191" marR="6191" marT="6191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4223180"/>
                  </a:ext>
                </a:extLst>
              </a:tr>
              <a:tr h="6002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t-IT" sz="1100" b="1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SCOPE 1</a:t>
                      </a: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113,2</a:t>
                      </a:r>
                    </a:p>
                  </a:txBody>
                  <a:tcPr marL="6191" marR="6191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1%</a:t>
                      </a:r>
                    </a:p>
                  </a:txBody>
                  <a:tcPr marL="6191" marR="6191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3603933"/>
                  </a:ext>
                </a:extLst>
              </a:tr>
              <a:tr h="600269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t-IT" sz="1100" b="1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SCOPE 2</a:t>
                      </a: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1363,7</a:t>
                      </a:r>
                    </a:p>
                  </a:txBody>
                  <a:tcPr marL="6191" marR="6191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6%</a:t>
                      </a:r>
                    </a:p>
                  </a:txBody>
                  <a:tcPr marL="6191" marR="6191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5515871"/>
                  </a:ext>
                </a:extLst>
              </a:tr>
              <a:tr h="79977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it-IT" sz="1100" b="1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SCOPE 3</a:t>
                      </a: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20915,8</a:t>
                      </a:r>
                    </a:p>
                  </a:txBody>
                  <a:tcPr marL="6191" marR="6191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it-IT" sz="1100" b="0" u="none" strike="noStrike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93%</a:t>
                      </a:r>
                    </a:p>
                  </a:txBody>
                  <a:tcPr marL="6191" marR="6191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441664"/>
                  </a:ext>
                </a:extLst>
              </a:tr>
              <a:tr h="600269"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endParaRPr lang="it-IT" sz="110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algn="r" defTabSz="914400" rtl="0" eaLnBrk="1" fontAlgn="ctr" latinLnBrk="0" hangingPunct="1"/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Totale</a:t>
                      </a: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it-IT" sz="110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algn="l" defTabSz="914400" rtl="0" eaLnBrk="1" fontAlgn="ctr" latinLnBrk="0" hangingPunct="1"/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22392,7</a:t>
                      </a:r>
                    </a:p>
                  </a:txBody>
                  <a:tcPr marL="6191" marR="6191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it-IT" sz="1100" b="1" u="none" strike="noStrike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algn="l" defTabSz="914400" rtl="0" eaLnBrk="1" fontAlgn="ctr" latinLnBrk="0" hangingPunct="1"/>
                      <a:r>
                        <a:rPr lang="it-IT" sz="11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100%</a:t>
                      </a:r>
                    </a:p>
                  </a:txBody>
                  <a:tcPr marL="6191" marR="6191" marT="619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7501265"/>
                  </a:ext>
                </a:extLst>
              </a:tr>
            </a:tbl>
          </a:graphicData>
        </a:graphic>
      </p:graphicFrame>
      <p:graphicFrame>
        <p:nvGraphicFramePr>
          <p:cNvPr id="23" name="Tabella 22">
            <a:extLst>
              <a:ext uri="{FF2B5EF4-FFF2-40B4-BE49-F238E27FC236}">
                <a16:creationId xmlns:a16="http://schemas.microsoft.com/office/drawing/2014/main" id="{A2B58C15-FAC5-9D4E-B9B2-64E1030D50CB}"/>
              </a:ext>
            </a:extLst>
          </p:cNvPr>
          <p:cNvGraphicFramePr>
            <a:graphicFrameLocks/>
          </p:cNvGraphicFramePr>
          <p:nvPr/>
        </p:nvGraphicFramePr>
        <p:xfrm>
          <a:off x="1605280" y="2579294"/>
          <a:ext cx="4428808" cy="3438401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1425832">
                  <a:extLst>
                    <a:ext uri="{9D8B030D-6E8A-4147-A177-3AD203B41FA5}">
                      <a16:colId xmlns:a16="http://schemas.microsoft.com/office/drawing/2014/main" val="231808893"/>
                    </a:ext>
                  </a:extLst>
                </a:gridCol>
                <a:gridCol w="1501488">
                  <a:extLst>
                    <a:ext uri="{9D8B030D-6E8A-4147-A177-3AD203B41FA5}">
                      <a16:colId xmlns:a16="http://schemas.microsoft.com/office/drawing/2014/main" val="613981262"/>
                    </a:ext>
                  </a:extLst>
                </a:gridCol>
                <a:gridCol w="1501488">
                  <a:extLst>
                    <a:ext uri="{9D8B030D-6E8A-4147-A177-3AD203B41FA5}">
                      <a16:colId xmlns:a16="http://schemas.microsoft.com/office/drawing/2014/main" val="2217829656"/>
                    </a:ext>
                  </a:extLst>
                </a:gridCol>
              </a:tblGrid>
              <a:tr h="676751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1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</a:t>
                      </a:r>
                      <a:endParaRPr lang="it-IT" sz="1100" b="1" i="0" u="none" strike="noStrike" dirty="0">
                        <a:solidFill>
                          <a:schemeClr val="accent2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146250" marT="6191" marB="0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b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VALORE DI </a:t>
                      </a:r>
                    </a:p>
                    <a:p>
                      <a:pPr algn="l" rtl="0" fontAlgn="ctr"/>
                      <a:r>
                        <a:rPr lang="it-IT" sz="1100" b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EMISSIONE GHG </a:t>
                      </a:r>
                    </a:p>
                    <a:p>
                      <a:pPr algn="l" rtl="0" fontAlgn="ctr"/>
                      <a:r>
                        <a:rPr lang="it-IT" sz="1100" b="0" i="1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location-</a:t>
                      </a:r>
                      <a:r>
                        <a:rPr lang="it-IT" sz="1100" b="0" i="1" u="none" strike="noStrike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based</a:t>
                      </a:r>
                      <a:r>
                        <a:rPr lang="it-IT" sz="1100" b="0" i="1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 rtl="0" fontAlgn="ctr"/>
                      <a:r>
                        <a:rPr lang="it-IT" sz="1100" b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(t CO</a:t>
                      </a:r>
                      <a:r>
                        <a:rPr lang="it-IT" sz="1100" b="0" u="none" strike="noStrike" baseline="-25000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 </a:t>
                      </a:r>
                      <a:r>
                        <a:rPr lang="it-IT" sz="1100" b="0" u="none" strike="noStrike" baseline="-250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</a:t>
                      </a:r>
                      <a:r>
                        <a:rPr lang="it-IT" sz="1100" b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it-IT" sz="11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Emissione</a:t>
                      </a:r>
                      <a:endParaRPr lang="it-IT" sz="11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ctr"/>
                      <a:endParaRPr lang="it-IT" sz="1100" b="0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855521"/>
                  </a:ext>
                </a:extLst>
              </a:tr>
              <a:tr h="433487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1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113,2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</a:t>
                      </a: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8191115"/>
                  </a:ext>
                </a:extLst>
              </a:tr>
              <a:tr h="446236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2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1363,7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2159802"/>
                  </a:ext>
                </a:extLst>
              </a:tr>
              <a:tr h="423165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3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2094,4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330892"/>
                  </a:ext>
                </a:extLst>
              </a:tr>
              <a:tr h="423165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4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18790,7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84%</a:t>
                      </a: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7482006"/>
                  </a:ext>
                </a:extLst>
              </a:tr>
              <a:tr h="423165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6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146250" marT="6191" marB="0" anchor="ctr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30,7</a:t>
                      </a:r>
                      <a:endParaRPr lang="it-IT" sz="1100" b="1" i="0" u="none" strike="noStrike" dirty="0"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1100" b="0" i="0" u="none" strike="noStrike" dirty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0,1%</a:t>
                      </a:r>
                    </a:p>
                  </a:txBody>
                  <a:tcPr marL="6191" marR="6191" marT="6191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6376191"/>
                  </a:ext>
                </a:extLst>
              </a:tr>
              <a:tr h="612432">
                <a:tc>
                  <a:txBody>
                    <a:bodyPr/>
                    <a:lstStyle/>
                    <a:p>
                      <a:pPr lvl="0" algn="r" rtl="0" fontAlgn="ctr"/>
                      <a:endParaRPr lang="it-IT" sz="110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r" rtl="0" fontAlgn="ctr"/>
                      <a:r>
                        <a:rPr lang="it-IT" sz="110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Totale</a:t>
                      </a:r>
                    </a:p>
                    <a:p>
                      <a:pPr lvl="0" algn="r" rtl="0" fontAlgn="ctr"/>
                      <a:endParaRPr lang="it-IT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146250" marT="6191" marB="0">
                    <a:lnL w="12700" cmpd="sng"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1100" b="1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1100" b="1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22392,6</a:t>
                      </a:r>
                    </a:p>
                    <a:p>
                      <a:pPr algn="l" rtl="0" fontAlgn="ctr"/>
                      <a:endParaRPr lang="it-IT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</a:p>
                    <a:p>
                      <a:pPr algn="l" rtl="0" fontAlgn="ctr"/>
                      <a:endParaRPr lang="it-IT" sz="11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191" marR="6191" marT="6191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0815107"/>
                  </a:ext>
                </a:extLst>
              </a:tr>
            </a:tbl>
          </a:graphicData>
        </a:graphic>
      </p:graphicFrame>
      <p:sp>
        <p:nvSpPr>
          <p:cNvPr id="12" name="Rettangolo arrotondato 11">
            <a:extLst>
              <a:ext uri="{FF2B5EF4-FFF2-40B4-BE49-F238E27FC236}">
                <a16:creationId xmlns:a16="http://schemas.microsoft.com/office/drawing/2014/main" id="{E7FABC72-A930-C942-BF08-9DC9CDE7F41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529960" y="2105438"/>
            <a:ext cx="9128500" cy="2925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62">
              <a:solidFill>
                <a:schemeClr val="accent2"/>
              </a:solidFill>
            </a:endParaRPr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941ED3F3-6A36-DA4F-8179-9A71195630B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151197" y="2105438"/>
            <a:ext cx="3802500" cy="292500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it-IT" sz="1625" b="1" dirty="0">
                <a:solidFill>
                  <a:schemeClr val="bg1"/>
                </a:solidFill>
                <a:latin typeface="Montserrat" pitchFamily="2" charset="77"/>
              </a:rPr>
              <a:t>GHG PROTOCOL</a:t>
            </a:r>
          </a:p>
        </p:txBody>
      </p:sp>
      <p:sp>
        <p:nvSpPr>
          <p:cNvPr id="17" name="Rettangolo 16">
            <a:extLst>
              <a:ext uri="{FF2B5EF4-FFF2-40B4-BE49-F238E27FC236}">
                <a16:creationId xmlns:a16="http://schemas.microsoft.com/office/drawing/2014/main" id="{14004D2F-D066-4E4A-8919-0F69169E1EC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6855961" y="2105693"/>
            <a:ext cx="3802500" cy="292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25" b="1" dirty="0">
                <a:solidFill>
                  <a:schemeClr val="bg1"/>
                </a:solidFill>
                <a:latin typeface="Montserrat" pitchFamily="2" charset="77"/>
              </a:rPr>
              <a:t>UNI EN ISO 14064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DC0EE0FE-0E93-1F41-9E74-23E1DEB4C3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1260002"/>
            <a:ext cx="2852683" cy="400110"/>
          </a:xfrm>
          <a:prstGeom prst="rect">
            <a:avLst/>
          </a:prstGeom>
          <a:noFill/>
        </p:spPr>
        <p:txBody>
          <a:bodyPr wrap="square" lIns="73125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CASO STUDIO</a:t>
            </a:r>
          </a:p>
        </p:txBody>
      </p:sp>
      <p:grpSp>
        <p:nvGrpSpPr>
          <p:cNvPr id="38" name="Gruppo 37">
            <a:extLst>
              <a:ext uri="{FF2B5EF4-FFF2-40B4-BE49-F238E27FC236}">
                <a16:creationId xmlns:a16="http://schemas.microsoft.com/office/drawing/2014/main" id="{92ADF8C2-81EC-6540-B218-802335B1616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5212218" y="1189531"/>
            <a:ext cx="1643747" cy="660901"/>
            <a:chOff x="3442083" y="5672731"/>
            <a:chExt cx="2023073" cy="813417"/>
          </a:xfrm>
        </p:grpSpPr>
        <p:pic>
          <p:nvPicPr>
            <p:cNvPr id="39" name="Picture 4" descr="GHG Protocol Releases Scope 3 Calculation Guidance">
              <a:extLst>
                <a:ext uri="{FF2B5EF4-FFF2-40B4-BE49-F238E27FC236}">
                  <a16:creationId xmlns:a16="http://schemas.microsoft.com/office/drawing/2014/main" id="{2D24339B-53B5-1C4F-93DE-0B458F6A0B3A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2083" y="5720364"/>
              <a:ext cx="1340688" cy="7538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6" descr="Certificazione ISO 14064-1 Gas serra GHG | Capponi Consulting S.r.l.  Viterbo - Formazione Sicurezza Certificazioni Marcatura CE">
              <a:extLst>
                <a:ext uri="{FF2B5EF4-FFF2-40B4-BE49-F238E27FC236}">
                  <a16:creationId xmlns:a16="http://schemas.microsoft.com/office/drawing/2014/main" id="{3914A65C-84F0-5F45-848E-217990DAFF1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1739" y="5672731"/>
              <a:ext cx="813417" cy="8134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6002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tangolo con angoli arrotondati 30">
            <a:extLst>
              <a:ext uri="{FF2B5EF4-FFF2-40B4-BE49-F238E27FC236}">
                <a16:creationId xmlns:a16="http://schemas.microsoft.com/office/drawing/2014/main" id="{8D35C43B-B23A-132D-309C-DE26DC0BE23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458221" y="2627056"/>
            <a:ext cx="9275560" cy="167819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62" dirty="0"/>
          </a:p>
        </p:txBody>
      </p:sp>
      <p:graphicFrame>
        <p:nvGraphicFramePr>
          <p:cNvPr id="3" name="Grafico 2">
            <a:extLst>
              <a:ext uri="{FF2B5EF4-FFF2-40B4-BE49-F238E27FC236}">
                <a16:creationId xmlns:a16="http://schemas.microsoft.com/office/drawing/2014/main" id="{659E6129-F04D-BC23-4949-D5360AFB29C5}"/>
              </a:ext>
            </a:extLst>
          </p:cNvPr>
          <p:cNvGraphicFramePr>
            <a:graphicFrameLocks noGrp="1" noDrilldown="1" noMove="1" noResize="1"/>
          </p:cNvGraphicFramePr>
          <p:nvPr/>
        </p:nvGraphicFramePr>
        <p:xfrm>
          <a:off x="1984855" y="2257349"/>
          <a:ext cx="2276580" cy="3666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Grafico 3">
            <a:extLst>
              <a:ext uri="{FF2B5EF4-FFF2-40B4-BE49-F238E27FC236}">
                <a16:creationId xmlns:a16="http://schemas.microsoft.com/office/drawing/2014/main" id="{624C88EF-88F7-8A05-91C4-3F8374A8BB39}"/>
              </a:ext>
            </a:extLst>
          </p:cNvPr>
          <p:cNvGraphicFramePr>
            <a:graphicFrameLocks noGrp="1" noDrilldown="1" noMove="1" noResize="1"/>
          </p:cNvGraphicFramePr>
          <p:nvPr/>
        </p:nvGraphicFramePr>
        <p:xfrm>
          <a:off x="4659257" y="2257351"/>
          <a:ext cx="2873488" cy="36664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Grafico 4">
            <a:extLst>
              <a:ext uri="{FF2B5EF4-FFF2-40B4-BE49-F238E27FC236}">
                <a16:creationId xmlns:a16="http://schemas.microsoft.com/office/drawing/2014/main" id="{68B94C22-09BD-A34F-BEE2-2564F45F2907}"/>
              </a:ext>
            </a:extLst>
          </p:cNvPr>
          <p:cNvGraphicFramePr>
            <a:graphicFrameLocks noGrp="1" noDrilldown="1" noMove="1" noResize="1"/>
          </p:cNvGraphicFramePr>
          <p:nvPr/>
        </p:nvGraphicFramePr>
        <p:xfrm>
          <a:off x="7470598" y="2265711"/>
          <a:ext cx="3112240" cy="37222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4" name="Rettangolo 13">
            <a:extLst>
              <a:ext uri="{FF2B5EF4-FFF2-40B4-BE49-F238E27FC236}">
                <a16:creationId xmlns:a16="http://schemas.microsoft.com/office/drawing/2014/main" id="{C2448D06-0ABE-28C4-F7FB-954A689BE4B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104168" y="4305244"/>
            <a:ext cx="9944832" cy="25527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336E8790-E1EB-09AB-5A6D-4A65357D151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RISULTATI</a:t>
            </a:r>
          </a:p>
        </p:txBody>
      </p:sp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65FBFE7D-691F-6B2B-DBA8-AE785A8F08D4}"/>
              </a:ext>
            </a:extLst>
          </p:cNvPr>
          <p:cNvGraphicFramePr>
            <a:graphicFrameLocks/>
          </p:cNvGraphicFramePr>
          <p:nvPr/>
        </p:nvGraphicFramePr>
        <p:xfrm>
          <a:off x="-2315412" y="883111"/>
          <a:ext cx="2276580" cy="3666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0C52F57B-125B-46FA-6982-D809B0DA19BE}"/>
              </a:ext>
            </a:extLst>
          </p:cNvPr>
          <p:cNvSpPr txBox="1"/>
          <p:nvPr/>
        </p:nvSpPr>
        <p:spPr>
          <a:xfrm>
            <a:off x="1834215" y="4495222"/>
            <a:ext cx="285396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metano (30%)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Consumi gasolio logistica interna (24%)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Consumi carburante auto aziendali (44%)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 err="1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Fgas</a:t>
            </a: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(2%)</a:t>
            </a:r>
            <a:endParaRPr lang="it-IT" sz="1000" dirty="0">
              <a:solidFill>
                <a:srgbClr val="727171"/>
              </a:solidFill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1CC60A1-6DBF-61CE-2139-84A1EC61E954}"/>
              </a:ext>
            </a:extLst>
          </p:cNvPr>
          <p:cNvSpPr txBox="1"/>
          <p:nvPr/>
        </p:nvSpPr>
        <p:spPr>
          <a:xfrm>
            <a:off x="7740769" y="4549567"/>
            <a:ext cx="351912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Upstream combustibili (0,1%)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Upstream energia elettrica (3%)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Perdite di rete (1%)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Distanze percorse con autovetture aziendali (0,1%)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Acquisto materie prime (59%)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Acquisto imballaggi (1%)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Consumo acqua (0,01%)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Investimenti (36%)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Rifiuti (1%)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BF6E1DDE-77CF-5F6E-717F-FAB4839A857F}"/>
              </a:ext>
            </a:extLst>
          </p:cNvPr>
          <p:cNvSpPr txBox="1"/>
          <p:nvPr/>
        </p:nvSpPr>
        <p:spPr>
          <a:xfrm>
            <a:off x="4899071" y="4499060"/>
            <a:ext cx="252018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Trasporto e distribuzione a monte – </a:t>
            </a:r>
            <a:r>
              <a:rPr lang="it-IT" sz="1000" b="1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materie prime (30%)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Trasporto e distribuzione a monte – </a:t>
            </a:r>
            <a:r>
              <a:rPr lang="it-IT" sz="1000" b="1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prodotto finito (su strada) (56%)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Trasporto e distribuzione a monte – </a:t>
            </a:r>
            <a:r>
              <a:rPr lang="it-IT" sz="1000" b="1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materie prime (via mare) (4%)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Trasporto e distribuzione a monte – </a:t>
            </a:r>
            <a:r>
              <a:rPr lang="it-IT" sz="1000" b="1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rifiuti (1%)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000" b="1" dirty="0">
                <a:solidFill>
                  <a:srgbClr val="72717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Pendolarismo (10%)</a:t>
            </a:r>
          </a:p>
        </p:txBody>
      </p:sp>
      <p:grpSp>
        <p:nvGrpSpPr>
          <p:cNvPr id="15" name="Gruppo 14">
            <a:extLst>
              <a:ext uri="{FF2B5EF4-FFF2-40B4-BE49-F238E27FC236}">
                <a16:creationId xmlns:a16="http://schemas.microsoft.com/office/drawing/2014/main" id="{C3D8EDB6-1AE0-9779-D3C2-548C5C7A07B9}"/>
              </a:ext>
            </a:extLst>
          </p:cNvPr>
          <p:cNvGrpSpPr/>
          <p:nvPr/>
        </p:nvGrpSpPr>
        <p:grpSpPr>
          <a:xfrm>
            <a:off x="1912858" y="4578473"/>
            <a:ext cx="72001" cy="532129"/>
            <a:chOff x="769855" y="4578468"/>
            <a:chExt cx="72000" cy="532129"/>
          </a:xfrm>
        </p:grpSpPr>
        <p:sp>
          <p:nvSpPr>
            <p:cNvPr id="10" name="Rettangolo 9">
              <a:extLst>
                <a:ext uri="{FF2B5EF4-FFF2-40B4-BE49-F238E27FC236}">
                  <a16:creationId xmlns:a16="http://schemas.microsoft.com/office/drawing/2014/main" id="{7E5C48CD-189A-469D-F970-FFD49F4EFE7F}"/>
                </a:ext>
              </a:extLst>
            </p:cNvPr>
            <p:cNvSpPr/>
            <p:nvPr/>
          </p:nvSpPr>
          <p:spPr>
            <a:xfrm>
              <a:off x="769855" y="4578468"/>
              <a:ext cx="72000" cy="72000"/>
            </a:xfrm>
            <a:prstGeom prst="rect">
              <a:avLst/>
            </a:prstGeom>
            <a:solidFill>
              <a:srgbClr val="5482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1" name="Rettangolo 10">
              <a:extLst>
                <a:ext uri="{FF2B5EF4-FFF2-40B4-BE49-F238E27FC236}">
                  <a16:creationId xmlns:a16="http://schemas.microsoft.com/office/drawing/2014/main" id="{E23DAA0C-15D6-1DE2-44E9-9421B4231EA5}"/>
                </a:ext>
              </a:extLst>
            </p:cNvPr>
            <p:cNvSpPr/>
            <p:nvPr/>
          </p:nvSpPr>
          <p:spPr>
            <a:xfrm>
              <a:off x="769855" y="4733715"/>
              <a:ext cx="72000" cy="7200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2" name="Rettangolo 11">
              <a:extLst>
                <a:ext uri="{FF2B5EF4-FFF2-40B4-BE49-F238E27FC236}">
                  <a16:creationId xmlns:a16="http://schemas.microsoft.com/office/drawing/2014/main" id="{1A4B2DAA-2E0B-DBAF-97C5-C3AFCFDC7FA3}"/>
                </a:ext>
              </a:extLst>
            </p:cNvPr>
            <p:cNvSpPr/>
            <p:nvPr/>
          </p:nvSpPr>
          <p:spPr>
            <a:xfrm>
              <a:off x="769855" y="4888962"/>
              <a:ext cx="72000" cy="72000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3" name="Rettangolo 12">
              <a:extLst>
                <a:ext uri="{FF2B5EF4-FFF2-40B4-BE49-F238E27FC236}">
                  <a16:creationId xmlns:a16="http://schemas.microsoft.com/office/drawing/2014/main" id="{FB9E8426-7987-43D3-BA17-C6C2605918B0}"/>
                </a:ext>
              </a:extLst>
            </p:cNvPr>
            <p:cNvSpPr/>
            <p:nvPr/>
          </p:nvSpPr>
          <p:spPr>
            <a:xfrm>
              <a:off x="769855" y="5038597"/>
              <a:ext cx="72000" cy="72000"/>
            </a:xfrm>
            <a:prstGeom prst="rect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21" name="Gruppo 20">
            <a:extLst>
              <a:ext uri="{FF2B5EF4-FFF2-40B4-BE49-F238E27FC236}">
                <a16:creationId xmlns:a16="http://schemas.microsoft.com/office/drawing/2014/main" id="{EF4FDEAC-A879-DB08-0B9D-AAEEC997CCFF}"/>
              </a:ext>
            </a:extLst>
          </p:cNvPr>
          <p:cNvGrpSpPr/>
          <p:nvPr/>
        </p:nvGrpSpPr>
        <p:grpSpPr>
          <a:xfrm>
            <a:off x="4970997" y="4578474"/>
            <a:ext cx="72001" cy="1306009"/>
            <a:chOff x="3827994" y="4578468"/>
            <a:chExt cx="72000" cy="1306009"/>
          </a:xfrm>
        </p:grpSpPr>
        <p:sp>
          <p:nvSpPr>
            <p:cNvPr id="16" name="Rettangolo 15">
              <a:extLst>
                <a:ext uri="{FF2B5EF4-FFF2-40B4-BE49-F238E27FC236}">
                  <a16:creationId xmlns:a16="http://schemas.microsoft.com/office/drawing/2014/main" id="{06EE6E55-EEB1-B48D-E9F6-98FDAE53DB1C}"/>
                </a:ext>
              </a:extLst>
            </p:cNvPr>
            <p:cNvSpPr/>
            <p:nvPr/>
          </p:nvSpPr>
          <p:spPr>
            <a:xfrm>
              <a:off x="3827994" y="4578468"/>
              <a:ext cx="72000" cy="7200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7" name="Rettangolo 16">
              <a:extLst>
                <a:ext uri="{FF2B5EF4-FFF2-40B4-BE49-F238E27FC236}">
                  <a16:creationId xmlns:a16="http://schemas.microsoft.com/office/drawing/2014/main" id="{EB349052-3495-8433-DE8F-8C3C0E816E96}"/>
                </a:ext>
              </a:extLst>
            </p:cNvPr>
            <p:cNvSpPr/>
            <p:nvPr/>
          </p:nvSpPr>
          <p:spPr>
            <a:xfrm>
              <a:off x="3827994" y="4887611"/>
              <a:ext cx="72000" cy="72000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Rettangolo 17">
              <a:extLst>
                <a:ext uri="{FF2B5EF4-FFF2-40B4-BE49-F238E27FC236}">
                  <a16:creationId xmlns:a16="http://schemas.microsoft.com/office/drawing/2014/main" id="{8FEAC074-13D6-724B-6FF4-4B1D1C565062}"/>
                </a:ext>
              </a:extLst>
            </p:cNvPr>
            <p:cNvSpPr/>
            <p:nvPr/>
          </p:nvSpPr>
          <p:spPr>
            <a:xfrm>
              <a:off x="3827994" y="5206877"/>
              <a:ext cx="72000" cy="72000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9" name="Rettangolo 18">
              <a:extLst>
                <a:ext uri="{FF2B5EF4-FFF2-40B4-BE49-F238E27FC236}">
                  <a16:creationId xmlns:a16="http://schemas.microsoft.com/office/drawing/2014/main" id="{0103FC8D-3A30-1FA8-9382-73544C406DBD}"/>
                </a:ext>
              </a:extLst>
            </p:cNvPr>
            <p:cNvSpPr/>
            <p:nvPr/>
          </p:nvSpPr>
          <p:spPr>
            <a:xfrm>
              <a:off x="3827994" y="5497822"/>
              <a:ext cx="72000" cy="72000"/>
            </a:xfrm>
            <a:prstGeom prst="rect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0" name="Rettangolo 19">
              <a:extLst>
                <a:ext uri="{FF2B5EF4-FFF2-40B4-BE49-F238E27FC236}">
                  <a16:creationId xmlns:a16="http://schemas.microsoft.com/office/drawing/2014/main" id="{9FD766EF-30E9-CD0A-E06E-F09EACCEDA15}"/>
                </a:ext>
              </a:extLst>
            </p:cNvPr>
            <p:cNvSpPr/>
            <p:nvPr/>
          </p:nvSpPr>
          <p:spPr>
            <a:xfrm>
              <a:off x="3827994" y="5812477"/>
              <a:ext cx="72000" cy="72000"/>
            </a:xfrm>
            <a:prstGeom prst="rect">
              <a:avLst/>
            </a:prstGeom>
            <a:solidFill>
              <a:srgbClr val="5482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34" name="Gruppo 33">
            <a:extLst>
              <a:ext uri="{FF2B5EF4-FFF2-40B4-BE49-F238E27FC236}">
                <a16:creationId xmlns:a16="http://schemas.microsoft.com/office/drawing/2014/main" id="{1A48AE7A-154F-1C15-9686-1C5FF8027F78}"/>
              </a:ext>
            </a:extLst>
          </p:cNvPr>
          <p:cNvGrpSpPr/>
          <p:nvPr/>
        </p:nvGrpSpPr>
        <p:grpSpPr>
          <a:xfrm>
            <a:off x="7816815" y="4631080"/>
            <a:ext cx="80601" cy="1286724"/>
            <a:chOff x="6673810" y="4631078"/>
            <a:chExt cx="80601" cy="1286724"/>
          </a:xfrm>
        </p:grpSpPr>
        <p:sp>
          <p:nvSpPr>
            <p:cNvPr id="22" name="Rettangolo 21">
              <a:extLst>
                <a:ext uri="{FF2B5EF4-FFF2-40B4-BE49-F238E27FC236}">
                  <a16:creationId xmlns:a16="http://schemas.microsoft.com/office/drawing/2014/main" id="{DEAB474E-2B2A-7A5F-D5E7-97D89CB9D3A6}"/>
                </a:ext>
              </a:extLst>
            </p:cNvPr>
            <p:cNvSpPr/>
            <p:nvPr/>
          </p:nvSpPr>
          <p:spPr>
            <a:xfrm>
              <a:off x="6682411" y="4631078"/>
              <a:ext cx="72000" cy="72000"/>
            </a:xfrm>
            <a:prstGeom prst="rect">
              <a:avLst/>
            </a:prstGeom>
            <a:solidFill>
              <a:srgbClr val="38572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3" name="Rettangolo 22">
              <a:extLst>
                <a:ext uri="{FF2B5EF4-FFF2-40B4-BE49-F238E27FC236}">
                  <a16:creationId xmlns:a16="http://schemas.microsoft.com/office/drawing/2014/main" id="{C920454C-2739-7AAE-0844-4796E9E2746C}"/>
                </a:ext>
              </a:extLst>
            </p:cNvPr>
            <p:cNvSpPr/>
            <p:nvPr/>
          </p:nvSpPr>
          <p:spPr>
            <a:xfrm>
              <a:off x="6674069" y="5252233"/>
              <a:ext cx="72000" cy="72000"/>
            </a:xfrm>
            <a:prstGeom prst="rect">
              <a:avLst/>
            </a:prstGeom>
            <a:solidFill>
              <a:srgbClr val="2E75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4" name="Rettangolo 23">
              <a:extLst>
                <a:ext uri="{FF2B5EF4-FFF2-40B4-BE49-F238E27FC236}">
                  <a16:creationId xmlns:a16="http://schemas.microsoft.com/office/drawing/2014/main" id="{7B141CBA-1C86-59C7-04F9-5B8E129089C0}"/>
                </a:ext>
              </a:extLst>
            </p:cNvPr>
            <p:cNvSpPr/>
            <p:nvPr/>
          </p:nvSpPr>
          <p:spPr>
            <a:xfrm>
              <a:off x="6674069" y="5405742"/>
              <a:ext cx="72000" cy="72000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5" name="Rettangolo 24">
              <a:extLst>
                <a:ext uri="{FF2B5EF4-FFF2-40B4-BE49-F238E27FC236}">
                  <a16:creationId xmlns:a16="http://schemas.microsoft.com/office/drawing/2014/main" id="{1653948C-787A-8234-B318-14F818201114}"/>
                </a:ext>
              </a:extLst>
            </p:cNvPr>
            <p:cNvSpPr/>
            <p:nvPr/>
          </p:nvSpPr>
          <p:spPr>
            <a:xfrm>
              <a:off x="6680870" y="4795986"/>
              <a:ext cx="72000" cy="72000"/>
            </a:xfrm>
            <a:prstGeom prst="rect">
              <a:avLst/>
            </a:pr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6" name="Rettangolo 25">
              <a:extLst>
                <a:ext uri="{FF2B5EF4-FFF2-40B4-BE49-F238E27FC236}">
                  <a16:creationId xmlns:a16="http://schemas.microsoft.com/office/drawing/2014/main" id="{07540DEF-C340-F7C4-AE9F-9AE4763B02B4}"/>
                </a:ext>
              </a:extLst>
            </p:cNvPr>
            <p:cNvSpPr/>
            <p:nvPr/>
          </p:nvSpPr>
          <p:spPr>
            <a:xfrm>
              <a:off x="6673810" y="5845802"/>
              <a:ext cx="72000" cy="72000"/>
            </a:xfrm>
            <a:prstGeom prst="rect">
              <a:avLst/>
            </a:prstGeom>
            <a:solidFill>
              <a:srgbClr val="54823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7" name="Rettangolo 26">
              <a:extLst>
                <a:ext uri="{FF2B5EF4-FFF2-40B4-BE49-F238E27FC236}">
                  <a16:creationId xmlns:a16="http://schemas.microsoft.com/office/drawing/2014/main" id="{9460C02C-9418-8E49-5263-7B16C835C409}"/>
                </a:ext>
              </a:extLst>
            </p:cNvPr>
            <p:cNvSpPr/>
            <p:nvPr/>
          </p:nvSpPr>
          <p:spPr>
            <a:xfrm>
              <a:off x="6673810" y="5717428"/>
              <a:ext cx="72000" cy="72000"/>
            </a:xfrm>
            <a:prstGeom prst="rect">
              <a:avLst/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8" name="Rettangolo 27">
              <a:extLst>
                <a:ext uri="{FF2B5EF4-FFF2-40B4-BE49-F238E27FC236}">
                  <a16:creationId xmlns:a16="http://schemas.microsoft.com/office/drawing/2014/main" id="{02BBA346-051F-6D0B-18F5-6B474B5EC741}"/>
                </a:ext>
              </a:extLst>
            </p:cNvPr>
            <p:cNvSpPr/>
            <p:nvPr/>
          </p:nvSpPr>
          <p:spPr>
            <a:xfrm>
              <a:off x="6675333" y="4955626"/>
              <a:ext cx="72000" cy="720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9" name="Rettangolo 28">
              <a:extLst>
                <a:ext uri="{FF2B5EF4-FFF2-40B4-BE49-F238E27FC236}">
                  <a16:creationId xmlns:a16="http://schemas.microsoft.com/office/drawing/2014/main" id="{686F8848-49CE-E4E3-539E-D27E2787BEB5}"/>
                </a:ext>
              </a:extLst>
            </p:cNvPr>
            <p:cNvSpPr/>
            <p:nvPr/>
          </p:nvSpPr>
          <p:spPr>
            <a:xfrm>
              <a:off x="6682411" y="5109135"/>
              <a:ext cx="72000" cy="7200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2" name="Rettangolo 31">
              <a:extLst>
                <a:ext uri="{FF2B5EF4-FFF2-40B4-BE49-F238E27FC236}">
                  <a16:creationId xmlns:a16="http://schemas.microsoft.com/office/drawing/2014/main" id="{0E0A0EF2-F2AB-E80A-8071-32B37994E750}"/>
                </a:ext>
              </a:extLst>
            </p:cNvPr>
            <p:cNvSpPr/>
            <p:nvPr/>
          </p:nvSpPr>
          <p:spPr>
            <a:xfrm>
              <a:off x="6673810" y="5558233"/>
              <a:ext cx="72000" cy="72000"/>
            </a:xfrm>
            <a:prstGeom prst="rect">
              <a:avLst/>
            </a:prstGeom>
            <a:solidFill>
              <a:srgbClr val="2644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42" name="Connettore diritto 41">
            <a:extLst>
              <a:ext uri="{FF2B5EF4-FFF2-40B4-BE49-F238E27FC236}">
                <a16:creationId xmlns:a16="http://schemas.microsoft.com/office/drawing/2014/main" id="{02218CD1-2BB4-3C42-B827-23DDB1C4DE5C}"/>
              </a:ext>
            </a:extLst>
          </p:cNvPr>
          <p:cNvCxnSpPr>
            <a:cxnSpLocks/>
          </p:cNvCxnSpPr>
          <p:nvPr/>
        </p:nvCxnSpPr>
        <p:spPr>
          <a:xfrm>
            <a:off x="4637255" y="2695072"/>
            <a:ext cx="0" cy="154215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" name="Connettore diritto 42">
            <a:extLst>
              <a:ext uri="{FF2B5EF4-FFF2-40B4-BE49-F238E27FC236}">
                <a16:creationId xmlns:a16="http://schemas.microsoft.com/office/drawing/2014/main" id="{A909F6C3-0CC8-6A08-3D5D-0B08D9F2006E}"/>
              </a:ext>
            </a:extLst>
          </p:cNvPr>
          <p:cNvCxnSpPr>
            <a:cxnSpLocks/>
          </p:cNvCxnSpPr>
          <p:nvPr/>
        </p:nvCxnSpPr>
        <p:spPr>
          <a:xfrm>
            <a:off x="7428829" y="2695072"/>
            <a:ext cx="0" cy="153755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8" name="Connettore diritto 47">
            <a:extLst>
              <a:ext uri="{FF2B5EF4-FFF2-40B4-BE49-F238E27FC236}">
                <a16:creationId xmlns:a16="http://schemas.microsoft.com/office/drawing/2014/main" id="{3C75385C-EB0F-4E27-FDC1-4F682F777033}"/>
              </a:ext>
            </a:extLst>
          </p:cNvPr>
          <p:cNvCxnSpPr>
            <a:cxnSpLocks/>
          </p:cNvCxnSpPr>
          <p:nvPr/>
        </p:nvCxnSpPr>
        <p:spPr>
          <a:xfrm>
            <a:off x="4637255" y="4507802"/>
            <a:ext cx="0" cy="154215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9" name="Connettore diritto 48">
            <a:extLst>
              <a:ext uri="{FF2B5EF4-FFF2-40B4-BE49-F238E27FC236}">
                <a16:creationId xmlns:a16="http://schemas.microsoft.com/office/drawing/2014/main" id="{08966EB4-ED09-EB8B-9DB1-0E5ECF4ECE78}"/>
              </a:ext>
            </a:extLst>
          </p:cNvPr>
          <p:cNvCxnSpPr>
            <a:cxnSpLocks/>
          </p:cNvCxnSpPr>
          <p:nvPr/>
        </p:nvCxnSpPr>
        <p:spPr>
          <a:xfrm>
            <a:off x="7428829" y="4507802"/>
            <a:ext cx="0" cy="1537559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4459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id="{DE8AB519-5481-E24B-B74A-CA26F46EB461}"/>
              </a:ext>
            </a:extLst>
          </p:cNvPr>
          <p:cNvSpPr>
            <a:spLocks/>
          </p:cNvSpPr>
          <p:nvPr/>
        </p:nvSpPr>
        <p:spPr>
          <a:xfrm>
            <a:off x="3842385" y="902967"/>
            <a:ext cx="3535568" cy="54015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62" dirty="0"/>
          </a:p>
        </p:txBody>
      </p:sp>
      <p:sp>
        <p:nvSpPr>
          <p:cNvPr id="22" name="Rettangolo 21">
            <a:extLst>
              <a:ext uri="{FF2B5EF4-FFF2-40B4-BE49-F238E27FC236}">
                <a16:creationId xmlns:a16="http://schemas.microsoft.com/office/drawing/2014/main" id="{B1C473FF-CE5F-764F-AB5C-C76FB827E76D}"/>
              </a:ext>
            </a:extLst>
          </p:cNvPr>
          <p:cNvSpPr/>
          <p:nvPr/>
        </p:nvSpPr>
        <p:spPr>
          <a:xfrm>
            <a:off x="8723988" y="902967"/>
            <a:ext cx="906692" cy="54015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1462" dirty="0"/>
          </a:p>
        </p:txBody>
      </p:sp>
      <p:graphicFrame>
        <p:nvGraphicFramePr>
          <p:cNvPr id="12" name="Tabella 11">
            <a:extLst>
              <a:ext uri="{FF2B5EF4-FFF2-40B4-BE49-F238E27FC236}">
                <a16:creationId xmlns:a16="http://schemas.microsoft.com/office/drawing/2014/main" id="{37DF3C32-6B12-644D-88F9-58D829B94534}"/>
              </a:ext>
            </a:extLst>
          </p:cNvPr>
          <p:cNvGraphicFramePr>
            <a:graphicFrameLocks/>
          </p:cNvGraphicFramePr>
          <p:nvPr/>
        </p:nvGraphicFramePr>
        <p:xfrm>
          <a:off x="3996877" y="902967"/>
          <a:ext cx="7072176" cy="5401584"/>
        </p:xfrm>
        <a:graphic>
          <a:graphicData uri="http://schemas.openxmlformats.org/drawingml/2006/table">
            <a:tbl>
              <a:tblPr firstRow="1" firstCol="1" bandRow="1"/>
              <a:tblGrid>
                <a:gridCol w="3752897">
                  <a:extLst>
                    <a:ext uri="{9D8B030D-6E8A-4147-A177-3AD203B41FA5}">
                      <a16:colId xmlns:a16="http://schemas.microsoft.com/office/drawing/2014/main" val="3238571613"/>
                    </a:ext>
                  </a:extLst>
                </a:gridCol>
                <a:gridCol w="1122992">
                  <a:extLst>
                    <a:ext uri="{9D8B030D-6E8A-4147-A177-3AD203B41FA5}">
                      <a16:colId xmlns:a16="http://schemas.microsoft.com/office/drawing/2014/main" val="644813829"/>
                    </a:ext>
                  </a:extLst>
                </a:gridCol>
                <a:gridCol w="1011019">
                  <a:extLst>
                    <a:ext uri="{9D8B030D-6E8A-4147-A177-3AD203B41FA5}">
                      <a16:colId xmlns:a16="http://schemas.microsoft.com/office/drawing/2014/main" val="1919266508"/>
                    </a:ext>
                  </a:extLst>
                </a:gridCol>
                <a:gridCol w="1185268">
                  <a:extLst>
                    <a:ext uri="{9D8B030D-6E8A-4147-A177-3AD203B41FA5}">
                      <a16:colId xmlns:a16="http://schemas.microsoft.com/office/drawing/2014/main" val="3617183260"/>
                    </a:ext>
                  </a:extLst>
                </a:gridCol>
              </a:tblGrid>
              <a:tr h="64858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Sottocategoria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VALORE DI EMISSIONE GHG </a:t>
                      </a:r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location-</a:t>
                      </a:r>
                      <a:r>
                        <a:rPr lang="it-IT" sz="900" b="0" i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based</a:t>
                      </a:r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(t CO</a:t>
                      </a:r>
                      <a:r>
                        <a:rPr lang="it-IT" sz="900" b="0" i="0" u="none" strike="noStrike" baseline="-25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 </a:t>
                      </a:r>
                      <a:r>
                        <a:rPr lang="it-IT" sz="900" b="0" i="0" u="none" strike="noStrike" baseline="-25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</a:t>
                      </a:r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3140" marR="3140" marT="314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su tot. </a:t>
                      </a: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EMISSIONI 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location </a:t>
                      </a:r>
                      <a:r>
                        <a:rPr lang="it-IT" sz="900" b="0" i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based</a:t>
                      </a:r>
                      <a:endParaRPr lang="it-IT" sz="900" b="0" i="1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VALORE DI EMISSIONE GHG </a:t>
                      </a:r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market-</a:t>
                      </a:r>
                      <a:r>
                        <a:rPr lang="it-IT" sz="900" b="0" i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based</a:t>
                      </a:r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(t CO</a:t>
                      </a:r>
                      <a:r>
                        <a:rPr lang="it-IT" sz="900" b="0" i="0" u="none" strike="noStrike" baseline="-25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2, </a:t>
                      </a:r>
                      <a:r>
                        <a:rPr lang="it-IT" sz="900" b="0" i="0" u="none" strike="noStrike" baseline="-250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</a:t>
                      </a:r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3140" marR="3140" marT="314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9481320"/>
                  </a:ext>
                </a:extLst>
              </a:tr>
              <a:tr h="326138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1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1.1 Emissioni dirette da combustione stazionaria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34,4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0,2%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34,4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9836501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 Emissioni dirette da combustione mobile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76,9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76,9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4152408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1.4 Emissioni dirette fuggitive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0,01%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1,9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7613198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Valore totale categoria 1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113,2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113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512936"/>
                  </a:ext>
                </a:extLst>
              </a:tr>
              <a:tr h="3261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2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2.1 Emissioni indirette da consumo di elettricità importata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1.363,70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4882194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Valore totale categoria 2 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1363,7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8438235"/>
                  </a:ext>
                </a:extLst>
              </a:tr>
              <a:tr h="487361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3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3.1.2 Emissioni Indirette Trasporto e distribuzione a monte 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Fornitura materiale di cancelleria e materie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625,9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625,9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689791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3.1.2 Emissioni Indirette Trasporto e distribuzione prodotti finiti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1.254,40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1.254,40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5052886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3.1.2 Emissioni indirette Trasporto rifiuti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12,5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12,5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3895431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3.2 Emissioni indirette Pendolarismo dei dipendenti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201,5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201,5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7532082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Valore totale categoria 3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2094,4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2094,3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561892"/>
                  </a:ext>
                </a:extLst>
              </a:tr>
              <a:tr h="3261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4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 Emissioni riconducibili al ciclo di vita dei beni acquistati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11.232,10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11.232,10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550439"/>
                  </a:ext>
                </a:extLst>
              </a:tr>
              <a:tr h="326138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 Emissioni riconducibili all'</a:t>
                      </a:r>
                      <a:r>
                        <a:rPr lang="it-IT" sz="900" b="0" i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upstream</a:t>
                      </a:r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dei combustibili 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delle categorie 1.1 e 1.2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32,1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32,1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9397758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 Emissioni riconducibili all'</a:t>
                      </a:r>
                      <a:r>
                        <a:rPr lang="it-IT" sz="900" b="0" i="1" u="none" strike="noStrike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upstream</a:t>
                      </a:r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dell'energia elettrica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482,9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282324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4.1 Emissioni riconducibili alle perdite di rete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110,8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9520485"/>
                  </a:ext>
                </a:extLst>
              </a:tr>
              <a:tr h="326138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4.2 Emissioni riconducibili al ciclo di vita dei beni materiali 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acquistati o acquisiti dall’organizzazione  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6.835,30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6.835,30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7598991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4.3 Emissioni Indirette dalla gestione dei rifiuti 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97,5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97,5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8735987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Valore totale categoria 4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18790,7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18197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1115668"/>
                  </a:ext>
                </a:extLst>
              </a:tr>
              <a:tr h="3261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6</a:t>
                      </a:r>
                    </a:p>
                    <a:p>
                      <a:pPr algn="l" rtl="0" fontAlgn="ctr"/>
                      <a:r>
                        <a:rPr lang="it-IT" sz="900" b="0" i="1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Emissioni indirette da altre fonti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30,7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it-IT" sz="900" b="0" i="0" u="none" strike="noStrike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30,7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955920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Valore totale categoria 6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30,7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0%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accent2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30,3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8199255"/>
                  </a:ext>
                </a:extLst>
              </a:tr>
              <a:tr h="164915"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Tot. Emissioni GHG</a:t>
                      </a:r>
                    </a:p>
                  </a:txBody>
                  <a:tcPr marL="2925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22392,58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it-IT" sz="9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20435,27</a:t>
                      </a:r>
                    </a:p>
                  </a:txBody>
                  <a:tcPr marL="3140" marR="3140" marT="314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7883701"/>
                  </a:ext>
                </a:extLst>
              </a:tr>
            </a:tbl>
          </a:graphicData>
        </a:graphic>
      </p:graphicFrame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C9B44B3F-48A4-414C-AE0F-FE117FF985A5}"/>
              </a:ext>
            </a:extLst>
          </p:cNvPr>
          <p:cNvSpPr txBox="1">
            <a:spLocks/>
          </p:cNvSpPr>
          <p:nvPr/>
        </p:nvSpPr>
        <p:spPr>
          <a:xfrm>
            <a:off x="1475659" y="1260002"/>
            <a:ext cx="1821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RISULTATI</a:t>
            </a:r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EA0F3DD8-76A8-0A40-BB45-02C8FC801F99}"/>
              </a:ext>
            </a:extLst>
          </p:cNvPr>
          <p:cNvSpPr>
            <a:spLocks/>
          </p:cNvSpPr>
          <p:nvPr/>
        </p:nvSpPr>
        <p:spPr>
          <a:xfrm>
            <a:off x="1423028" y="1660110"/>
            <a:ext cx="1852014" cy="33215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 studio di Carbon Footprint ha mostrato un valore di emissioni totali di pari a </a:t>
            </a:r>
          </a:p>
          <a:p>
            <a:r>
              <a:rPr lang="it-IT" sz="1462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22.392,58 tCO</a:t>
            </a:r>
            <a:r>
              <a:rPr lang="it-IT" sz="1462" b="1" baseline="-250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462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 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approccio</a:t>
            </a:r>
            <a:r>
              <a:rPr lang="it-IT" sz="12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location-</a:t>
            </a:r>
            <a:r>
              <a:rPr lang="it-IT" sz="1200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ridotte a </a:t>
            </a:r>
          </a:p>
          <a:p>
            <a:r>
              <a:rPr lang="it-IT" sz="1462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20.435,27 tCO</a:t>
            </a:r>
            <a:r>
              <a:rPr lang="it-IT" sz="1462" b="1" baseline="-250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462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</a:t>
            </a:r>
          </a:p>
          <a:p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(-9%)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adottando un approccio </a:t>
            </a:r>
            <a:r>
              <a:rPr lang="it-IT" sz="1200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market-</a:t>
            </a:r>
            <a:r>
              <a:rPr lang="it-IT" sz="1200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endParaRPr lang="it-IT" sz="1200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047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lemento grafico 10">
            <a:extLst>
              <a:ext uri="{FF2B5EF4-FFF2-40B4-BE49-F238E27FC236}">
                <a16:creationId xmlns:a16="http://schemas.microsoft.com/office/drawing/2014/main" id="{0128D336-5E81-ECBD-943B-6C4213701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158969" y="1985595"/>
            <a:ext cx="6211396" cy="4394110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DC0EE0FE-0E93-1F41-9E74-23E1DEB4C3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1260002"/>
            <a:ext cx="78968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en-US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AZIONI DI MITIGAZIONI E RIDUZIONE DELLE EMISSIONI</a:t>
            </a:r>
          </a:p>
        </p:txBody>
      </p:sp>
      <p:graphicFrame>
        <p:nvGraphicFramePr>
          <p:cNvPr id="17" name="Tabella 5">
            <a:extLst>
              <a:ext uri="{FF2B5EF4-FFF2-40B4-BE49-F238E27FC236}">
                <a16:creationId xmlns:a16="http://schemas.microsoft.com/office/drawing/2014/main" id="{2A8D138C-DCA6-FC4E-BE26-AEC3F77C45C8}"/>
              </a:ext>
            </a:extLst>
          </p:cNvPr>
          <p:cNvGraphicFramePr>
            <a:graphicFrameLocks noGrp="1"/>
          </p:cNvGraphicFramePr>
          <p:nvPr/>
        </p:nvGraphicFramePr>
        <p:xfrm>
          <a:off x="5227280" y="2093112"/>
          <a:ext cx="5844911" cy="3890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7069">
                  <a:extLst>
                    <a:ext uri="{9D8B030D-6E8A-4147-A177-3AD203B41FA5}">
                      <a16:colId xmlns:a16="http://schemas.microsoft.com/office/drawing/2014/main" val="1094784818"/>
                    </a:ext>
                  </a:extLst>
                </a:gridCol>
                <a:gridCol w="4497842">
                  <a:extLst>
                    <a:ext uri="{9D8B030D-6E8A-4147-A177-3AD203B41FA5}">
                      <a16:colId xmlns:a16="http://schemas.microsoft.com/office/drawing/2014/main" val="491622853"/>
                    </a:ext>
                  </a:extLst>
                </a:gridCol>
              </a:tblGrid>
              <a:tr h="509265">
                <a:tc>
                  <a:txBody>
                    <a:bodyPr/>
                    <a:lstStyle/>
                    <a:p>
                      <a:pPr algn="l"/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</a:t>
                      </a:r>
                    </a:p>
                  </a:txBody>
                  <a:tcPr marL="74295" marR="74295" marT="37148" marB="3714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DESCRIZIONE ATTIVITÀ </a:t>
                      </a:r>
                    </a:p>
                  </a:txBody>
                  <a:tcPr marL="74295" marR="74295" marT="37148" marB="37148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561092"/>
                  </a:ext>
                </a:extLst>
              </a:tr>
              <a:tr h="1251031">
                <a:tc>
                  <a:txBody>
                    <a:bodyPr/>
                    <a:lstStyle/>
                    <a:p>
                      <a:pPr algn="l"/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1</a:t>
                      </a: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Riduzione dei combustibili fossili 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utilizzati per il riscaldamento mediante 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sistemi elettrici 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 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alimentati a </a:t>
                      </a:r>
                      <a:r>
                        <a:rPr lang="it-IT" sz="10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bio-fuel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dotati di certificazione rispetto ai requisiti di sostenibilità previsti dagli standard del settore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it-IT" sz="1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Promozione dell’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efficienza energetica 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sia per sistemi a combustione stazionaria (gas naturale) che mobile (carburante veicoli, </a:t>
                      </a:r>
                      <a:r>
                        <a:rPr lang="it-IT" sz="10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ecc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it-IT" sz="1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1731092"/>
                  </a:ext>
                </a:extLst>
              </a:tr>
              <a:tr h="916864">
                <a:tc>
                  <a:txBody>
                    <a:bodyPr/>
                    <a:lstStyle/>
                    <a:p>
                      <a:pPr algn="l"/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2</a:t>
                      </a: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Utilizzo di energia elettrica prodotta da 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fonti rinnovabili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incrementando ove possibile l’impianto 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fotovoltaico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già presente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Acquisto di energia elettrica mediante </a:t>
                      </a:r>
                      <a:r>
                        <a:rPr lang="it-IT" sz="10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Power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0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Purchase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Agreement 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it-IT" sz="1000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PPAs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oppure 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Garanzie di Origine 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(GO)</a:t>
                      </a: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9170604"/>
                  </a:ext>
                </a:extLst>
              </a:tr>
              <a:tr h="413071">
                <a:tc>
                  <a:txBody>
                    <a:bodyPr/>
                    <a:lstStyle/>
                    <a:p>
                      <a:pPr algn="l"/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3</a:t>
                      </a: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Preferire, ove possibile, 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trasporti via treno e/o nave</a:t>
                      </a: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572525"/>
                  </a:ext>
                </a:extLst>
              </a:tr>
              <a:tr h="800365">
                <a:tc>
                  <a:txBody>
                    <a:bodyPr/>
                    <a:lstStyle/>
                    <a:p>
                      <a:pPr algn="l"/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CATEGORIA 4</a:t>
                      </a: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Selezione di 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fornitori di materie prime dotati di Carbon </a:t>
                      </a:r>
                      <a:r>
                        <a:rPr lang="it-IT" sz="1000" b="1" dirty="0" err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Footprint</a:t>
                      </a:r>
                      <a:r>
                        <a:rPr lang="it-IT" sz="1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di Prodotto (CFO) o EPD</a:t>
                      </a:r>
                      <a:r>
                        <a:rPr lang="it-IT" sz="1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In assenza di tali certificazioni, privilegiare prodotti ottenuti con materiale riciclato certificato, i cui fornitori sono utilizzatori di energia rinnovabile</a:t>
                      </a:r>
                    </a:p>
                  </a:txBody>
                  <a:tcPr marL="74295" marR="74295" marT="37148" marB="37148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380303"/>
                  </a:ext>
                </a:extLst>
              </a:tr>
            </a:tbl>
          </a:graphicData>
        </a:graphic>
      </p:graphicFrame>
      <p:sp>
        <p:nvSpPr>
          <p:cNvPr id="16" name="Rettangolo 15">
            <a:extLst>
              <a:ext uri="{FF2B5EF4-FFF2-40B4-BE49-F238E27FC236}">
                <a16:creationId xmlns:a16="http://schemas.microsoft.com/office/drawing/2014/main" id="{A8288460-B15F-1A4A-B2EC-36189D63613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990370" y="1985599"/>
            <a:ext cx="3015970" cy="39981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06000"/>
              </a:lnSpc>
              <a:spcAft>
                <a:spcPts val="650"/>
              </a:spcAft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 risultati dello studio sulla Carbon Footprint consentono di individuare </a:t>
            </a:r>
            <a:r>
              <a:rPr lang="it-IT" sz="12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strategie di miglioramento e piani di azione</a:t>
            </a:r>
            <a:r>
              <a:rPr lang="it-IT" sz="12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 ridurre le emissioni di gas serra nell’ambito della catena di approvvigionamento dell’azienda.</a:t>
            </a:r>
          </a:p>
          <a:p>
            <a:pPr>
              <a:lnSpc>
                <a:spcPct val="106000"/>
              </a:lnSpc>
              <a:spcAft>
                <a:spcPts val="650"/>
              </a:spcAft>
            </a:pPr>
            <a:b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 ottimizzare lo studio si suggerisce di </a:t>
            </a:r>
            <a:r>
              <a:rPr lang="it-IT" sz="12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migliorare la qualità dei dati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 la categoria 3 sarebbe opportuno analizzare ogni fornitore di servizi logistici in entrata e in uscita; nello specifico i viaggi effettuati, la tipologia di mezzo utilizzato e la sua alimentazione, il chilometraggio per ciascun percorso, la massa trasportata e il consumo di carburante.</a:t>
            </a: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0989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4FC74-DB7C-F085-2CE7-481715D21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8821E40-01B1-2943-9874-30FD350BE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22" y="4917815"/>
            <a:ext cx="957007" cy="3125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70D2A87D-6B32-894E-BF13-F6901090C899}"/>
              </a:ext>
            </a:extLst>
          </p:cNvPr>
          <p:cNvSpPr/>
          <p:nvPr/>
        </p:nvSpPr>
        <p:spPr>
          <a:xfrm>
            <a:off x="5029846" y="5329846"/>
            <a:ext cx="213231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CE3DD5BE-1FF3-A3B5-DF65-C3B7149B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9" y="2699318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8719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pianta, giglio, petalo, Hemerocallis&#10;&#10;Descrizione generata automaticamente">
            <a:extLst>
              <a:ext uri="{FF2B5EF4-FFF2-40B4-BE49-F238E27FC236}">
                <a16:creationId xmlns:a16="http://schemas.microsoft.com/office/drawing/2014/main" id="{5B80DA8A-10BD-F3B4-105B-3F514BBF1B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8BE7CA10-5C91-9F45-AB1A-A1A1D69BC64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035" y="1038086"/>
            <a:ext cx="2278652" cy="744167"/>
          </a:xfrm>
          <a:prstGeom prst="rect">
            <a:avLst/>
          </a:prstGeom>
        </p:spPr>
      </p:pic>
      <p:sp>
        <p:nvSpPr>
          <p:cNvPr id="10" name="Rettangolo arrotondato 9">
            <a:extLst>
              <a:ext uri="{FF2B5EF4-FFF2-40B4-BE49-F238E27FC236}">
                <a16:creationId xmlns:a16="http://schemas.microsoft.com/office/drawing/2014/main" id="{9AEEFD50-F850-6349-BB6E-D68B7311FB73}"/>
              </a:ext>
            </a:extLst>
          </p:cNvPr>
          <p:cNvSpPr/>
          <p:nvPr/>
        </p:nvSpPr>
        <p:spPr>
          <a:xfrm>
            <a:off x="2272038" y="2633609"/>
            <a:ext cx="404343" cy="190051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v</a:t>
            </a:r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BA9C069E-EC78-044B-9306-52B555A6B021}"/>
              </a:ext>
            </a:extLst>
          </p:cNvPr>
          <p:cNvSpPr/>
          <p:nvPr/>
        </p:nvSpPr>
        <p:spPr>
          <a:xfrm>
            <a:off x="2272035" y="2891376"/>
            <a:ext cx="4953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2800" b="1" dirty="0">
                <a:solidFill>
                  <a:srgbClr val="1E2A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it-IT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NVIRONMENTAL </a:t>
            </a:r>
          </a:p>
          <a:p>
            <a:r>
              <a:rPr lang="it-IT" sz="2800" b="1" dirty="0" err="1">
                <a:solidFill>
                  <a:srgbClr val="1E2A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it-IT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RODUCT </a:t>
            </a:r>
          </a:p>
          <a:p>
            <a:r>
              <a:rPr lang="it-IT" sz="2800" b="1" dirty="0">
                <a:solidFill>
                  <a:srgbClr val="1E2A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</a:t>
            </a:r>
            <a:r>
              <a:rPr lang="it-IT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ECLARATION</a:t>
            </a:r>
          </a:p>
        </p:txBody>
      </p:sp>
    </p:spTree>
    <p:extLst>
      <p:ext uri="{BB962C8B-B14F-4D97-AF65-F5344CB8AC3E}">
        <p14:creationId xmlns:p14="http://schemas.microsoft.com/office/powerpoint/2010/main" val="31449165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 descr="Immagine che contiene orologio, Orologio da parete, blu&#10;&#10;Descrizione generata automaticamente">
            <a:extLst>
              <a:ext uri="{FF2B5EF4-FFF2-40B4-BE49-F238E27FC236}">
                <a16:creationId xmlns:a16="http://schemas.microsoft.com/office/drawing/2014/main" id="{4A9DE7D5-E949-0DA4-476F-88359A748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263"/>
            <a:ext cx="12196689" cy="6858000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AFCD4D3B-EDA0-EA1A-B6F0-0A1D93FB505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900000"/>
            <a:ext cx="7896811" cy="40011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PRODUCT DECLARATION (EPD)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6922881D-42B6-B246-806D-67C8F847C838}"/>
              </a:ext>
            </a:extLst>
          </p:cNvPr>
          <p:cNvSpPr/>
          <p:nvPr/>
        </p:nvSpPr>
        <p:spPr>
          <a:xfrm>
            <a:off x="2071558" y="1624388"/>
            <a:ext cx="4712083" cy="2185214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r>
              <a:rPr lang="it-IT" sz="16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Dichiarazione ambientale di prodotto</a:t>
            </a:r>
          </a:p>
          <a:p>
            <a:r>
              <a:rPr lang="it-IT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Dichiarazione ambientale di prodotto o </a:t>
            </a:r>
            <a:r>
              <a:rPr lang="it-IT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r>
              <a:rPr lang="it-IT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Product </a:t>
            </a:r>
            <a:r>
              <a:rPr lang="it-IT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Declaration</a:t>
            </a:r>
            <a:r>
              <a:rPr lang="it-IT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(EPD) è uno schema di certificazione volontaria internazionale; un documento che fornisce informazioni dettagliate, oggettive e confrontabili sull’impatto ambientale di prodotti o servizi. </a:t>
            </a:r>
          </a:p>
          <a:p>
            <a:endParaRPr lang="it-IT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L'EPD segue lo standard UNI EN ISO 14025.</a:t>
            </a:r>
          </a:p>
          <a:p>
            <a:endParaRPr lang="it-IT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Nella valutazione dell’impatto, si considerano variabili come consumo energetico e di materie prime, emissioni atmosferiche, produzione di rifiuti e scarichi in corpi idrici.</a:t>
            </a:r>
            <a:endParaRPr lang="it-IT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9432636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lemento grafico 9">
            <a:extLst>
              <a:ext uri="{FF2B5EF4-FFF2-40B4-BE49-F238E27FC236}">
                <a16:creationId xmlns:a16="http://schemas.microsoft.com/office/drawing/2014/main" id="{B2A80C85-B848-CBC1-F9C9-A87A0CF4100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0800000" flipV="1">
            <a:off x="8667210" y="722121"/>
            <a:ext cx="3178943" cy="4154849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AFCD4D3B-EDA0-EA1A-B6F0-0A1D93FB505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900000"/>
            <a:ext cx="7896811" cy="40011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PRODUCT DECLARATION (EPD)</a:t>
            </a:r>
            <a:endParaRPr lang="en-US" sz="2000" dirty="0">
              <a:solidFill>
                <a:srgbClr val="AEAFB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id="{A1603850-CA2A-E60D-4063-8C6C0FC29EC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3150" y="2799545"/>
            <a:ext cx="2934575" cy="3759716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6922881D-42B6-B246-806D-67C8F847C838}"/>
              </a:ext>
            </a:extLst>
          </p:cNvPr>
          <p:cNvSpPr/>
          <p:nvPr/>
        </p:nvSpPr>
        <p:spPr>
          <a:xfrm>
            <a:off x="2043005" y="1843950"/>
            <a:ext cx="5634145" cy="3539430"/>
          </a:xfrm>
          <a:prstGeom prst="rect">
            <a:avLst/>
          </a:prstGeom>
        </p:spPr>
        <p:txBody>
          <a:bodyPr wrap="square" lIns="0">
            <a:spAutoFit/>
          </a:bodyPr>
          <a:lstStyle/>
          <a:p>
            <a:pPr defTabSz="914390">
              <a:defRPr/>
            </a:pP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it-IT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it-IT" sz="1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antaggi</a:t>
            </a:r>
            <a:r>
              <a:rPr lang="it-IT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dell’EPD</a:t>
            </a:r>
          </a:p>
          <a:p>
            <a:pPr defTabSz="914390">
              <a:defRPr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390">
              <a:defRPr/>
            </a:pP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aziende che hanno ottenuto la certificazione EPD ottengono </a:t>
            </a:r>
            <a:r>
              <a:rPr lang="it-IT" sz="1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molteplic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vantaggi:</a:t>
            </a:r>
          </a:p>
          <a:p>
            <a:pPr defTabSz="914390">
              <a:defRPr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 defTabSz="914390">
              <a:buFont typeface="Arial" panose="020B0604020202020204" pitchFamily="34" charset="0"/>
              <a:buChar char="•"/>
              <a:defRPr/>
            </a:pP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Differenziazione dei prodotti: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l’impatto ambientale è comunicato in modo trasparente, univoco e certificato</a:t>
            </a:r>
          </a:p>
          <a:p>
            <a:pPr marL="171447" indent="-171447" defTabSz="914390">
              <a:buFont typeface="Arial" panose="020B0604020202020204" pitchFamily="34" charset="0"/>
              <a:buChar char="•"/>
              <a:defRPr/>
            </a:pP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Aumento delle opportunità di business: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garantisce maggiore possibilità di partecipazione a gare d’appalto green</a:t>
            </a:r>
          </a:p>
          <a:p>
            <a:pPr marL="171447" indent="-171447" defTabSz="914390">
              <a:buFont typeface="Arial" panose="020B0604020202020204" pitchFamily="34" charset="0"/>
              <a:buChar char="•"/>
              <a:defRPr/>
            </a:pP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Certificazione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della percentuale di materia riciclata: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materiali impiegati in accordo con i CAM (criteri Ambientali Minimi) consentono l’accesso al superbonus 110%</a:t>
            </a:r>
          </a:p>
          <a:p>
            <a:pPr marL="171447" indent="-171447" defTabSz="914390">
              <a:buFont typeface="Arial" panose="020B0604020202020204" pitchFamily="34" charset="0"/>
              <a:buChar char="•"/>
              <a:defRPr/>
            </a:pP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Conformità: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prodotti certificati risultano conformi alla fornitura richiesta dalle maggiori multinazionali </a:t>
            </a:r>
          </a:p>
          <a:p>
            <a:pPr marL="171447" indent="-171447" defTabSz="914390">
              <a:buFont typeface="Arial" panose="020B0604020202020204" pitchFamily="34" charset="0"/>
              <a:buChar char="•"/>
              <a:defRPr/>
            </a:pP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Valorizzazione dei brand: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rappresenta un potente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strumento di marketing</a:t>
            </a:r>
          </a:p>
          <a:p>
            <a:pPr marL="171447" indent="-171447" defTabSz="914390">
              <a:buFont typeface="Arial" panose="020B0604020202020204" pitchFamily="34" charset="0"/>
              <a:buChar char="•"/>
              <a:defRPr/>
            </a:pP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Espansione sul mercato: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clienti sono sempre più orientati verso scelte d’acquisto consapevoli e sostenibili</a:t>
            </a:r>
          </a:p>
          <a:p>
            <a:endParaRPr lang="it-IT" sz="1600" b="1" dirty="0">
              <a:solidFill>
                <a:schemeClr val="accent2"/>
              </a:solidFill>
              <a:latin typeface="Montserrat SemiBold" pitchFamily="2" charset="7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8077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Immagine 103" descr="Immagine che contiene pianta, erba&#10;&#10;Descrizione generata automaticamente">
            <a:extLst>
              <a:ext uri="{FF2B5EF4-FFF2-40B4-BE49-F238E27FC236}">
                <a16:creationId xmlns:a16="http://schemas.microsoft.com/office/drawing/2014/main" id="{579DE809-AA23-97A7-F871-9232CD23F92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4" t="10345" r="1126" b="22909"/>
          <a:stretch/>
        </p:blipFill>
        <p:spPr>
          <a:xfrm>
            <a:off x="1253" y="4348832"/>
            <a:ext cx="12190747" cy="2500014"/>
          </a:xfrm>
          <a:prstGeom prst="rect">
            <a:avLst/>
          </a:prstGeom>
        </p:spPr>
      </p:pic>
      <p:graphicFrame>
        <p:nvGraphicFramePr>
          <p:cNvPr id="49" name="Tabella 17">
            <a:extLst>
              <a:ext uri="{FF2B5EF4-FFF2-40B4-BE49-F238E27FC236}">
                <a16:creationId xmlns:a16="http://schemas.microsoft.com/office/drawing/2014/main" id="{FFD934A8-CADA-6019-8F8F-D3397A651308}"/>
              </a:ext>
            </a:extLst>
          </p:cNvPr>
          <p:cNvGraphicFramePr>
            <a:graphicFrameLocks noGrp="1"/>
          </p:cNvGraphicFramePr>
          <p:nvPr/>
        </p:nvGraphicFramePr>
        <p:xfrm>
          <a:off x="1787188" y="7216351"/>
          <a:ext cx="8889390" cy="1520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4050">
                  <a:extLst>
                    <a:ext uri="{9D8B030D-6E8A-4147-A177-3AD203B41FA5}">
                      <a16:colId xmlns:a16="http://schemas.microsoft.com/office/drawing/2014/main" val="1909264063"/>
                    </a:ext>
                  </a:extLst>
                </a:gridCol>
                <a:gridCol w="3062209">
                  <a:extLst>
                    <a:ext uri="{9D8B030D-6E8A-4147-A177-3AD203B41FA5}">
                      <a16:colId xmlns:a16="http://schemas.microsoft.com/office/drawing/2014/main" val="3533493093"/>
                    </a:ext>
                  </a:extLst>
                </a:gridCol>
                <a:gridCol w="2963131">
                  <a:extLst>
                    <a:ext uri="{9D8B030D-6E8A-4147-A177-3AD203B41FA5}">
                      <a16:colId xmlns:a16="http://schemas.microsoft.com/office/drawing/2014/main" val="448118119"/>
                    </a:ext>
                  </a:extLst>
                </a:gridCol>
              </a:tblGrid>
              <a:tr h="836297">
                <a:tc>
                  <a:txBody>
                    <a:bodyPr/>
                    <a:lstStyle/>
                    <a:p>
                      <a:pPr defTabSz="608469" hangingPunct="0"/>
                      <a:r>
                        <a:rPr lang="it-IT" sz="1000" dirty="0">
                          <a:solidFill>
                            <a:srgbClr val="002060"/>
                          </a:solidFill>
                          <a:latin typeface="Montserrat" pitchFamily="2" charset="0"/>
                          <a:cs typeface="Arial" panose="020B0604020202020204" pitchFamily="34" charset="0"/>
                        </a:rPr>
                        <a:t>1.</a:t>
                      </a:r>
                    </a:p>
                    <a:p>
                      <a:pPr defTabSz="608469" hangingPunct="0"/>
                      <a:r>
                        <a:rPr lang="it-IT" sz="1000" b="0" dirty="0">
                          <a:solidFill>
                            <a:srgbClr val="002060"/>
                          </a:solidFill>
                          <a:latin typeface="Montserrat" pitchFamily="2" charset="0"/>
                          <a:cs typeface="Arial" panose="020B0604020202020204" pitchFamily="34" charset="0"/>
                        </a:rPr>
                        <a:t>Verifica delle Regole di Categoria di Prodotto (PCR) per il tipo di bene che si vuole certificare</a:t>
                      </a:r>
                    </a:p>
                    <a:p>
                      <a:pPr algn="l"/>
                      <a:r>
                        <a:rPr lang="it-IT" sz="1000" b="0" u="none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 </a:t>
                      </a:r>
                      <a:endParaRPr lang="it-IT" sz="1000" b="0" dirty="0">
                        <a:solidFill>
                          <a:srgbClr val="002060"/>
                        </a:solidFill>
                        <a:latin typeface="Montserrat" pitchFamily="2" charset="0"/>
                      </a:endParaRP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000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2.</a:t>
                      </a:r>
                      <a:endParaRPr kumimoji="0" lang="it-IT" sz="10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Montserrat" pitchFamily="2" charset="0"/>
                        <a:cs typeface="+mn-cs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it-IT" sz="1000" b="0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Redazione dello studio LCA del prodotto (UNI ISO 14044)</a:t>
                      </a:r>
                      <a:endParaRPr lang="en-US" sz="1000" b="0" dirty="0">
                        <a:solidFill>
                          <a:srgbClr val="002060"/>
                        </a:solidFill>
                        <a:latin typeface="Montserrat" pitchFamily="2" charset="0"/>
                      </a:endParaRP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3.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it-IT" sz="1000" b="0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Redazione della dichiarazione ambientale di prodotto</a:t>
                      </a:r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1990105"/>
                  </a:ext>
                </a:extLst>
              </a:tr>
              <a:tr h="683896">
                <a:tc>
                  <a:txBody>
                    <a:bodyPr/>
                    <a:lstStyle/>
                    <a:p>
                      <a:pPr algn="l"/>
                      <a:r>
                        <a:rPr lang="it-IT" sz="1000" b="1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4.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Produzione di un rapporto descrittivo sullo studio LCA effettuato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it-IT" sz="1000" b="1" dirty="0">
                          <a:solidFill>
                            <a:srgbClr val="002060"/>
                          </a:solidFill>
                          <a:latin typeface="Montserrat" panose="00000500000000000000" pitchFamily="2" charset="0"/>
                          <a:cs typeface="Arial" panose="020B0604020202020204" pitchFamily="34" charset="0"/>
                        </a:rPr>
                        <a:t>5.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Verifica e convalida di un soggetto terzo indipendente dei documenti</a:t>
                      </a:r>
                    </a:p>
                  </a:txBody>
                  <a:tcPr marL="74295" marR="74295" marT="37148" marB="37148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6.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dirty="0">
                          <a:solidFill>
                            <a:srgbClr val="002060"/>
                          </a:solidFill>
                          <a:latin typeface="Montserrat" pitchFamily="2" charset="0"/>
                        </a:rPr>
                        <a:t>Registrazione e pubblicazione dell’EPD presso il Program Operator (UNI ISO 14025)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it-IT" sz="1000" b="0" dirty="0">
                        <a:solidFill>
                          <a:srgbClr val="002060"/>
                        </a:solidFill>
                        <a:latin typeface="Montserrat" pitchFamily="2" charset="0"/>
                      </a:endParaRPr>
                    </a:p>
                  </a:txBody>
                  <a:tcPr marL="74295" marR="74295" marT="37148" marB="37148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29425"/>
                  </a:ext>
                </a:extLst>
              </a:tr>
            </a:tbl>
          </a:graphicData>
        </a:graphic>
      </p:graphicFrame>
      <p:sp>
        <p:nvSpPr>
          <p:cNvPr id="2" name="Rettangolo con angoli arrotondati 1">
            <a:extLst>
              <a:ext uri="{FF2B5EF4-FFF2-40B4-BE49-F238E27FC236}">
                <a16:creationId xmlns:a16="http://schemas.microsoft.com/office/drawing/2014/main" id="{A231F87B-C6C5-18A3-DE9B-573FD9699439}"/>
              </a:ext>
            </a:extLst>
          </p:cNvPr>
          <p:cNvSpPr/>
          <p:nvPr/>
        </p:nvSpPr>
        <p:spPr>
          <a:xfrm>
            <a:off x="2381568" y="2277200"/>
            <a:ext cx="2260735" cy="83287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ttangolo con angoli arrotondati 3">
            <a:extLst>
              <a:ext uri="{FF2B5EF4-FFF2-40B4-BE49-F238E27FC236}">
                <a16:creationId xmlns:a16="http://schemas.microsoft.com/office/drawing/2014/main" id="{B7D05293-727B-C879-66B6-D8D54A95622C}"/>
              </a:ext>
            </a:extLst>
          </p:cNvPr>
          <p:cNvSpPr/>
          <p:nvPr/>
        </p:nvSpPr>
        <p:spPr>
          <a:xfrm>
            <a:off x="2347123" y="2237689"/>
            <a:ext cx="2260735" cy="83287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608463" hangingPunct="0"/>
            <a:r>
              <a:rPr lang="it-IT" sz="1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</a:t>
            </a:r>
            <a:r>
              <a:rPr lang="it-IT" sz="1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delle Regole di Categoria di Prodotto (PCR) per il tipo di bene che si vuole certificare</a:t>
            </a:r>
          </a:p>
        </p:txBody>
      </p:sp>
      <p:sp>
        <p:nvSpPr>
          <p:cNvPr id="5" name="Rettangolo con angoli arrotondati 4">
            <a:extLst>
              <a:ext uri="{FF2B5EF4-FFF2-40B4-BE49-F238E27FC236}">
                <a16:creationId xmlns:a16="http://schemas.microsoft.com/office/drawing/2014/main" id="{4106C35C-A233-6618-A8A5-0D7162A88F24}"/>
              </a:ext>
            </a:extLst>
          </p:cNvPr>
          <p:cNvSpPr/>
          <p:nvPr/>
        </p:nvSpPr>
        <p:spPr>
          <a:xfrm>
            <a:off x="5331666" y="2262211"/>
            <a:ext cx="2260735" cy="83287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Rettangolo con angoli arrotondati 5">
            <a:extLst>
              <a:ext uri="{FF2B5EF4-FFF2-40B4-BE49-F238E27FC236}">
                <a16:creationId xmlns:a16="http://schemas.microsoft.com/office/drawing/2014/main" id="{C0BD849E-DF01-D226-F317-B04C3619877E}"/>
              </a:ext>
            </a:extLst>
          </p:cNvPr>
          <p:cNvSpPr/>
          <p:nvPr/>
        </p:nvSpPr>
        <p:spPr>
          <a:xfrm>
            <a:off x="5297219" y="2222700"/>
            <a:ext cx="2260735" cy="83287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00000"/>
              </a:lnSpc>
            </a:pPr>
            <a:r>
              <a:rPr lang="it-IT" sz="1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Redazione</a:t>
            </a:r>
            <a:r>
              <a:rPr lang="it-IT" sz="1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della dichiarazione ambientale di prodotto</a:t>
            </a:r>
          </a:p>
        </p:txBody>
      </p:sp>
      <p:sp>
        <p:nvSpPr>
          <p:cNvPr id="9" name="Rettangolo con angoli arrotondati 8">
            <a:extLst>
              <a:ext uri="{FF2B5EF4-FFF2-40B4-BE49-F238E27FC236}">
                <a16:creationId xmlns:a16="http://schemas.microsoft.com/office/drawing/2014/main" id="{4892E15F-5226-578A-2609-5310901CF9C8}"/>
              </a:ext>
            </a:extLst>
          </p:cNvPr>
          <p:cNvSpPr/>
          <p:nvPr/>
        </p:nvSpPr>
        <p:spPr>
          <a:xfrm>
            <a:off x="8144428" y="2301720"/>
            <a:ext cx="2260735" cy="83287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con angoli arrotondati 9">
            <a:extLst>
              <a:ext uri="{FF2B5EF4-FFF2-40B4-BE49-F238E27FC236}">
                <a16:creationId xmlns:a16="http://schemas.microsoft.com/office/drawing/2014/main" id="{9F9D5F8D-DC43-2AD3-7630-26F332E45622}"/>
              </a:ext>
            </a:extLst>
          </p:cNvPr>
          <p:cNvSpPr/>
          <p:nvPr/>
        </p:nvSpPr>
        <p:spPr>
          <a:xfrm>
            <a:off x="8109981" y="2262211"/>
            <a:ext cx="2260735" cy="83287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390">
              <a:defRPr/>
            </a:pPr>
            <a:r>
              <a:rPr lang="it-IT" sz="1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 e convalida</a:t>
            </a:r>
            <a:r>
              <a:rPr lang="it-IT" sz="1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un soggetto terzo indipendente dei documenti</a:t>
            </a:r>
          </a:p>
        </p:txBody>
      </p:sp>
      <p:sp>
        <p:nvSpPr>
          <p:cNvPr id="11" name="Rettangolo con angoli arrotondati 10">
            <a:extLst>
              <a:ext uri="{FF2B5EF4-FFF2-40B4-BE49-F238E27FC236}">
                <a16:creationId xmlns:a16="http://schemas.microsoft.com/office/drawing/2014/main" id="{B931C8D6-35B9-B15D-67FF-523855A6F961}"/>
              </a:ext>
            </a:extLst>
          </p:cNvPr>
          <p:cNvSpPr/>
          <p:nvPr/>
        </p:nvSpPr>
        <p:spPr>
          <a:xfrm>
            <a:off x="1589838" y="3941442"/>
            <a:ext cx="2260735" cy="83287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Rettangolo con angoli arrotondati 16">
            <a:extLst>
              <a:ext uri="{FF2B5EF4-FFF2-40B4-BE49-F238E27FC236}">
                <a16:creationId xmlns:a16="http://schemas.microsoft.com/office/drawing/2014/main" id="{A0E6A473-38A2-34F3-2A2E-5F25D7689DB4}"/>
              </a:ext>
            </a:extLst>
          </p:cNvPr>
          <p:cNvSpPr/>
          <p:nvPr/>
        </p:nvSpPr>
        <p:spPr>
          <a:xfrm>
            <a:off x="1555391" y="3901933"/>
            <a:ext cx="2260735" cy="83287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00000"/>
              </a:lnSpc>
            </a:pPr>
            <a:r>
              <a:rPr lang="it-IT" sz="1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Redazione</a:t>
            </a:r>
            <a:r>
              <a:rPr lang="it-IT" sz="1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dello studio LCA del prodotto (UNI ISO 14044)</a:t>
            </a:r>
            <a:endParaRPr lang="en-US" sz="1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ttangolo con angoli arrotondati 18">
            <a:extLst>
              <a:ext uri="{FF2B5EF4-FFF2-40B4-BE49-F238E27FC236}">
                <a16:creationId xmlns:a16="http://schemas.microsoft.com/office/drawing/2014/main" id="{A194A089-D58F-E4E9-8A6E-E7DC11EE3048}"/>
              </a:ext>
            </a:extLst>
          </p:cNvPr>
          <p:cNvSpPr/>
          <p:nvPr/>
        </p:nvSpPr>
        <p:spPr>
          <a:xfrm>
            <a:off x="4445053" y="3961889"/>
            <a:ext cx="2260735" cy="83287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Rettangolo con angoli arrotondati 19">
            <a:extLst>
              <a:ext uri="{FF2B5EF4-FFF2-40B4-BE49-F238E27FC236}">
                <a16:creationId xmlns:a16="http://schemas.microsoft.com/office/drawing/2014/main" id="{BC18D63E-77D1-0343-1366-259B2450B05A}"/>
              </a:ext>
            </a:extLst>
          </p:cNvPr>
          <p:cNvSpPr/>
          <p:nvPr/>
        </p:nvSpPr>
        <p:spPr>
          <a:xfrm>
            <a:off x="4410606" y="3922381"/>
            <a:ext cx="2260735" cy="83287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390">
              <a:defRPr/>
            </a:pPr>
            <a:r>
              <a:rPr lang="it-IT" sz="1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Produzione</a:t>
            </a:r>
            <a:r>
              <a:rPr lang="it-IT" sz="1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un rapporto descrittivo sullo studio LCA effettuato</a:t>
            </a:r>
          </a:p>
        </p:txBody>
      </p:sp>
      <p:sp>
        <p:nvSpPr>
          <p:cNvPr id="23" name="Rettangolo con angoli arrotondati 22">
            <a:extLst>
              <a:ext uri="{FF2B5EF4-FFF2-40B4-BE49-F238E27FC236}">
                <a16:creationId xmlns:a16="http://schemas.microsoft.com/office/drawing/2014/main" id="{87406BB1-6C4C-3647-182F-644B9880D1C8}"/>
              </a:ext>
            </a:extLst>
          </p:cNvPr>
          <p:cNvSpPr/>
          <p:nvPr/>
        </p:nvSpPr>
        <p:spPr>
          <a:xfrm>
            <a:off x="7355860" y="3965088"/>
            <a:ext cx="2260735" cy="83287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Rettangolo con angoli arrotondati 23">
            <a:extLst>
              <a:ext uri="{FF2B5EF4-FFF2-40B4-BE49-F238E27FC236}">
                <a16:creationId xmlns:a16="http://schemas.microsoft.com/office/drawing/2014/main" id="{E5145D19-C896-9561-94F7-01FE54F65FEF}"/>
              </a:ext>
            </a:extLst>
          </p:cNvPr>
          <p:cNvSpPr/>
          <p:nvPr/>
        </p:nvSpPr>
        <p:spPr>
          <a:xfrm>
            <a:off x="7321413" y="3925579"/>
            <a:ext cx="2260735" cy="832876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914390">
              <a:defRPr/>
            </a:pPr>
            <a:r>
              <a:rPr lang="it-IT" sz="1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Registrazione e pubblicazione </a:t>
            </a:r>
            <a:r>
              <a:rPr lang="it-IT" sz="1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dell’EPD presso il Program Operator (UNI ISO 14025)</a:t>
            </a:r>
          </a:p>
        </p:txBody>
      </p:sp>
      <p:sp>
        <p:nvSpPr>
          <p:cNvPr id="38" name="CasellaDiTesto 37">
            <a:extLst>
              <a:ext uri="{FF2B5EF4-FFF2-40B4-BE49-F238E27FC236}">
                <a16:creationId xmlns:a16="http://schemas.microsoft.com/office/drawing/2014/main" id="{645192D3-DCE9-4747-5D4E-FF1EC19EA2B6}"/>
              </a:ext>
            </a:extLst>
          </p:cNvPr>
          <p:cNvSpPr txBox="1"/>
          <p:nvPr/>
        </p:nvSpPr>
        <p:spPr>
          <a:xfrm>
            <a:off x="2043004" y="780499"/>
            <a:ext cx="7896811" cy="40011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PRODUCT DECLARATION (EPD)</a:t>
            </a:r>
            <a:endParaRPr lang="en-US" sz="2000" dirty="0">
              <a:solidFill>
                <a:srgbClr val="AEAFB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4">
            <a:extLst>
              <a:ext uri="{FF2B5EF4-FFF2-40B4-BE49-F238E27FC236}">
                <a16:creationId xmlns:a16="http://schemas.microsoft.com/office/drawing/2014/main" id="{E3B336BE-9DC0-CA82-C1BF-8F36DD9C000E}"/>
              </a:ext>
            </a:extLst>
          </p:cNvPr>
          <p:cNvSpPr txBox="1"/>
          <p:nvPr/>
        </p:nvSpPr>
        <p:spPr>
          <a:xfrm>
            <a:off x="2043000" y="1260000"/>
            <a:ext cx="6897800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it-IT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 </a:t>
            </a:r>
            <a:r>
              <a:rPr lang="it-IT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percorso</a:t>
            </a:r>
            <a:r>
              <a:rPr lang="it-IT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della dichiarazione ambientale di prodotto</a:t>
            </a: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aziende che vogliono ottenere la certificazione EPD devono seguire un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iter specifico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1" name="Gruppo 40">
            <a:extLst>
              <a:ext uri="{FF2B5EF4-FFF2-40B4-BE49-F238E27FC236}">
                <a16:creationId xmlns:a16="http://schemas.microsoft.com/office/drawing/2014/main" id="{3E51E05D-A6EC-50D0-64BC-6D2F3D363852}"/>
              </a:ext>
            </a:extLst>
          </p:cNvPr>
          <p:cNvGrpSpPr/>
          <p:nvPr/>
        </p:nvGrpSpPr>
        <p:grpSpPr>
          <a:xfrm>
            <a:off x="1355619" y="2359502"/>
            <a:ext cx="9290858" cy="2261835"/>
            <a:chOff x="212617" y="2359501"/>
            <a:chExt cx="9290858" cy="2261835"/>
          </a:xfrm>
        </p:grpSpPr>
        <p:grpSp>
          <p:nvGrpSpPr>
            <p:cNvPr id="42" name="Gruppo 41">
              <a:extLst>
                <a:ext uri="{FF2B5EF4-FFF2-40B4-BE49-F238E27FC236}">
                  <a16:creationId xmlns:a16="http://schemas.microsoft.com/office/drawing/2014/main" id="{7E3F8891-9E3B-1964-EA6A-F4E413BF985B}"/>
                </a:ext>
              </a:extLst>
            </p:cNvPr>
            <p:cNvGrpSpPr/>
            <p:nvPr/>
          </p:nvGrpSpPr>
          <p:grpSpPr>
            <a:xfrm>
              <a:off x="652597" y="2359501"/>
              <a:ext cx="542884" cy="1069499"/>
              <a:chOff x="602321" y="2780363"/>
              <a:chExt cx="542884" cy="1069499"/>
            </a:xfrm>
          </p:grpSpPr>
          <p:grpSp>
            <p:nvGrpSpPr>
              <p:cNvPr id="111" name="Gruppo 110">
                <a:extLst>
                  <a:ext uri="{FF2B5EF4-FFF2-40B4-BE49-F238E27FC236}">
                    <a16:creationId xmlns:a16="http://schemas.microsoft.com/office/drawing/2014/main" id="{8BFBF1E9-841E-17DC-97E2-1935EBE9A6ED}"/>
                  </a:ext>
                </a:extLst>
              </p:cNvPr>
              <p:cNvGrpSpPr/>
              <p:nvPr/>
            </p:nvGrpSpPr>
            <p:grpSpPr>
              <a:xfrm>
                <a:off x="602321" y="2880000"/>
                <a:ext cx="367657" cy="969862"/>
                <a:chOff x="602321" y="3078791"/>
                <a:chExt cx="367657" cy="969862"/>
              </a:xfrm>
            </p:grpSpPr>
            <p:cxnSp>
              <p:nvCxnSpPr>
                <p:cNvPr id="114" name="Connettore diritto 113">
                  <a:extLst>
                    <a:ext uri="{FF2B5EF4-FFF2-40B4-BE49-F238E27FC236}">
                      <a16:creationId xmlns:a16="http://schemas.microsoft.com/office/drawing/2014/main" id="{0834CBAB-403A-CBA5-DF7D-34638D79375A}"/>
                    </a:ext>
                  </a:extLst>
                </p:cNvPr>
                <p:cNvCxnSpPr/>
                <p:nvPr/>
              </p:nvCxnSpPr>
              <p:spPr>
                <a:xfrm flipV="1">
                  <a:off x="786150" y="3431606"/>
                  <a:ext cx="0" cy="617047"/>
                </a:xfrm>
                <a:prstGeom prst="line">
                  <a:avLst/>
                </a:prstGeom>
                <a:ln w="50800" cap="rnd">
                  <a:solidFill>
                    <a:srgbClr val="1E2A4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5" name="Ovale 114">
                  <a:extLst>
                    <a:ext uri="{FF2B5EF4-FFF2-40B4-BE49-F238E27FC236}">
                      <a16:creationId xmlns:a16="http://schemas.microsoft.com/office/drawing/2014/main" id="{76EC830C-3C4D-45EE-CE66-47028CAF4913}"/>
                    </a:ext>
                  </a:extLst>
                </p:cNvPr>
                <p:cNvSpPr/>
                <p:nvPr/>
              </p:nvSpPr>
              <p:spPr>
                <a:xfrm>
                  <a:off x="602321" y="3078791"/>
                  <a:ext cx="367657" cy="367657"/>
                </a:xfrm>
                <a:prstGeom prst="ellipse">
                  <a:avLst/>
                </a:prstGeom>
                <a:solidFill>
                  <a:srgbClr val="1E2A4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it-IT" sz="2000" b="1" dirty="0">
                      <a:latin typeface="Montserrat" pitchFamily="2" charset="0"/>
                    </a:rPr>
                    <a:t>1</a:t>
                  </a:r>
                </a:p>
              </p:txBody>
            </p:sp>
          </p:grpSp>
          <p:cxnSp>
            <p:nvCxnSpPr>
              <p:cNvPr id="112" name="Connettore diritto 111">
                <a:extLst>
                  <a:ext uri="{FF2B5EF4-FFF2-40B4-BE49-F238E27FC236}">
                    <a16:creationId xmlns:a16="http://schemas.microsoft.com/office/drawing/2014/main" id="{6D95F282-843B-537F-570C-35F4EFFB6CFB}"/>
                  </a:ext>
                </a:extLst>
              </p:cNvPr>
              <p:cNvCxnSpPr/>
              <p:nvPr/>
            </p:nvCxnSpPr>
            <p:spPr>
              <a:xfrm flipV="1">
                <a:off x="903441" y="3051395"/>
                <a:ext cx="225690" cy="1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Connettore diritto 112">
                <a:extLst>
                  <a:ext uri="{FF2B5EF4-FFF2-40B4-BE49-F238E27FC236}">
                    <a16:creationId xmlns:a16="http://schemas.microsoft.com/office/drawing/2014/main" id="{B5CC11AF-A902-DEBE-3092-ECB73C53C62B}"/>
                  </a:ext>
                </a:extLst>
              </p:cNvPr>
              <p:cNvCxnSpPr/>
              <p:nvPr/>
            </p:nvCxnSpPr>
            <p:spPr>
              <a:xfrm flipV="1">
                <a:off x="1145205" y="2780363"/>
                <a:ext cx="0" cy="565037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" name="Gruppo 46">
              <a:extLst>
                <a:ext uri="{FF2B5EF4-FFF2-40B4-BE49-F238E27FC236}">
                  <a16:creationId xmlns:a16="http://schemas.microsoft.com/office/drawing/2014/main" id="{4415EECF-5995-6B59-DD54-43A2E87A324B}"/>
                </a:ext>
              </a:extLst>
            </p:cNvPr>
            <p:cNvGrpSpPr/>
            <p:nvPr/>
          </p:nvGrpSpPr>
          <p:grpSpPr>
            <a:xfrm>
              <a:off x="3648681" y="2360447"/>
              <a:ext cx="493994" cy="1068553"/>
              <a:chOff x="3598405" y="2781309"/>
              <a:chExt cx="493994" cy="1068553"/>
            </a:xfrm>
          </p:grpSpPr>
          <p:grpSp>
            <p:nvGrpSpPr>
              <p:cNvPr id="103" name="Gruppo 102">
                <a:extLst>
                  <a:ext uri="{FF2B5EF4-FFF2-40B4-BE49-F238E27FC236}">
                    <a16:creationId xmlns:a16="http://schemas.microsoft.com/office/drawing/2014/main" id="{89A4E91C-6312-4EDF-9DEB-B8FDC8576C72}"/>
                  </a:ext>
                </a:extLst>
              </p:cNvPr>
              <p:cNvGrpSpPr/>
              <p:nvPr/>
            </p:nvGrpSpPr>
            <p:grpSpPr>
              <a:xfrm>
                <a:off x="3598405" y="2880000"/>
                <a:ext cx="367657" cy="969862"/>
                <a:chOff x="3024523" y="3173307"/>
                <a:chExt cx="367657" cy="969862"/>
              </a:xfrm>
            </p:grpSpPr>
            <p:cxnSp>
              <p:nvCxnSpPr>
                <p:cNvPr id="109" name="Connettore diritto 108">
                  <a:extLst>
                    <a:ext uri="{FF2B5EF4-FFF2-40B4-BE49-F238E27FC236}">
                      <a16:creationId xmlns:a16="http://schemas.microsoft.com/office/drawing/2014/main" id="{EB539516-EF09-940A-0E60-099E4169EE1A}"/>
                    </a:ext>
                  </a:extLst>
                </p:cNvPr>
                <p:cNvCxnSpPr/>
                <p:nvPr/>
              </p:nvCxnSpPr>
              <p:spPr>
                <a:xfrm flipV="1">
                  <a:off x="3208352" y="3508611"/>
                  <a:ext cx="0" cy="634558"/>
                </a:xfrm>
                <a:prstGeom prst="line">
                  <a:avLst/>
                </a:prstGeom>
                <a:ln w="50800" cap="rnd">
                  <a:solidFill>
                    <a:srgbClr val="1E2A4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0" name="Ovale 109">
                  <a:extLst>
                    <a:ext uri="{FF2B5EF4-FFF2-40B4-BE49-F238E27FC236}">
                      <a16:creationId xmlns:a16="http://schemas.microsoft.com/office/drawing/2014/main" id="{D736FE30-51E2-69B7-9C47-B91ACE3EB018}"/>
                    </a:ext>
                  </a:extLst>
                </p:cNvPr>
                <p:cNvSpPr/>
                <p:nvPr/>
              </p:nvSpPr>
              <p:spPr>
                <a:xfrm>
                  <a:off x="3024523" y="3173307"/>
                  <a:ext cx="367657" cy="367657"/>
                </a:xfrm>
                <a:prstGeom prst="ellipse">
                  <a:avLst/>
                </a:prstGeom>
                <a:solidFill>
                  <a:srgbClr val="1E2A4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it-IT" sz="2000" b="1" dirty="0">
                      <a:latin typeface="Montserrat" pitchFamily="2" charset="0"/>
                    </a:rPr>
                    <a:t>3</a:t>
                  </a:r>
                </a:p>
              </p:txBody>
            </p:sp>
          </p:grpSp>
          <p:cxnSp>
            <p:nvCxnSpPr>
              <p:cNvPr id="107" name="Connettore diritto 106">
                <a:extLst>
                  <a:ext uri="{FF2B5EF4-FFF2-40B4-BE49-F238E27FC236}">
                    <a16:creationId xmlns:a16="http://schemas.microsoft.com/office/drawing/2014/main" id="{7C1F80F2-B0C6-6BA2-3DF4-296E2FC3DF0E}"/>
                  </a:ext>
                </a:extLst>
              </p:cNvPr>
              <p:cNvCxnSpPr/>
              <p:nvPr/>
            </p:nvCxnSpPr>
            <p:spPr>
              <a:xfrm flipV="1">
                <a:off x="3866709" y="3060000"/>
                <a:ext cx="225690" cy="1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Connettore diritto 107">
                <a:extLst>
                  <a:ext uri="{FF2B5EF4-FFF2-40B4-BE49-F238E27FC236}">
                    <a16:creationId xmlns:a16="http://schemas.microsoft.com/office/drawing/2014/main" id="{E976564A-ACC1-CB06-D72A-B8CCF026669A}"/>
                  </a:ext>
                </a:extLst>
              </p:cNvPr>
              <p:cNvCxnSpPr/>
              <p:nvPr/>
            </p:nvCxnSpPr>
            <p:spPr>
              <a:xfrm flipV="1">
                <a:off x="4092399" y="2781309"/>
                <a:ext cx="0" cy="565037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Gruppo 47">
              <a:extLst>
                <a:ext uri="{FF2B5EF4-FFF2-40B4-BE49-F238E27FC236}">
                  <a16:creationId xmlns:a16="http://schemas.microsoft.com/office/drawing/2014/main" id="{9CD32C05-C987-25F9-12C3-EA88015B6D1A}"/>
                </a:ext>
              </a:extLst>
            </p:cNvPr>
            <p:cNvGrpSpPr/>
            <p:nvPr/>
          </p:nvGrpSpPr>
          <p:grpSpPr>
            <a:xfrm>
              <a:off x="6460937" y="2370540"/>
              <a:ext cx="506041" cy="1058460"/>
              <a:chOff x="6410661" y="2791402"/>
              <a:chExt cx="506041" cy="1058460"/>
            </a:xfrm>
          </p:grpSpPr>
          <p:grpSp>
            <p:nvGrpSpPr>
              <p:cNvPr id="98" name="Gruppo 97">
                <a:extLst>
                  <a:ext uri="{FF2B5EF4-FFF2-40B4-BE49-F238E27FC236}">
                    <a16:creationId xmlns:a16="http://schemas.microsoft.com/office/drawing/2014/main" id="{939FE9D5-FEAF-5193-9699-CE75BEED6BDA}"/>
                  </a:ext>
                </a:extLst>
              </p:cNvPr>
              <p:cNvGrpSpPr/>
              <p:nvPr/>
            </p:nvGrpSpPr>
            <p:grpSpPr>
              <a:xfrm>
                <a:off x="6410661" y="2880000"/>
                <a:ext cx="367657" cy="969862"/>
                <a:chOff x="5308812" y="2690927"/>
                <a:chExt cx="367657" cy="969862"/>
              </a:xfrm>
            </p:grpSpPr>
            <p:cxnSp>
              <p:nvCxnSpPr>
                <p:cNvPr id="101" name="Connettore diritto 100">
                  <a:extLst>
                    <a:ext uri="{FF2B5EF4-FFF2-40B4-BE49-F238E27FC236}">
                      <a16:creationId xmlns:a16="http://schemas.microsoft.com/office/drawing/2014/main" id="{37BB1526-C1E5-48ED-67EF-B4855CFFCE7F}"/>
                    </a:ext>
                  </a:extLst>
                </p:cNvPr>
                <p:cNvCxnSpPr/>
                <p:nvPr/>
              </p:nvCxnSpPr>
              <p:spPr>
                <a:xfrm flipV="1">
                  <a:off x="5492641" y="3040834"/>
                  <a:ext cx="0" cy="619955"/>
                </a:xfrm>
                <a:prstGeom prst="line">
                  <a:avLst/>
                </a:prstGeom>
                <a:ln w="50800" cap="rnd">
                  <a:solidFill>
                    <a:srgbClr val="1E2A4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2" name="Ovale 101">
                  <a:extLst>
                    <a:ext uri="{FF2B5EF4-FFF2-40B4-BE49-F238E27FC236}">
                      <a16:creationId xmlns:a16="http://schemas.microsoft.com/office/drawing/2014/main" id="{64EB3885-C76F-5E17-6736-A89323E4D1B0}"/>
                    </a:ext>
                  </a:extLst>
                </p:cNvPr>
                <p:cNvSpPr/>
                <p:nvPr/>
              </p:nvSpPr>
              <p:spPr>
                <a:xfrm>
                  <a:off x="5308812" y="2690927"/>
                  <a:ext cx="367657" cy="367657"/>
                </a:xfrm>
                <a:prstGeom prst="ellipse">
                  <a:avLst/>
                </a:prstGeom>
                <a:solidFill>
                  <a:srgbClr val="1E2A4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it-IT" sz="2000" b="1" dirty="0">
                      <a:latin typeface="Montserrat" pitchFamily="2" charset="0"/>
                    </a:rPr>
                    <a:t>5</a:t>
                  </a:r>
                </a:p>
              </p:txBody>
            </p:sp>
          </p:grpSp>
          <p:cxnSp>
            <p:nvCxnSpPr>
              <p:cNvPr id="99" name="Connettore diritto 98">
                <a:extLst>
                  <a:ext uri="{FF2B5EF4-FFF2-40B4-BE49-F238E27FC236}">
                    <a16:creationId xmlns:a16="http://schemas.microsoft.com/office/drawing/2014/main" id="{092E2CBD-E0F8-9CBA-04C9-CE4D2DC373E1}"/>
                  </a:ext>
                </a:extLst>
              </p:cNvPr>
              <p:cNvCxnSpPr/>
              <p:nvPr/>
            </p:nvCxnSpPr>
            <p:spPr>
              <a:xfrm flipV="1">
                <a:off x="6691012" y="3096000"/>
                <a:ext cx="225690" cy="1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Connettore diritto 99">
                <a:extLst>
                  <a:ext uri="{FF2B5EF4-FFF2-40B4-BE49-F238E27FC236}">
                    <a16:creationId xmlns:a16="http://schemas.microsoft.com/office/drawing/2014/main" id="{F8B8F9F9-E363-B290-EC24-1803774E4392}"/>
                  </a:ext>
                </a:extLst>
              </p:cNvPr>
              <p:cNvCxnSpPr/>
              <p:nvPr/>
            </p:nvCxnSpPr>
            <p:spPr>
              <a:xfrm flipV="1">
                <a:off x="6916702" y="2791402"/>
                <a:ext cx="0" cy="565037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0" name="Gruppo 49">
              <a:extLst>
                <a:ext uri="{FF2B5EF4-FFF2-40B4-BE49-F238E27FC236}">
                  <a16:creationId xmlns:a16="http://schemas.microsoft.com/office/drawing/2014/main" id="{4D2D2D61-1884-BFCF-75D5-4D64D43FB61D}"/>
                </a:ext>
              </a:extLst>
            </p:cNvPr>
            <p:cNvGrpSpPr/>
            <p:nvPr/>
          </p:nvGrpSpPr>
          <p:grpSpPr>
            <a:xfrm>
              <a:off x="2700873" y="3429000"/>
              <a:ext cx="508565" cy="1184770"/>
              <a:chOff x="2650597" y="3295997"/>
              <a:chExt cx="508565" cy="1184770"/>
            </a:xfrm>
          </p:grpSpPr>
          <p:grpSp>
            <p:nvGrpSpPr>
              <p:cNvPr id="93" name="Gruppo 92">
                <a:extLst>
                  <a:ext uri="{FF2B5EF4-FFF2-40B4-BE49-F238E27FC236}">
                    <a16:creationId xmlns:a16="http://schemas.microsoft.com/office/drawing/2014/main" id="{331EA3D7-CFDF-4B16-F78B-01C03B8F63D3}"/>
                  </a:ext>
                </a:extLst>
              </p:cNvPr>
              <p:cNvGrpSpPr/>
              <p:nvPr/>
            </p:nvGrpSpPr>
            <p:grpSpPr>
              <a:xfrm>
                <a:off x="2791505" y="3295997"/>
                <a:ext cx="367657" cy="1103660"/>
                <a:chOff x="1118662" y="3597946"/>
                <a:chExt cx="367657" cy="1103660"/>
              </a:xfrm>
            </p:grpSpPr>
            <p:cxnSp>
              <p:nvCxnSpPr>
                <p:cNvPr id="96" name="Connettore diritto 95">
                  <a:extLst>
                    <a:ext uri="{FF2B5EF4-FFF2-40B4-BE49-F238E27FC236}">
                      <a16:creationId xmlns:a16="http://schemas.microsoft.com/office/drawing/2014/main" id="{E76BF797-6454-D62C-7FC0-6B05114DF978}"/>
                    </a:ext>
                  </a:extLst>
                </p:cNvPr>
                <p:cNvCxnSpPr/>
                <p:nvPr/>
              </p:nvCxnSpPr>
              <p:spPr>
                <a:xfrm flipV="1">
                  <a:off x="1290806" y="3597946"/>
                  <a:ext cx="0" cy="728615"/>
                </a:xfrm>
                <a:prstGeom prst="line">
                  <a:avLst/>
                </a:prstGeom>
                <a:ln w="50800" cap="rnd">
                  <a:solidFill>
                    <a:srgbClr val="1E2A4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7" name="Ovale 96">
                  <a:extLst>
                    <a:ext uri="{FF2B5EF4-FFF2-40B4-BE49-F238E27FC236}">
                      <a16:creationId xmlns:a16="http://schemas.microsoft.com/office/drawing/2014/main" id="{D99F36A8-C1F6-540E-A692-901FBE813199}"/>
                    </a:ext>
                  </a:extLst>
                </p:cNvPr>
                <p:cNvSpPr/>
                <p:nvPr/>
              </p:nvSpPr>
              <p:spPr>
                <a:xfrm>
                  <a:off x="1118662" y="4333949"/>
                  <a:ext cx="367657" cy="367657"/>
                </a:xfrm>
                <a:prstGeom prst="ellipse">
                  <a:avLst/>
                </a:prstGeom>
                <a:solidFill>
                  <a:srgbClr val="1E2A4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it-IT" sz="2000" b="1" dirty="0">
                      <a:latin typeface="Montserrat" pitchFamily="2" charset="0"/>
                    </a:rPr>
                    <a:t>2</a:t>
                  </a:r>
                </a:p>
              </p:txBody>
            </p:sp>
          </p:grpSp>
          <p:cxnSp>
            <p:nvCxnSpPr>
              <p:cNvPr id="94" name="Connettore diritto 93">
                <a:extLst>
                  <a:ext uri="{FF2B5EF4-FFF2-40B4-BE49-F238E27FC236}">
                    <a16:creationId xmlns:a16="http://schemas.microsoft.com/office/drawing/2014/main" id="{A3219300-CC44-ECE5-E56B-E3D826FC90B6}"/>
                  </a:ext>
                </a:extLst>
              </p:cNvPr>
              <p:cNvCxnSpPr/>
              <p:nvPr/>
            </p:nvCxnSpPr>
            <p:spPr>
              <a:xfrm flipV="1">
                <a:off x="2650597" y="4198249"/>
                <a:ext cx="225690" cy="1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Connettore diritto 94">
                <a:extLst>
                  <a:ext uri="{FF2B5EF4-FFF2-40B4-BE49-F238E27FC236}">
                    <a16:creationId xmlns:a16="http://schemas.microsoft.com/office/drawing/2014/main" id="{A7628ED0-FF9D-EA3B-AB2B-45D1E4927658}"/>
                  </a:ext>
                </a:extLst>
              </p:cNvPr>
              <p:cNvCxnSpPr/>
              <p:nvPr/>
            </p:nvCxnSpPr>
            <p:spPr>
              <a:xfrm flipV="1">
                <a:off x="2650597" y="3915730"/>
                <a:ext cx="0" cy="565037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Gruppo 50">
              <a:extLst>
                <a:ext uri="{FF2B5EF4-FFF2-40B4-BE49-F238E27FC236}">
                  <a16:creationId xmlns:a16="http://schemas.microsoft.com/office/drawing/2014/main" id="{7B4DC750-86B4-10BA-2FEA-515AC89C031F}"/>
                </a:ext>
              </a:extLst>
            </p:cNvPr>
            <p:cNvGrpSpPr/>
            <p:nvPr/>
          </p:nvGrpSpPr>
          <p:grpSpPr>
            <a:xfrm>
              <a:off x="5555425" y="3429000"/>
              <a:ext cx="549364" cy="1192336"/>
              <a:chOff x="5505149" y="3295997"/>
              <a:chExt cx="549364" cy="1192336"/>
            </a:xfrm>
          </p:grpSpPr>
          <p:grpSp>
            <p:nvGrpSpPr>
              <p:cNvPr id="83" name="Gruppo 82">
                <a:extLst>
                  <a:ext uri="{FF2B5EF4-FFF2-40B4-BE49-F238E27FC236}">
                    <a16:creationId xmlns:a16="http://schemas.microsoft.com/office/drawing/2014/main" id="{4B4C7B3B-8548-AE0C-683D-94EF85FD2CDB}"/>
                  </a:ext>
                </a:extLst>
              </p:cNvPr>
              <p:cNvGrpSpPr/>
              <p:nvPr/>
            </p:nvGrpSpPr>
            <p:grpSpPr>
              <a:xfrm>
                <a:off x="5686856" y="3295997"/>
                <a:ext cx="367657" cy="1103660"/>
                <a:chOff x="3622085" y="3474311"/>
                <a:chExt cx="367657" cy="1103660"/>
              </a:xfrm>
            </p:grpSpPr>
            <p:cxnSp>
              <p:nvCxnSpPr>
                <p:cNvPr id="91" name="Connettore diritto 90">
                  <a:extLst>
                    <a:ext uri="{FF2B5EF4-FFF2-40B4-BE49-F238E27FC236}">
                      <a16:creationId xmlns:a16="http://schemas.microsoft.com/office/drawing/2014/main" id="{F88AF259-07C7-58CF-D15F-3AE00EA5C8AA}"/>
                    </a:ext>
                  </a:extLst>
                </p:cNvPr>
                <p:cNvCxnSpPr/>
                <p:nvPr/>
              </p:nvCxnSpPr>
              <p:spPr>
                <a:xfrm flipV="1">
                  <a:off x="3805914" y="3474311"/>
                  <a:ext cx="0" cy="723061"/>
                </a:xfrm>
                <a:prstGeom prst="line">
                  <a:avLst/>
                </a:prstGeom>
                <a:ln w="50800" cap="rnd">
                  <a:solidFill>
                    <a:srgbClr val="1E2A4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2" name="Ovale 91">
                  <a:extLst>
                    <a:ext uri="{FF2B5EF4-FFF2-40B4-BE49-F238E27FC236}">
                      <a16:creationId xmlns:a16="http://schemas.microsoft.com/office/drawing/2014/main" id="{1F2EE9BF-6559-87CF-18FD-DC3366BD818C}"/>
                    </a:ext>
                  </a:extLst>
                </p:cNvPr>
                <p:cNvSpPr/>
                <p:nvPr/>
              </p:nvSpPr>
              <p:spPr>
                <a:xfrm>
                  <a:off x="3622085" y="4210314"/>
                  <a:ext cx="367657" cy="367657"/>
                </a:xfrm>
                <a:prstGeom prst="ellipse">
                  <a:avLst/>
                </a:prstGeom>
                <a:solidFill>
                  <a:srgbClr val="1E2A4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it-IT" sz="2000" b="1" dirty="0">
                      <a:latin typeface="Montserrat" pitchFamily="2" charset="0"/>
                    </a:rPr>
                    <a:t>4</a:t>
                  </a:r>
                </a:p>
              </p:txBody>
            </p:sp>
          </p:grpSp>
          <p:cxnSp>
            <p:nvCxnSpPr>
              <p:cNvPr id="87" name="Connettore diritto 86">
                <a:extLst>
                  <a:ext uri="{FF2B5EF4-FFF2-40B4-BE49-F238E27FC236}">
                    <a16:creationId xmlns:a16="http://schemas.microsoft.com/office/drawing/2014/main" id="{E64A789C-5B2C-6343-14D9-01F6A30A36FC}"/>
                  </a:ext>
                </a:extLst>
              </p:cNvPr>
              <p:cNvCxnSpPr/>
              <p:nvPr/>
            </p:nvCxnSpPr>
            <p:spPr>
              <a:xfrm flipV="1">
                <a:off x="5505149" y="4205815"/>
                <a:ext cx="225690" cy="1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Connettore diritto 88">
                <a:extLst>
                  <a:ext uri="{FF2B5EF4-FFF2-40B4-BE49-F238E27FC236}">
                    <a16:creationId xmlns:a16="http://schemas.microsoft.com/office/drawing/2014/main" id="{DDF5E886-1D9A-B3AD-3087-1C2D29C4E9D2}"/>
                  </a:ext>
                </a:extLst>
              </p:cNvPr>
              <p:cNvCxnSpPr/>
              <p:nvPr/>
            </p:nvCxnSpPr>
            <p:spPr>
              <a:xfrm flipV="1">
                <a:off x="5505149" y="3923296"/>
                <a:ext cx="0" cy="565037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2" name="Gruppo 51">
              <a:extLst>
                <a:ext uri="{FF2B5EF4-FFF2-40B4-BE49-F238E27FC236}">
                  <a16:creationId xmlns:a16="http://schemas.microsoft.com/office/drawing/2014/main" id="{F9FF912A-037A-75AA-FA70-8CD14FDBC92E}"/>
                </a:ext>
              </a:extLst>
            </p:cNvPr>
            <p:cNvGrpSpPr/>
            <p:nvPr/>
          </p:nvGrpSpPr>
          <p:grpSpPr>
            <a:xfrm>
              <a:off x="8458874" y="3467067"/>
              <a:ext cx="531755" cy="1154269"/>
              <a:chOff x="8408598" y="3334064"/>
              <a:chExt cx="531755" cy="1154269"/>
            </a:xfrm>
          </p:grpSpPr>
          <p:grpSp>
            <p:nvGrpSpPr>
              <p:cNvPr id="73" name="Gruppo 72">
                <a:extLst>
                  <a:ext uri="{FF2B5EF4-FFF2-40B4-BE49-F238E27FC236}">
                    <a16:creationId xmlns:a16="http://schemas.microsoft.com/office/drawing/2014/main" id="{623B207D-2EAF-C9FC-6E18-7F76FA3B6F6A}"/>
                  </a:ext>
                </a:extLst>
              </p:cNvPr>
              <p:cNvGrpSpPr/>
              <p:nvPr/>
            </p:nvGrpSpPr>
            <p:grpSpPr>
              <a:xfrm>
                <a:off x="8572696" y="3334064"/>
                <a:ext cx="367657" cy="1065593"/>
                <a:chOff x="6156184" y="3133063"/>
                <a:chExt cx="367657" cy="1065593"/>
              </a:xfrm>
            </p:grpSpPr>
            <p:cxnSp>
              <p:nvCxnSpPr>
                <p:cNvPr id="81" name="Connettore diritto 80">
                  <a:extLst>
                    <a:ext uri="{FF2B5EF4-FFF2-40B4-BE49-F238E27FC236}">
                      <a16:creationId xmlns:a16="http://schemas.microsoft.com/office/drawing/2014/main" id="{35A475B5-A7E9-7375-508D-D60955593E05}"/>
                    </a:ext>
                  </a:extLst>
                </p:cNvPr>
                <p:cNvCxnSpPr>
                  <a:stCxn id="82" idx="0"/>
                </p:cNvCxnSpPr>
                <p:nvPr/>
              </p:nvCxnSpPr>
              <p:spPr>
                <a:xfrm flipV="1">
                  <a:off x="6340013" y="3133063"/>
                  <a:ext cx="0" cy="697936"/>
                </a:xfrm>
                <a:prstGeom prst="line">
                  <a:avLst/>
                </a:prstGeom>
                <a:ln w="50800" cap="rnd">
                  <a:solidFill>
                    <a:srgbClr val="1E2A4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2" name="Ovale 81">
                  <a:extLst>
                    <a:ext uri="{FF2B5EF4-FFF2-40B4-BE49-F238E27FC236}">
                      <a16:creationId xmlns:a16="http://schemas.microsoft.com/office/drawing/2014/main" id="{2A9CA682-8656-D2F1-75C6-18177A24DF69}"/>
                    </a:ext>
                  </a:extLst>
                </p:cNvPr>
                <p:cNvSpPr/>
                <p:nvPr/>
              </p:nvSpPr>
              <p:spPr>
                <a:xfrm>
                  <a:off x="6156184" y="3830999"/>
                  <a:ext cx="367657" cy="367657"/>
                </a:xfrm>
                <a:prstGeom prst="ellipse">
                  <a:avLst/>
                </a:prstGeom>
                <a:solidFill>
                  <a:srgbClr val="1E2A4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it-IT" sz="2000" b="1" dirty="0">
                      <a:latin typeface="Montserrat" pitchFamily="2" charset="0"/>
                    </a:rPr>
                    <a:t>6</a:t>
                  </a:r>
                </a:p>
              </p:txBody>
            </p:sp>
          </p:grpSp>
          <p:cxnSp>
            <p:nvCxnSpPr>
              <p:cNvPr id="74" name="Connettore diritto 73">
                <a:extLst>
                  <a:ext uri="{FF2B5EF4-FFF2-40B4-BE49-F238E27FC236}">
                    <a16:creationId xmlns:a16="http://schemas.microsoft.com/office/drawing/2014/main" id="{949CC332-0347-8BA7-7601-01E3859950D0}"/>
                  </a:ext>
                </a:extLst>
              </p:cNvPr>
              <p:cNvCxnSpPr/>
              <p:nvPr/>
            </p:nvCxnSpPr>
            <p:spPr>
              <a:xfrm flipV="1">
                <a:off x="8408598" y="4205815"/>
                <a:ext cx="225690" cy="1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Connettore diritto 79">
                <a:extLst>
                  <a:ext uri="{FF2B5EF4-FFF2-40B4-BE49-F238E27FC236}">
                    <a16:creationId xmlns:a16="http://schemas.microsoft.com/office/drawing/2014/main" id="{695AAEE8-EC2C-A00A-0034-13CACCD6F4AA}"/>
                  </a:ext>
                </a:extLst>
              </p:cNvPr>
              <p:cNvCxnSpPr/>
              <p:nvPr/>
            </p:nvCxnSpPr>
            <p:spPr>
              <a:xfrm flipV="1">
                <a:off x="8408598" y="3923296"/>
                <a:ext cx="0" cy="565037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Gruppo 52">
              <a:extLst>
                <a:ext uri="{FF2B5EF4-FFF2-40B4-BE49-F238E27FC236}">
                  <a16:creationId xmlns:a16="http://schemas.microsoft.com/office/drawing/2014/main" id="{3EA52A57-9BB1-2B55-DEA7-BEB691A3D3EB}"/>
                </a:ext>
              </a:extLst>
            </p:cNvPr>
            <p:cNvGrpSpPr/>
            <p:nvPr/>
          </p:nvGrpSpPr>
          <p:grpSpPr>
            <a:xfrm>
              <a:off x="212617" y="3239929"/>
              <a:ext cx="9290858" cy="270910"/>
              <a:chOff x="212617" y="3239929"/>
              <a:chExt cx="9290858" cy="270910"/>
            </a:xfrm>
          </p:grpSpPr>
          <p:cxnSp>
            <p:nvCxnSpPr>
              <p:cNvPr id="66" name="Connettore diritto 65">
                <a:extLst>
                  <a:ext uri="{FF2B5EF4-FFF2-40B4-BE49-F238E27FC236}">
                    <a16:creationId xmlns:a16="http://schemas.microsoft.com/office/drawing/2014/main" id="{DE5928FE-F92B-8DEF-619C-28701D78D2F3}"/>
                  </a:ext>
                </a:extLst>
              </p:cNvPr>
              <p:cNvCxnSpPr/>
              <p:nvPr/>
            </p:nvCxnSpPr>
            <p:spPr>
              <a:xfrm>
                <a:off x="582770" y="3429458"/>
                <a:ext cx="8841013" cy="0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7" name="Gruppo 66">
                <a:extLst>
                  <a:ext uri="{FF2B5EF4-FFF2-40B4-BE49-F238E27FC236}">
                    <a16:creationId xmlns:a16="http://schemas.microsoft.com/office/drawing/2014/main" id="{6629D173-3585-F2AD-7518-2C2E774C6641}"/>
                  </a:ext>
                </a:extLst>
              </p:cNvPr>
              <p:cNvGrpSpPr/>
              <p:nvPr/>
            </p:nvGrpSpPr>
            <p:grpSpPr>
              <a:xfrm>
                <a:off x="9277785" y="3239929"/>
                <a:ext cx="225690" cy="270910"/>
                <a:chOff x="8481718" y="1485536"/>
                <a:chExt cx="225690" cy="270910"/>
              </a:xfrm>
            </p:grpSpPr>
            <p:cxnSp>
              <p:nvCxnSpPr>
                <p:cNvPr id="71" name="Connettore diritto 70">
                  <a:extLst>
                    <a:ext uri="{FF2B5EF4-FFF2-40B4-BE49-F238E27FC236}">
                      <a16:creationId xmlns:a16="http://schemas.microsoft.com/office/drawing/2014/main" id="{38E76611-E143-9455-0F93-02BCFD497838}"/>
                    </a:ext>
                  </a:extLst>
                </p:cNvPr>
                <p:cNvCxnSpPr/>
                <p:nvPr/>
              </p:nvCxnSpPr>
              <p:spPr>
                <a:xfrm rot="2700000" flipV="1">
                  <a:off x="8481718" y="1598380"/>
                  <a:ext cx="225690" cy="1"/>
                </a:xfrm>
                <a:prstGeom prst="line">
                  <a:avLst/>
                </a:prstGeom>
                <a:ln w="50800" cap="rnd">
                  <a:solidFill>
                    <a:srgbClr val="1E2A4E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Connettore diritto 71">
                  <a:extLst>
                    <a:ext uri="{FF2B5EF4-FFF2-40B4-BE49-F238E27FC236}">
                      <a16:creationId xmlns:a16="http://schemas.microsoft.com/office/drawing/2014/main" id="{468C8FF8-A120-6E3F-7A75-BB94B686E9F2}"/>
                    </a:ext>
                  </a:extLst>
                </p:cNvPr>
                <p:cNvCxnSpPr/>
                <p:nvPr/>
              </p:nvCxnSpPr>
              <p:spPr>
                <a:xfrm rot="-2700000" flipV="1">
                  <a:off x="8481718" y="1756445"/>
                  <a:ext cx="225690" cy="1"/>
                </a:xfrm>
                <a:prstGeom prst="line">
                  <a:avLst/>
                </a:prstGeom>
                <a:ln w="50800" cap="rnd">
                  <a:solidFill>
                    <a:srgbClr val="1E2A4E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69" name="Connettore diritto 68">
                <a:extLst>
                  <a:ext uri="{FF2B5EF4-FFF2-40B4-BE49-F238E27FC236}">
                    <a16:creationId xmlns:a16="http://schemas.microsoft.com/office/drawing/2014/main" id="{EC36C470-5423-0609-676A-3A030204F1DB}"/>
                  </a:ext>
                </a:extLst>
              </p:cNvPr>
              <p:cNvCxnSpPr/>
              <p:nvPr/>
            </p:nvCxnSpPr>
            <p:spPr>
              <a:xfrm>
                <a:off x="399214" y="3429525"/>
                <a:ext cx="91923" cy="0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Connettore diritto 69">
                <a:extLst>
                  <a:ext uri="{FF2B5EF4-FFF2-40B4-BE49-F238E27FC236}">
                    <a16:creationId xmlns:a16="http://schemas.microsoft.com/office/drawing/2014/main" id="{FE243316-C789-10BD-263A-020E4B372B36}"/>
                  </a:ext>
                </a:extLst>
              </p:cNvPr>
              <p:cNvCxnSpPr/>
              <p:nvPr/>
            </p:nvCxnSpPr>
            <p:spPr>
              <a:xfrm>
                <a:off x="212617" y="3429000"/>
                <a:ext cx="91923" cy="0"/>
              </a:xfrm>
              <a:prstGeom prst="line">
                <a:avLst/>
              </a:prstGeom>
              <a:ln w="50800" cap="rnd">
                <a:solidFill>
                  <a:srgbClr val="1E2A4E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0381333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>
            <a:extLst>
              <a:ext uri="{FF2B5EF4-FFF2-40B4-BE49-F238E27FC236}">
                <a16:creationId xmlns:a16="http://schemas.microsoft.com/office/drawing/2014/main" id="{E0C6B4DE-173D-3BEB-DC07-6F838A1B49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8"/>
          <a:stretch/>
        </p:blipFill>
        <p:spPr>
          <a:xfrm flipV="1">
            <a:off x="-23829" y="4306820"/>
            <a:ext cx="9617491" cy="2869237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0DDE2DA6-8108-B778-23FB-E830869B0E2A}"/>
              </a:ext>
            </a:extLst>
          </p:cNvPr>
          <p:cNvSpPr txBox="1"/>
          <p:nvPr/>
        </p:nvSpPr>
        <p:spPr>
          <a:xfrm>
            <a:off x="1953583" y="1513620"/>
            <a:ext cx="4142418" cy="1569662"/>
          </a:xfrm>
          <a:prstGeom prst="rect">
            <a:avLst/>
          </a:prstGeom>
          <a:noFill/>
        </p:spPr>
        <p:txBody>
          <a:bodyPr wrap="square" lIns="91440" tIns="45721" rIns="91440" bIns="45721" anchor="t">
            <a:spAutoFit/>
          </a:bodyPr>
          <a:lstStyle>
            <a:defPPr>
              <a:defRPr lang="it-IT"/>
            </a:defPPr>
            <a:lvl1pPr>
              <a:defRPr b="0">
                <a:solidFill>
                  <a:srgbClr val="1A3474"/>
                </a:solidFill>
                <a:latin typeface="Arial"/>
                <a:cs typeface="Arial"/>
              </a:defRPr>
            </a:lvl1pPr>
          </a:lstStyle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Il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</a:rPr>
              <a:t>Life </a:t>
            </a:r>
            <a:r>
              <a:rPr lang="it-IT" sz="1200" b="1" dirty="0" err="1">
                <a:solidFill>
                  <a:schemeClr val="accent1">
                    <a:lumMod val="50000"/>
                  </a:schemeClr>
                </a:solidFill>
              </a:rPr>
              <a:t>Cycle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it-IT" sz="1200" b="1" dirty="0" err="1">
                <a:solidFill>
                  <a:schemeClr val="accent1">
                    <a:lumMod val="50000"/>
                  </a:schemeClr>
                </a:solidFill>
              </a:rPr>
              <a:t>Assessment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</a:rPr>
              <a:t> (LCA)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 è una metodologia analitica e sistematica che valuta l'impronta ambientale di un prodotto o di un servizio lungo il suo intero ciclo di vita. 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</a:rPr>
              <a:t>Il calcolo spazia dalle fasi di estrazione delle materie prime costituenti il prodotto alla sua produzione, distribuzione, uso e dismissione finale, restituendo i valori di impatto ambientali associati al suo ciclo di vita.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314E3941-3FB0-7C18-4DFA-37B8BE9103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900000"/>
            <a:ext cx="7896811" cy="40011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LCA – LIFE CYCLE ASSESSMENT</a:t>
            </a:r>
          </a:p>
        </p:txBody>
      </p:sp>
      <p:pic>
        <p:nvPicPr>
          <p:cNvPr id="15" name="Picture 2" descr="NEWS – Pagina 4 – EPD Italy">
            <a:extLst>
              <a:ext uri="{FF2B5EF4-FFF2-40B4-BE49-F238E27FC236}">
                <a16:creationId xmlns:a16="http://schemas.microsoft.com/office/drawing/2014/main" id="{DF13CF1D-948B-0680-6E56-ECA22C52AAD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268" y="3448854"/>
            <a:ext cx="1481845" cy="63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po 2">
            <a:extLst>
              <a:ext uri="{FF2B5EF4-FFF2-40B4-BE49-F238E27FC236}">
                <a16:creationId xmlns:a16="http://schemas.microsoft.com/office/drawing/2014/main" id="{78FEF4B9-4386-FE07-0E40-82697B2C43FA}"/>
              </a:ext>
            </a:extLst>
          </p:cNvPr>
          <p:cNvGrpSpPr/>
          <p:nvPr/>
        </p:nvGrpSpPr>
        <p:grpSpPr>
          <a:xfrm>
            <a:off x="6622244" y="900000"/>
            <a:ext cx="4924386" cy="3752201"/>
            <a:chOff x="6454735" y="1147877"/>
            <a:chExt cx="4924386" cy="3752201"/>
          </a:xfrm>
        </p:grpSpPr>
        <p:sp>
          <p:nvSpPr>
            <p:cNvPr id="13" name="Ovale 12">
              <a:extLst>
                <a:ext uri="{FF2B5EF4-FFF2-40B4-BE49-F238E27FC236}">
                  <a16:creationId xmlns:a16="http://schemas.microsoft.com/office/drawing/2014/main" id="{5855253A-C061-1F7E-40D7-5D66AC7C96F7}"/>
                </a:ext>
              </a:extLst>
            </p:cNvPr>
            <p:cNvSpPr>
              <a:spLocks/>
            </p:cNvSpPr>
            <p:nvPr/>
          </p:nvSpPr>
          <p:spPr>
            <a:xfrm>
              <a:off x="7439430" y="1561672"/>
              <a:ext cx="3099512" cy="3099512"/>
            </a:xfrm>
            <a:prstGeom prst="ellipse">
              <a:avLst/>
            </a:prstGeom>
            <a:noFill/>
            <a:ln w="2540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2" name="Rettangolo con angoli arrotondati 41">
              <a:extLst>
                <a:ext uri="{FF2B5EF4-FFF2-40B4-BE49-F238E27FC236}">
                  <a16:creationId xmlns:a16="http://schemas.microsoft.com/office/drawing/2014/main" id="{292FC971-20BE-3B78-8096-024CA832F046}"/>
                </a:ext>
              </a:extLst>
            </p:cNvPr>
            <p:cNvSpPr>
              <a:spLocks/>
            </p:cNvSpPr>
            <p:nvPr/>
          </p:nvSpPr>
          <p:spPr>
            <a:xfrm>
              <a:off x="6503663" y="3295451"/>
              <a:ext cx="4875458" cy="44248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6" name="Ovale 5">
              <a:extLst>
                <a:ext uri="{FF2B5EF4-FFF2-40B4-BE49-F238E27FC236}">
                  <a16:creationId xmlns:a16="http://schemas.microsoft.com/office/drawing/2014/main" id="{2B594A3F-B6F8-EC5A-F30D-696BBBBAC569}"/>
                </a:ext>
              </a:extLst>
            </p:cNvPr>
            <p:cNvSpPr>
              <a:spLocks/>
            </p:cNvSpPr>
            <p:nvPr/>
          </p:nvSpPr>
          <p:spPr>
            <a:xfrm>
              <a:off x="7031700" y="2153308"/>
              <a:ext cx="937662" cy="937662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4" name="Ovale 13">
              <a:extLst>
                <a:ext uri="{FF2B5EF4-FFF2-40B4-BE49-F238E27FC236}">
                  <a16:creationId xmlns:a16="http://schemas.microsoft.com/office/drawing/2014/main" id="{950F92A3-1BF4-95F7-BF09-75A5A37665F4}"/>
                </a:ext>
              </a:extLst>
            </p:cNvPr>
            <p:cNvSpPr>
              <a:spLocks/>
            </p:cNvSpPr>
            <p:nvPr/>
          </p:nvSpPr>
          <p:spPr>
            <a:xfrm>
              <a:off x="8424415" y="1147877"/>
              <a:ext cx="937662" cy="937662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6" name="Ovale 15">
              <a:extLst>
                <a:ext uri="{FF2B5EF4-FFF2-40B4-BE49-F238E27FC236}">
                  <a16:creationId xmlns:a16="http://schemas.microsoft.com/office/drawing/2014/main" id="{04A1433F-D511-2B19-94FE-D7ACB96DC263}"/>
                </a:ext>
              </a:extLst>
            </p:cNvPr>
            <p:cNvSpPr>
              <a:spLocks/>
            </p:cNvSpPr>
            <p:nvPr/>
          </p:nvSpPr>
          <p:spPr>
            <a:xfrm>
              <a:off x="7546829" y="3962416"/>
              <a:ext cx="937662" cy="937662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7" name="Ovale 16">
              <a:extLst>
                <a:ext uri="{FF2B5EF4-FFF2-40B4-BE49-F238E27FC236}">
                  <a16:creationId xmlns:a16="http://schemas.microsoft.com/office/drawing/2014/main" id="{918011D9-72FA-A80C-8931-7EF282A16D6B}"/>
                </a:ext>
              </a:extLst>
            </p:cNvPr>
            <p:cNvSpPr>
              <a:spLocks/>
            </p:cNvSpPr>
            <p:nvPr/>
          </p:nvSpPr>
          <p:spPr>
            <a:xfrm>
              <a:off x="9832129" y="2052997"/>
              <a:ext cx="937662" cy="937662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Ovale 17">
              <a:extLst>
                <a:ext uri="{FF2B5EF4-FFF2-40B4-BE49-F238E27FC236}">
                  <a16:creationId xmlns:a16="http://schemas.microsoft.com/office/drawing/2014/main" id="{C71291EE-0358-7005-1F94-3F60E0F911AD}"/>
                </a:ext>
              </a:extLst>
            </p:cNvPr>
            <p:cNvSpPr>
              <a:spLocks/>
            </p:cNvSpPr>
            <p:nvPr/>
          </p:nvSpPr>
          <p:spPr>
            <a:xfrm>
              <a:off x="9435067" y="3932882"/>
              <a:ext cx="937662" cy="937662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4" name="Elemento grafico 3">
              <a:extLst>
                <a:ext uri="{FF2B5EF4-FFF2-40B4-BE49-F238E27FC236}">
                  <a16:creationId xmlns:a16="http://schemas.microsoft.com/office/drawing/2014/main" id="{3918E5AD-DE3B-5639-E1CC-9309EFD62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426628" y="1454267"/>
              <a:ext cx="629979" cy="598735"/>
            </a:xfrm>
            <a:prstGeom prst="rect">
              <a:avLst/>
            </a:prstGeom>
          </p:spPr>
        </p:pic>
        <p:pic>
          <p:nvPicPr>
            <p:cNvPr id="20" name="Elemento grafico 19">
              <a:extLst>
                <a:ext uri="{FF2B5EF4-FFF2-40B4-BE49-F238E27FC236}">
                  <a16:creationId xmlns:a16="http://schemas.microsoft.com/office/drawing/2014/main" id="{C120F03E-597C-B16C-E7AC-A39DA44C2A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9743383" y="2031844"/>
              <a:ext cx="652530" cy="606333"/>
            </a:xfrm>
            <a:prstGeom prst="rect">
              <a:avLst/>
            </a:prstGeom>
          </p:spPr>
        </p:pic>
        <p:pic>
          <p:nvPicPr>
            <p:cNvPr id="22" name="Elemento grafico 21">
              <a:extLst>
                <a:ext uri="{FF2B5EF4-FFF2-40B4-BE49-F238E27FC236}">
                  <a16:creationId xmlns:a16="http://schemas.microsoft.com/office/drawing/2014/main" id="{8978E8DD-5D34-3421-E814-D03E5D18B37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9417239" y="3915132"/>
              <a:ext cx="630452" cy="630452"/>
            </a:xfrm>
            <a:prstGeom prst="rect">
              <a:avLst/>
            </a:prstGeom>
          </p:spPr>
        </p:pic>
        <p:pic>
          <p:nvPicPr>
            <p:cNvPr id="24" name="Elemento grafico 23">
              <a:extLst>
                <a:ext uri="{FF2B5EF4-FFF2-40B4-BE49-F238E27FC236}">
                  <a16:creationId xmlns:a16="http://schemas.microsoft.com/office/drawing/2014/main" id="{1B50F04D-DADA-097F-2E73-8BAD79C0B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675042" y="3910452"/>
              <a:ext cx="630451" cy="625062"/>
            </a:xfrm>
            <a:prstGeom prst="rect">
              <a:avLst/>
            </a:prstGeom>
          </p:spPr>
        </p:pic>
        <p:pic>
          <p:nvPicPr>
            <p:cNvPr id="26" name="Elemento grafico 25">
              <a:extLst>
                <a:ext uri="{FF2B5EF4-FFF2-40B4-BE49-F238E27FC236}">
                  <a16:creationId xmlns:a16="http://schemas.microsoft.com/office/drawing/2014/main" id="{A69C60D7-D240-EFF6-895E-03CFFEB01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7358300" y="2392103"/>
              <a:ext cx="677492" cy="691179"/>
            </a:xfrm>
            <a:prstGeom prst="rect">
              <a:avLst/>
            </a:prstGeom>
          </p:spPr>
        </p:pic>
        <p:sp>
          <p:nvSpPr>
            <p:cNvPr id="29" name="CasellaDiTesto 28">
              <a:extLst>
                <a:ext uri="{FF2B5EF4-FFF2-40B4-BE49-F238E27FC236}">
                  <a16:creationId xmlns:a16="http://schemas.microsoft.com/office/drawing/2014/main" id="{5199543B-1DB7-5689-B216-7678986D1EA3}"/>
                </a:ext>
              </a:extLst>
            </p:cNvPr>
            <p:cNvSpPr txBox="1">
              <a:spLocks/>
            </p:cNvSpPr>
            <p:nvPr/>
          </p:nvSpPr>
          <p:spPr>
            <a:xfrm>
              <a:off x="8163410" y="1180930"/>
              <a:ext cx="2058334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it-IT" sz="1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EXTRACTION</a:t>
              </a:r>
            </a:p>
          </p:txBody>
        </p:sp>
        <p:sp>
          <p:nvSpPr>
            <p:cNvPr id="31" name="CasellaDiTesto 30">
              <a:extLst>
                <a:ext uri="{FF2B5EF4-FFF2-40B4-BE49-F238E27FC236}">
                  <a16:creationId xmlns:a16="http://schemas.microsoft.com/office/drawing/2014/main" id="{FFA941E1-4D5D-9607-5DDA-EF88DFA6E26C}"/>
                </a:ext>
              </a:extLst>
            </p:cNvPr>
            <p:cNvSpPr txBox="1">
              <a:spLocks/>
            </p:cNvSpPr>
            <p:nvPr/>
          </p:nvSpPr>
          <p:spPr>
            <a:xfrm>
              <a:off x="9601284" y="2655929"/>
              <a:ext cx="1635697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it-IT" sz="1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PRODUCTION</a:t>
              </a:r>
            </a:p>
          </p:txBody>
        </p:sp>
        <p:sp>
          <p:nvSpPr>
            <p:cNvPr id="33" name="CasellaDiTesto 32">
              <a:extLst>
                <a:ext uri="{FF2B5EF4-FFF2-40B4-BE49-F238E27FC236}">
                  <a16:creationId xmlns:a16="http://schemas.microsoft.com/office/drawing/2014/main" id="{A753D76C-795A-740B-0479-4A7F9F8409C0}"/>
                </a:ext>
              </a:extLst>
            </p:cNvPr>
            <p:cNvSpPr txBox="1">
              <a:spLocks/>
            </p:cNvSpPr>
            <p:nvPr/>
          </p:nvSpPr>
          <p:spPr>
            <a:xfrm>
              <a:off x="9398018" y="4396117"/>
              <a:ext cx="1932179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it-IT" sz="1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PACKAGING </a:t>
              </a:r>
            </a:p>
            <a:p>
              <a:pPr algn="ctr"/>
              <a:r>
                <a:rPr lang="it-IT" sz="1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AND TRANSPORT</a:t>
              </a:r>
            </a:p>
          </p:txBody>
        </p:sp>
        <p:sp>
          <p:nvSpPr>
            <p:cNvPr id="35" name="CasellaDiTesto 34">
              <a:extLst>
                <a:ext uri="{FF2B5EF4-FFF2-40B4-BE49-F238E27FC236}">
                  <a16:creationId xmlns:a16="http://schemas.microsoft.com/office/drawing/2014/main" id="{76F31D68-5270-7EFC-737E-8989EA73D7F7}"/>
                </a:ext>
              </a:extLst>
            </p:cNvPr>
            <p:cNvSpPr txBox="1">
              <a:spLocks/>
            </p:cNvSpPr>
            <p:nvPr/>
          </p:nvSpPr>
          <p:spPr>
            <a:xfrm>
              <a:off x="8275365" y="4283521"/>
              <a:ext cx="695840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it-IT" sz="1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USE</a:t>
              </a:r>
            </a:p>
          </p:txBody>
        </p:sp>
        <p:sp>
          <p:nvSpPr>
            <p:cNvPr id="37" name="CasellaDiTesto 36">
              <a:extLst>
                <a:ext uri="{FF2B5EF4-FFF2-40B4-BE49-F238E27FC236}">
                  <a16:creationId xmlns:a16="http://schemas.microsoft.com/office/drawing/2014/main" id="{0CDBF006-1826-864D-317E-968174BE5D41}"/>
                </a:ext>
              </a:extLst>
            </p:cNvPr>
            <p:cNvSpPr txBox="1">
              <a:spLocks/>
            </p:cNvSpPr>
            <p:nvPr/>
          </p:nvSpPr>
          <p:spPr>
            <a:xfrm>
              <a:off x="7061858" y="2090756"/>
              <a:ext cx="1101553" cy="2462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it-IT" sz="1000" i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WASTE</a:t>
              </a:r>
            </a:p>
          </p:txBody>
        </p:sp>
        <p:sp>
          <p:nvSpPr>
            <p:cNvPr id="41" name="Rettangolo con angoli arrotondati 40">
              <a:extLst>
                <a:ext uri="{FF2B5EF4-FFF2-40B4-BE49-F238E27FC236}">
                  <a16:creationId xmlns:a16="http://schemas.microsoft.com/office/drawing/2014/main" id="{A6EAB44A-1E57-6A00-B976-91AD9B24DFC6}"/>
                </a:ext>
              </a:extLst>
            </p:cNvPr>
            <p:cNvSpPr>
              <a:spLocks/>
            </p:cNvSpPr>
            <p:nvPr/>
          </p:nvSpPr>
          <p:spPr>
            <a:xfrm>
              <a:off x="6454735" y="3249795"/>
              <a:ext cx="4875458" cy="442488"/>
            </a:xfrm>
            <a:prstGeom prst="round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LIFE CYCLE ASSESSMENT</a:t>
              </a:r>
              <a:endParaRPr lang="it-IT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9816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Elemento grafico 22">
            <a:extLst>
              <a:ext uri="{FF2B5EF4-FFF2-40B4-BE49-F238E27FC236}">
                <a16:creationId xmlns:a16="http://schemas.microsoft.com/office/drawing/2014/main" id="{B923621D-F7B9-8675-7F8C-38426C3FE5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1970" y="4446862"/>
            <a:ext cx="10368061" cy="894671"/>
          </a:xfrm>
          <a:prstGeom prst="rect">
            <a:avLst/>
          </a:prstGeom>
        </p:spPr>
      </p:pic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0DFE9095-272C-D5A2-8C4F-B27206971FC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4" y="780499"/>
            <a:ext cx="7896811" cy="40011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defTabSz="742941">
              <a:spcBef>
                <a:spcPct val="0"/>
              </a:spcBef>
              <a:spcAft>
                <a:spcPts val="487"/>
              </a:spcAft>
              <a:defRPr/>
            </a:pPr>
            <a:r>
              <a:rPr lang="it-IT" sz="2000" dirty="0">
                <a:solidFill>
                  <a:srgbClr val="AEAFB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PRODUCT DECLARATION (EPD)</a:t>
            </a:r>
            <a:endParaRPr lang="en-US" sz="2000" dirty="0">
              <a:solidFill>
                <a:srgbClr val="AEAFB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48574161-4492-DB90-AD32-3E6C65A7695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043005" y="1196974"/>
            <a:ext cx="4998995" cy="28931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Sostenibilità: le </a:t>
            </a:r>
            <a:r>
              <a:rPr lang="it-IT" sz="1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tappe</a:t>
            </a:r>
            <a:r>
              <a:rPr lang="it-IT" sz="1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 una storia</a:t>
            </a:r>
          </a:p>
          <a:p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L’EPD fa parte di un percorso più ampio volto al raggiungimento della 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 </a:t>
            </a:r>
            <a:r>
              <a:rPr lang="it-IT" sz="1200" b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Neutrality</a:t>
            </a: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ISO 14064 - Carbon Footprint di Organizzazione: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la CFO l’organizzazione calcola la propria impronta di carbonio, si impegna per ridurla comunicando a clienti, competitor e fornitori l’entità delle proprie emissioni di CO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171447" indent="-171447">
              <a:buFont typeface="Arial" panose="020B0604020202020204" pitchFamily="34" charset="0"/>
              <a:buChar char="•"/>
            </a:pPr>
            <a:endParaRPr lang="it-IT" sz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47" indent="-171447">
              <a:buFont typeface="Arial" panose="020B0604020202020204" pitchFamily="34" charset="0"/>
              <a:buChar char="•"/>
            </a:pPr>
            <a:r>
              <a:rPr lang="it-IT" sz="12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Carbon Management: 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 il percorso virtuoso con cui accompagniamo le aziende verso la neutralità climatica: individuiamo e sviluppiamo attività di efficientamento energetico, di riduzione e mitigazione delle emissioni di CO</a:t>
            </a:r>
            <a:r>
              <a:rPr lang="it-IT" sz="1200" baseline="-25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it-IT" sz="1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it-IT" sz="12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600" dirty="0">
              <a:solidFill>
                <a:srgbClr val="002060"/>
              </a:solidFill>
              <a:latin typeface="Montserrat SemiBold" pitchFamily="2" charset="0"/>
              <a:cs typeface="Arial" panose="020B0604020202020204" pitchFamily="34" charset="0"/>
            </a:endParaRP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72C72411-4A43-AD4A-FBFF-728A4EC551A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2164922" y="4709529"/>
            <a:ext cx="784072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1600" dirty="0">
                <a:solidFill>
                  <a:schemeClr val="bg1"/>
                </a:solidFill>
                <a:latin typeface="Montserrat" pitchFamily="2" charset="0"/>
              </a:rPr>
              <a:t>       Chi ottiene la certificazione può esporre il logo ufficiale EPD</a:t>
            </a:r>
          </a:p>
        </p:txBody>
      </p:sp>
      <p:pic>
        <p:nvPicPr>
          <p:cNvPr id="17" name="Elemento grafico 16">
            <a:extLst>
              <a:ext uri="{FF2B5EF4-FFF2-40B4-BE49-F238E27FC236}">
                <a16:creationId xmlns:a16="http://schemas.microsoft.com/office/drawing/2014/main" id="{02F1EC68-C093-CCEA-4E04-22DB5F5A7BE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578829" y="4575912"/>
            <a:ext cx="490445" cy="532125"/>
          </a:xfrm>
          <a:prstGeom prst="rect">
            <a:avLst/>
          </a:prstGeom>
        </p:spPr>
      </p:pic>
      <p:pic>
        <p:nvPicPr>
          <p:cNvPr id="86" name="Elemento grafico 85">
            <a:extLst>
              <a:ext uri="{FF2B5EF4-FFF2-40B4-BE49-F238E27FC236}">
                <a16:creationId xmlns:a16="http://schemas.microsoft.com/office/drawing/2014/main" id="{435952F7-F044-BC59-2F65-810ADABA975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85533" y="1702752"/>
            <a:ext cx="3515978" cy="2151404"/>
          </a:xfrm>
          <a:prstGeom prst="rect">
            <a:avLst/>
          </a:prstGeom>
        </p:spPr>
      </p:pic>
      <p:grpSp>
        <p:nvGrpSpPr>
          <p:cNvPr id="2" name="Gruppo 1">
            <a:extLst>
              <a:ext uri="{FF2B5EF4-FFF2-40B4-BE49-F238E27FC236}">
                <a16:creationId xmlns:a16="http://schemas.microsoft.com/office/drawing/2014/main" id="{F67C29AA-27D9-E45C-E2D0-1BE34CE7E75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4716398" y="5543839"/>
            <a:ext cx="2759206" cy="513138"/>
            <a:chOff x="2891057" y="5543839"/>
            <a:chExt cx="2759206" cy="513138"/>
          </a:xfrm>
        </p:grpSpPr>
        <p:pic>
          <p:nvPicPr>
            <p:cNvPr id="3" name="Immagine 2">
              <a:extLst>
                <a:ext uri="{FF2B5EF4-FFF2-40B4-BE49-F238E27FC236}">
                  <a16:creationId xmlns:a16="http://schemas.microsoft.com/office/drawing/2014/main" id="{E4B0D932-9428-4D50-29EE-5B1AB86478BC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 rotWithShape="1">
            <a:blip r:embed="rId9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438" b="27005"/>
            <a:stretch/>
          </p:blipFill>
          <p:spPr>
            <a:xfrm>
              <a:off x="4255738" y="5556499"/>
              <a:ext cx="1394525" cy="487819"/>
            </a:xfrm>
            <a:prstGeom prst="rect">
              <a:avLst/>
            </a:prstGeom>
          </p:spPr>
        </p:pic>
        <p:pic>
          <p:nvPicPr>
            <p:cNvPr id="5" name="Picture 2" descr="NEWS – Pagina 4 – EPD Italy">
              <a:extLst>
                <a:ext uri="{FF2B5EF4-FFF2-40B4-BE49-F238E27FC236}">
                  <a16:creationId xmlns:a16="http://schemas.microsoft.com/office/drawing/2014/main" id="{AE8B1165-100A-DFE8-7B61-D3F89F569EF2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1057" y="5543839"/>
              <a:ext cx="1200322" cy="5131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826331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B574FC74-DB7C-F085-2CE7-481715D217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D8821E40-01B1-2943-9874-30FD350BE6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422" y="4917815"/>
            <a:ext cx="957007" cy="312542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70D2A87D-6B32-894E-BF13-F6901090C899}"/>
              </a:ext>
            </a:extLst>
          </p:cNvPr>
          <p:cNvSpPr/>
          <p:nvPr/>
        </p:nvSpPr>
        <p:spPr>
          <a:xfrm>
            <a:off x="5029846" y="5329846"/>
            <a:ext cx="213231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800.128.047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www.tecnosrl.it</a:t>
            </a:r>
          </a:p>
          <a:p>
            <a:pPr algn="ctr"/>
            <a:r>
              <a:rPr lang="it-IT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MILANO   |  LONDRA   |   NAPOLI</a:t>
            </a:r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CE3DD5BE-1FF3-A3B5-DF65-C3B7149BE5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299" y="2699318"/>
            <a:ext cx="5783413" cy="145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04179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7454AD3BC75BAB4592AF7A62A720A500" ma:contentTypeVersion="16" ma:contentTypeDescription="Creare un nuovo documento." ma:contentTypeScope="" ma:versionID="353e6bab090be524f33e1fa260127486">
  <xsd:schema xmlns:xsd="http://www.w3.org/2001/XMLSchema" xmlns:xs="http://www.w3.org/2001/XMLSchema" xmlns:p="http://schemas.microsoft.com/office/2006/metadata/properties" xmlns:ns2="ef4f31be-8766-451d-96b0-5375fe0f8a14" xmlns:ns3="b090ec3b-6fc8-4dac-8c59-fd74762e1e8a" targetNamespace="http://schemas.microsoft.com/office/2006/metadata/properties" ma:root="true" ma:fieldsID="7c150857ef9517498b796cc2580b6c1c" ns2:_="" ns3:_="">
    <xsd:import namespace="ef4f31be-8766-451d-96b0-5375fe0f8a14"/>
    <xsd:import namespace="b090ec3b-6fc8-4dac-8c59-fd74762e1e8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4f31be-8766-451d-96b0-5375fe0f8a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Tag immagine" ma:readOnly="false" ma:fieldId="{5cf76f15-5ced-4ddc-b409-7134ff3c332f}" ma:taxonomyMulti="true" ma:sspId="333d3f54-0ff9-4906-8f55-b849cf39cd8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90ec3b-6fc8-4dac-8c59-fd74762e1e8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Condivis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Condiviso con dettagli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9132661-a14a-44f3-9925-8ea3b529621d}" ma:internalName="TaxCatchAll" ma:showField="CatchAllData" ma:web="b090ec3b-6fc8-4dac-8c59-fd74762e1e8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0D6DECC-6C49-4365-B690-1805706DD6B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6554D7D-C999-4C69-9382-E2CD0432A34B}">
  <ds:schemaRefs>
    <ds:schemaRef ds:uri="b090ec3b-6fc8-4dac-8c59-fd74762e1e8a"/>
    <ds:schemaRef ds:uri="ef4f31be-8766-451d-96b0-5375fe0f8a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5782</TotalTime>
  <Words>2763</Words>
  <Application>Microsoft Office PowerPoint</Application>
  <PresentationFormat>Widescreen</PresentationFormat>
  <Paragraphs>629</Paragraphs>
  <Slides>34</Slides>
  <Notes>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34</vt:i4>
      </vt:variant>
    </vt:vector>
  </HeadingPairs>
  <TitlesOfParts>
    <vt:vector size="41" baseType="lpstr">
      <vt:lpstr>Arial</vt:lpstr>
      <vt:lpstr>Calibri</vt:lpstr>
      <vt:lpstr>Calibri Light</vt:lpstr>
      <vt:lpstr>Montserrat</vt:lpstr>
      <vt:lpstr>Montserrat SemiBold</vt:lpstr>
      <vt:lpstr>Wingdings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Marco Mattera</dc:creator>
  <cp:lastModifiedBy>Claudia Apetino</cp:lastModifiedBy>
  <cp:revision>277</cp:revision>
  <cp:lastPrinted>2023-03-07T14:50:14Z</cp:lastPrinted>
  <dcterms:created xsi:type="dcterms:W3CDTF">2023-02-13T08:28:31Z</dcterms:created>
  <dcterms:modified xsi:type="dcterms:W3CDTF">2024-02-08T09:55:43Z</dcterms:modified>
</cp:coreProperties>
</file>