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3"/>
  </p:sldMasterIdLst>
  <p:notesMasterIdLst>
    <p:notesMasterId r:id="rId53"/>
  </p:notesMasterIdLst>
  <p:sldIdLst>
    <p:sldId id="4225" r:id="rId4"/>
    <p:sldId id="4228" r:id="rId5"/>
    <p:sldId id="4229" r:id="rId6"/>
    <p:sldId id="4230" r:id="rId7"/>
    <p:sldId id="4231" r:id="rId8"/>
    <p:sldId id="4232" r:id="rId9"/>
    <p:sldId id="4234" r:id="rId10"/>
    <p:sldId id="4233" r:id="rId11"/>
    <p:sldId id="4235" r:id="rId12"/>
    <p:sldId id="4236" r:id="rId13"/>
    <p:sldId id="4237" r:id="rId14"/>
    <p:sldId id="4366" r:id="rId15"/>
    <p:sldId id="4286" r:id="rId16"/>
    <p:sldId id="4287" r:id="rId17"/>
    <p:sldId id="4288" r:id="rId18"/>
    <p:sldId id="4290" r:id="rId19"/>
    <p:sldId id="4292" r:id="rId20"/>
    <p:sldId id="4293" r:id="rId21"/>
    <p:sldId id="4347" r:id="rId22"/>
    <p:sldId id="4321" r:id="rId23"/>
    <p:sldId id="4320" r:id="rId24"/>
    <p:sldId id="4322" r:id="rId25"/>
    <p:sldId id="4333" r:id="rId26"/>
    <p:sldId id="4360" r:id="rId27"/>
    <p:sldId id="4295" r:id="rId28"/>
    <p:sldId id="4285" r:id="rId29"/>
    <p:sldId id="4289" r:id="rId30"/>
    <p:sldId id="4298" r:id="rId31"/>
    <p:sldId id="4296" r:id="rId32"/>
    <p:sldId id="4362" r:id="rId33"/>
    <p:sldId id="4218" r:id="rId34"/>
    <p:sldId id="4219" r:id="rId35"/>
    <p:sldId id="4313" r:id="rId36"/>
    <p:sldId id="4282" r:id="rId37"/>
    <p:sldId id="4314" r:id="rId38"/>
    <p:sldId id="4315" r:id="rId39"/>
    <p:sldId id="4316" r:id="rId40"/>
    <p:sldId id="4364" r:id="rId41"/>
    <p:sldId id="4338" r:id="rId42"/>
    <p:sldId id="4332" r:id="rId43"/>
    <p:sldId id="4336" r:id="rId44"/>
    <p:sldId id="4334" r:id="rId45"/>
    <p:sldId id="4335" r:id="rId46"/>
    <p:sldId id="4383" r:id="rId47"/>
    <p:sldId id="4330" r:id="rId48"/>
    <p:sldId id="4331" r:id="rId49"/>
    <p:sldId id="4327" r:id="rId50"/>
    <p:sldId id="4337" r:id="rId51"/>
    <p:sldId id="279" r:id="rId5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#road2neutrality" id="{6DD2C163-B804-4FD3-8F97-D3204E7C6577}">
          <p14:sldIdLst>
            <p14:sldId id="4225"/>
            <p14:sldId id="4228"/>
            <p14:sldId id="4229"/>
            <p14:sldId id="4230"/>
            <p14:sldId id="4231"/>
            <p14:sldId id="4232"/>
            <p14:sldId id="4234"/>
            <p14:sldId id="4233"/>
            <p14:sldId id="4235"/>
            <p14:sldId id="4236"/>
            <p14:sldId id="4237"/>
            <p14:sldId id="4366"/>
          </p14:sldIdLst>
        </p14:section>
        <p14:section name="Partnership strategica" id="{22840908-FC51-4E70-AFE1-159561BFC624}">
          <p14:sldIdLst>
            <p14:sldId id="4286"/>
            <p14:sldId id="4287"/>
            <p14:sldId id="4288"/>
            <p14:sldId id="4290"/>
            <p14:sldId id="4292"/>
            <p14:sldId id="4293"/>
            <p14:sldId id="4347"/>
          </p14:sldIdLst>
        </p14:section>
        <p14:section name="Crediti di cabonio" id="{4E34E89F-00A1-4553-9F7A-33531A66EE4D}">
          <p14:sldIdLst>
            <p14:sldId id="4321"/>
            <p14:sldId id="4320"/>
            <p14:sldId id="4322"/>
            <p14:sldId id="4333"/>
            <p14:sldId id="4360"/>
            <p14:sldId id="4295"/>
            <p14:sldId id="4285"/>
            <p14:sldId id="4289"/>
            <p14:sldId id="4298"/>
            <p14:sldId id="4296"/>
            <p14:sldId id="4362"/>
            <p14:sldId id="4218"/>
            <p14:sldId id="4219"/>
            <p14:sldId id="4313"/>
            <p14:sldId id="4282"/>
            <p14:sldId id="4314"/>
            <p14:sldId id="4315"/>
            <p14:sldId id="4316"/>
            <p14:sldId id="4364"/>
          </p14:sldIdLst>
        </p14:section>
        <p14:section name="Eroi della sostenibilità" id="{865BDB40-DACD-455D-BB8B-5D3B1BA8F53A}">
          <p14:sldIdLst>
            <p14:sldId id="4338"/>
            <p14:sldId id="4332"/>
            <p14:sldId id="4336"/>
            <p14:sldId id="4334"/>
            <p14:sldId id="4335"/>
            <p14:sldId id="4383"/>
            <p14:sldId id="4330"/>
            <p14:sldId id="4331"/>
            <p14:sldId id="4327"/>
            <p14:sldId id="4337"/>
            <p14:sldId id="27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D6053A7A-ACA6-5933-4500-2BF92453D1C4}" name="Claudia Comella" initials="CC" userId="Claudia Comella" providerId="None"/>
  <p188:author id="{D12BB7AF-2810-D21E-78FE-2F209DA13119}" name="Margherita Stea" initials="MS" userId="S::m.stea@tecnoesg.it::bd642d34-e620-43fa-a92b-89153bee907e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4478"/>
    <a:srgbClr val="00B050"/>
    <a:srgbClr val="FFC000"/>
    <a:srgbClr val="385723"/>
    <a:srgbClr val="70AD47"/>
    <a:srgbClr val="548235"/>
    <a:srgbClr val="2F5597"/>
    <a:srgbClr val="2E75B6"/>
    <a:srgbClr val="ED7D31"/>
    <a:srgbClr val="7271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875" autoAdjust="0"/>
    <p:restoredTop sz="91630"/>
  </p:normalViewPr>
  <p:slideViewPr>
    <p:cSldViewPr snapToGrid="0">
      <p:cViewPr varScale="1">
        <p:scale>
          <a:sx n="76" d="100"/>
          <a:sy n="76" d="100"/>
        </p:scale>
        <p:origin x="148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notesMaster" Target="notesMasters/notesMaster1.xml"/><Relationship Id="rId58" Type="http://schemas.microsoft.com/office/2018/10/relationships/authors" Target="authors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ableStyles" Target="tableStyles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87F7F6-5032-45CB-8193-A84BCE11EC47}" type="datetimeFigureOut">
              <a:rPr lang="it-IT" smtClean="0"/>
              <a:t>02/04/2024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002DCB-451B-42A4-962D-08ED0BE1D29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970719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002DCB-451B-42A4-962D-08ED0BE1D295}" type="slidenum">
              <a:rPr lang="it-IT" smtClean="0"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716396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002DCB-451B-42A4-962D-08ED0BE1D295}" type="slidenum">
              <a:rPr lang="it-IT" smtClean="0"/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645378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002DCB-451B-42A4-962D-08ED0BE1D295}" type="slidenum">
              <a:rPr lang="it-IT" smtClean="0"/>
              <a:t>16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569592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002DCB-451B-42A4-962D-08ED0BE1D295}" type="slidenum">
              <a:rPr lang="it-IT" smtClean="0"/>
              <a:t>28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810717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7F90DC7-088B-7A47-B163-3E3DBEE06D14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093DFE-3F68-DE44-837C-C944580FADA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20481" name="Text Box 1">
            <a:extLst>
              <a:ext uri="{FF2B5EF4-FFF2-40B4-BE49-F238E27FC236}">
                <a16:creationId xmlns:a16="http://schemas.microsoft.com/office/drawing/2014/main" id="{243C25D1-515B-9045-9021-84FC0A60BA64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533400" y="763588"/>
            <a:ext cx="6705600" cy="37719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0482" name="Text Box 2">
            <a:extLst>
              <a:ext uri="{FF2B5EF4-FFF2-40B4-BE49-F238E27FC236}">
                <a16:creationId xmlns:a16="http://schemas.microsoft.com/office/drawing/2014/main" id="{CB2AA59C-8FF0-0F48-9A95-148B96D382B1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77875" y="4776788"/>
            <a:ext cx="6218238" cy="45259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90044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02/04/2024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28091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02/04/2024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55196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02/04/2024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95029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02/04/2024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75411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02/04/2024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57296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02/04/2024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83623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02/04/2024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86567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02/04/2024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7524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02/04/2024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24095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02/04/2024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70057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02/04/2024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262731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533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D0CD6-BED2-421B-A9EC-0AF1F1563E5C}" type="datetimeFigureOut">
              <a:rPr lang="it-IT" smtClean="0"/>
              <a:t>02/04/2024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49413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sv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emf"/><Relationship Id="rId4" Type="http://schemas.openxmlformats.org/officeDocument/2006/relationships/image" Target="../media/image30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sv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6.sv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44.jpeg"/><Relationship Id="rId4" Type="http://schemas.openxmlformats.org/officeDocument/2006/relationships/image" Target="../media/image4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sv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svg"/><Relationship Id="rId5" Type="http://schemas.openxmlformats.org/officeDocument/2006/relationships/image" Target="../media/image58.png"/><Relationship Id="rId4" Type="http://schemas.openxmlformats.org/officeDocument/2006/relationships/image" Target="../media/image57.sv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sv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sv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svg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 descr="Immagine che contiene fiore, blu, pianta&#10;&#10;Descrizione generata automaticamente">
            <a:extLst>
              <a:ext uri="{FF2B5EF4-FFF2-40B4-BE49-F238E27FC236}">
                <a16:creationId xmlns:a16="http://schemas.microsoft.com/office/drawing/2014/main" id="{D7C15B21-D409-7400-6E0A-3DB9B0DBE7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Immagine 12">
            <a:extLst>
              <a:ext uri="{FF2B5EF4-FFF2-40B4-BE49-F238E27FC236}">
                <a16:creationId xmlns:a16="http://schemas.microsoft.com/office/drawing/2014/main" id="{710C1E1E-0E10-CD40-8409-E5B88FF1B3E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2035" y="1038086"/>
            <a:ext cx="2278652" cy="744167"/>
          </a:xfrm>
          <a:prstGeom prst="rect">
            <a:avLst/>
          </a:prstGeom>
        </p:spPr>
      </p:pic>
      <p:sp>
        <p:nvSpPr>
          <p:cNvPr id="15" name="Rettangolo 14">
            <a:extLst>
              <a:ext uri="{FF2B5EF4-FFF2-40B4-BE49-F238E27FC236}">
                <a16:creationId xmlns:a16="http://schemas.microsoft.com/office/drawing/2014/main" id="{02F5CDEF-C858-F94E-890B-4008E47FBE9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272036" y="2820327"/>
            <a:ext cx="6399704" cy="16095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defTabSz="742941">
              <a:defRPr/>
            </a:pPr>
            <a:endParaRPr lang="it-IT" sz="3600" dirty="0">
              <a:solidFill>
                <a:srgbClr val="00B050"/>
              </a:solidFill>
              <a:latin typeface="Borders Divide But Hearts Shall" pitchFamily="50" charset="0"/>
            </a:endParaRPr>
          </a:p>
          <a:p>
            <a:pPr defTabSz="742941">
              <a:defRPr/>
            </a:pPr>
            <a:r>
              <a:rPr lang="it-IT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COSTRUIAMO ADESSO</a:t>
            </a:r>
          </a:p>
          <a:p>
            <a:pPr defTabSz="742941">
              <a:defRPr/>
            </a:pPr>
            <a:r>
              <a:rPr lang="it-IT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 FUTURO DELLA </a:t>
            </a:r>
          </a:p>
          <a:p>
            <a:pPr defTabSz="742941">
              <a:defRPr/>
            </a:pPr>
            <a:r>
              <a:rPr lang="it-IT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TUA IMPRESA</a:t>
            </a:r>
            <a:endParaRPr lang="it-IT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magine 2" descr="Immagine che contiene logo&#10;&#10;Descrizione generata automaticamente">
            <a:extLst>
              <a:ext uri="{FF2B5EF4-FFF2-40B4-BE49-F238E27FC236}">
                <a16:creationId xmlns:a16="http://schemas.microsoft.com/office/drawing/2014/main" id="{22AF6986-B4D3-124F-B714-B92413F7C6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039" y="2822324"/>
            <a:ext cx="3095311" cy="606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0429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CC4B08D0-759E-F1ED-1305-B0DBC9AA0BA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magine 5" descr="Immagine che contiene persona, uomo, abito&#10;&#10;Descrizione generata automaticamente">
            <a:extLst>
              <a:ext uri="{FF2B5EF4-FFF2-40B4-BE49-F238E27FC236}">
                <a16:creationId xmlns:a16="http://schemas.microsoft.com/office/drawing/2014/main" id="{71402043-CE38-FF7E-56B3-8595791197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994" y="-4"/>
            <a:ext cx="9707006" cy="6858001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F79D3B64-5419-A7B6-B977-F3FCA7A91FE5}"/>
              </a:ext>
            </a:extLst>
          </p:cNvPr>
          <p:cNvSpPr txBox="1"/>
          <p:nvPr/>
        </p:nvSpPr>
        <p:spPr>
          <a:xfrm>
            <a:off x="2043004" y="720000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LETTERA AGLI STAKEHOLDER</a:t>
            </a:r>
            <a:endParaRPr lang="it-IT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AEADCAC1-6F53-A63C-D51D-C6BCEBF9A444}"/>
              </a:ext>
            </a:extLst>
          </p:cNvPr>
          <p:cNvSpPr/>
          <p:nvPr/>
        </p:nvSpPr>
        <p:spPr>
          <a:xfrm>
            <a:off x="2043005" y="720690"/>
            <a:ext cx="4052999" cy="61373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endParaRPr lang="it-IT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Gruppo Tecno è un team di professionisti che dal ‘99 si occupa di servizi di consulenza nell’ambito della sostenibilità, del rimborso delle accise sui prodotti energetici e della fiscalità internazionale. Tre driver di crescita che hanno permesso il nostro percorso fino a qui. </a:t>
            </a:r>
          </a:p>
          <a:p>
            <a:endParaRPr lang="it-IT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Abbiamo costruito un’azienda nella quale condividiamo un unico obiettivo: la creazione di valore condiviso, credendo nel potere della formazione, dell’innovazione digitale, nella </a:t>
            </a:r>
          </a:p>
          <a:p>
            <a:r>
              <a:rPr lang="it-IT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creazione di un nuovo modello d’impresa. Abbiamo migliorato e arricchito la nostra proposta integrando entusiasmo, etica e ricerca continua, acquisendo nel tempo migliaia di clienti in Italia e all’estero. </a:t>
            </a:r>
          </a:p>
          <a:p>
            <a:r>
              <a:rPr lang="it-IT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 questo oggi siamo una ESG Company, oramai punto di riferimento per la definizione di strategie e percorsi di sostenibilità, un ambizioso Gruppo con 150 dipendenti. </a:t>
            </a:r>
          </a:p>
          <a:p>
            <a:endParaRPr lang="it-IT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Nelle prossime pagine presentiamo la nostra azienda, le diverse aree di business e l’esperienza che offriamo ogni giorno a chi decide di premiare la nostra visione, i nostri valori. </a:t>
            </a:r>
          </a:p>
          <a:p>
            <a:endParaRPr lang="it-IT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1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Giovanni Lombardi </a:t>
            </a:r>
          </a:p>
          <a:p>
            <a:r>
              <a:rPr lang="it-IT" sz="11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Chairman and Founder </a:t>
            </a:r>
          </a:p>
        </p:txBody>
      </p:sp>
    </p:spTree>
    <p:extLst>
      <p:ext uri="{BB962C8B-B14F-4D97-AF65-F5344CB8AC3E}">
        <p14:creationId xmlns:p14="http://schemas.microsoft.com/office/powerpoint/2010/main" val="35510287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94C6AF88-B6AF-25A3-2DF6-5555770816D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E1FCE369-AECE-CC45-BE5D-8F4486D2912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720000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42941">
              <a:spcBef>
                <a:spcPct val="0"/>
              </a:spcBef>
              <a:spcAft>
                <a:spcPts val="487"/>
              </a:spcAft>
              <a:defRPr/>
            </a:pPr>
            <a:r>
              <a:rPr 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NOSTRA STORIA</a:t>
            </a:r>
          </a:p>
        </p:txBody>
      </p:sp>
      <p:grpSp>
        <p:nvGrpSpPr>
          <p:cNvPr id="6" name="Gruppo 5">
            <a:extLst>
              <a:ext uri="{FF2B5EF4-FFF2-40B4-BE49-F238E27FC236}">
                <a16:creationId xmlns:a16="http://schemas.microsoft.com/office/drawing/2014/main" id="{2CEB4C58-DD91-FC63-254E-0DA59A3F40A1}"/>
              </a:ext>
            </a:extLst>
          </p:cNvPr>
          <p:cNvGrpSpPr/>
          <p:nvPr/>
        </p:nvGrpSpPr>
        <p:grpSpPr>
          <a:xfrm>
            <a:off x="860687" y="-1"/>
            <a:ext cx="11795099" cy="6858001"/>
            <a:chOff x="860687" y="-1"/>
            <a:chExt cx="11795099" cy="6858001"/>
          </a:xfrm>
        </p:grpSpPr>
        <p:pic>
          <p:nvPicPr>
            <p:cNvPr id="3" name="Immagine 2" descr="Immagine che contiene diagramma&#10;&#10;Descrizione generata automaticamente">
              <a:extLst>
                <a:ext uri="{FF2B5EF4-FFF2-40B4-BE49-F238E27FC236}">
                  <a16:creationId xmlns:a16="http://schemas.microsoft.com/office/drawing/2014/main" id="{9F1DAB9F-0FE4-AF80-5EFF-A25DC1F2432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605"/>
            <a:stretch/>
          </p:blipFill>
          <p:spPr>
            <a:xfrm>
              <a:off x="860687" y="-1"/>
              <a:ext cx="9162879" cy="6858001"/>
            </a:xfrm>
            <a:prstGeom prst="rect">
              <a:avLst/>
            </a:prstGeom>
          </p:spPr>
        </p:pic>
        <p:sp>
          <p:nvSpPr>
            <p:cNvPr id="8" name="Arco 7">
              <a:extLst>
                <a:ext uri="{FF2B5EF4-FFF2-40B4-BE49-F238E27FC236}">
                  <a16:creationId xmlns:a16="http://schemas.microsoft.com/office/drawing/2014/main" id="{71936413-FC09-3212-4030-E286ECAAC0EB}"/>
                </a:ext>
              </a:extLst>
            </p:cNvPr>
            <p:cNvSpPr/>
            <p:nvPr/>
          </p:nvSpPr>
          <p:spPr>
            <a:xfrm rot="346940">
              <a:off x="8539775" y="3261363"/>
              <a:ext cx="4116011" cy="2263969"/>
            </a:xfrm>
            <a:prstGeom prst="arc">
              <a:avLst>
                <a:gd name="adj1" fmla="val 14673425"/>
                <a:gd name="adj2" fmla="val 21143319"/>
              </a:avLst>
            </a:prstGeom>
            <a:noFill/>
            <a:ln w="76200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</p:grpSp>
    </p:spTree>
    <p:extLst>
      <p:ext uri="{BB962C8B-B14F-4D97-AF65-F5344CB8AC3E}">
        <p14:creationId xmlns:p14="http://schemas.microsoft.com/office/powerpoint/2010/main" val="919722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639AF527-236D-924A-AF7D-25EC92354E2E}"/>
              </a:ext>
            </a:extLst>
          </p:cNvPr>
          <p:cNvSpPr/>
          <p:nvPr/>
        </p:nvSpPr>
        <p:spPr>
          <a:xfrm>
            <a:off x="1143000" y="3886200"/>
            <a:ext cx="9906000" cy="2971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7" name="Immagine 6" descr="Immagine che contiene testo, schermo&#10;&#10;Descrizione generata automaticamente">
            <a:extLst>
              <a:ext uri="{FF2B5EF4-FFF2-40B4-BE49-F238E27FC236}">
                <a16:creationId xmlns:a16="http://schemas.microsoft.com/office/drawing/2014/main" id="{47A4B5EA-E50A-9695-9DCE-8B30A99D0B0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550" y="3201218"/>
            <a:ext cx="7454900" cy="3936187"/>
          </a:xfrm>
          <a:prstGeom prst="rect">
            <a:avLst/>
          </a:prstGeom>
        </p:spPr>
      </p:pic>
      <p:sp>
        <p:nvSpPr>
          <p:cNvPr id="4" name="Rettangolo 3">
            <a:extLst>
              <a:ext uri="{FF2B5EF4-FFF2-40B4-BE49-F238E27FC236}">
                <a16:creationId xmlns:a16="http://schemas.microsoft.com/office/drawing/2014/main" id="{8D87D1A1-FBCD-484D-3989-805B7C12506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226511" y="505266"/>
            <a:ext cx="5738945" cy="53919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2021 è stato un anno strategico per la nostra crescita aziendale. Si concretizza un percorso di sinergie con istituzioni e università con la nascita del primo Polo italiano della Sostenibilità. Network virtuoso nato in concomitanza di Tecno ESG, che coinvolge partner di rilievo nazionale e internazionale; uniti per la creazione di valore condiviso</a:t>
            </a: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Un hub strategico dedicato alle PMI, italiane ed estere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che desiderano rinnovare e valorizzare la propria strategia imprenditoriale puntando sulla digitalizzazione e la sostenibilità aziendale. Lo scopo di questo progetto è guidare le imprese nell’evoluzione ESG, un percorso indispensabile per chi intende accrescere il proprio consenso. </a:t>
            </a: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il Polo della Sostenibilità mostriamo alle aziende un nuovo modo di «fare impresa», capace di distinguersi nel mercato per l’efficacia delle proprie soluzioni, ma anche per l’impegno profuso a tutela della società e dell’ambiente</a:t>
            </a: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un impegno concreto, reale, senza macchia. </a:t>
            </a: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Grazie al Polo della Sostenibilità le aziende ricevono supporto per definire una strategia di business customizzata; entrano in possesso di strumenti validi per l’analisi delle performance ESG e dei gap esistenti, beneficiano dell’assistenza continuativa di un team di esperti di sostenibilità. </a:t>
            </a:r>
          </a:p>
        </p:txBody>
      </p:sp>
      <p:pic>
        <p:nvPicPr>
          <p:cNvPr id="6" name="Immagine 5" descr="Immagine che contiene logo&#10;&#10;Descrizione generata automaticamente">
            <a:extLst>
              <a:ext uri="{FF2B5EF4-FFF2-40B4-BE49-F238E27FC236}">
                <a16:creationId xmlns:a16="http://schemas.microsoft.com/office/drawing/2014/main" id="{A5CF5A4F-6ABC-94DF-EC05-EF70C41B779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114" y="99550"/>
            <a:ext cx="1724394" cy="131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2839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magine 10">
            <a:extLst>
              <a:ext uri="{FF2B5EF4-FFF2-40B4-BE49-F238E27FC236}">
                <a16:creationId xmlns:a16="http://schemas.microsoft.com/office/drawing/2014/main" id="{B6B43A31-B0C8-FA41-F5D5-EE40CADFA0A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0" y="0"/>
            <a:ext cx="10014740" cy="7080422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C33BFF50-3AC1-224C-B5E5-1246856FCBF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720000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42941">
              <a:spcBef>
                <a:spcPct val="0"/>
              </a:spcBef>
              <a:spcAft>
                <a:spcPts val="487"/>
              </a:spcAft>
              <a:defRPr/>
            </a:pPr>
            <a:r>
              <a:rPr lang="en-US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NOSTRI TRAGUARDI</a:t>
            </a:r>
          </a:p>
        </p:txBody>
      </p:sp>
      <p:pic>
        <p:nvPicPr>
          <p:cNvPr id="6" name="Elemento grafico 5">
            <a:extLst>
              <a:ext uri="{FF2B5EF4-FFF2-40B4-BE49-F238E27FC236}">
                <a16:creationId xmlns:a16="http://schemas.microsoft.com/office/drawing/2014/main" id="{D23EBC52-7D01-EA27-914A-6762C53B4B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443066" y="-1371539"/>
            <a:ext cx="7082165" cy="9304020"/>
          </a:xfrm>
          <a:prstGeom prst="rect">
            <a:avLst/>
          </a:prstGeom>
        </p:spPr>
      </p:pic>
      <p:sp>
        <p:nvSpPr>
          <p:cNvPr id="12" name="Rettangolo 11">
            <a:extLst>
              <a:ext uri="{FF2B5EF4-FFF2-40B4-BE49-F238E27FC236}">
                <a16:creationId xmlns:a16="http://schemas.microsoft.com/office/drawing/2014/main" id="{DC4DBB81-BE7F-83D1-C926-23DE1376C2F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921230" y="1221446"/>
            <a:ext cx="4475189" cy="52905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2022 - 2021 - 2020 - 2019 – 2018</a:t>
            </a:r>
          </a:p>
          <a:p>
            <a:r>
              <a:rPr lang="en-US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Premio Best Managed Companies Italia di Deloitte </a:t>
            </a:r>
          </a:p>
          <a:p>
            <a:endParaRPr lang="en-US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2021</a:t>
            </a: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Prendiamo parte al Global Compact delle Nazioni Unite</a:t>
            </a: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2021</a:t>
            </a: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Partecipiamo al B2O per le Task Force Finance &amp; </a:t>
            </a:r>
            <a:r>
              <a:rPr lang="it-IT" sz="1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Insfrastructure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 Energy &amp; Resource </a:t>
            </a:r>
            <a:r>
              <a:rPr lang="it-IT" sz="1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Efﬁciency</a:t>
            </a:r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2019</a:t>
            </a: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Premio One to Watch organizzato da </a:t>
            </a:r>
            <a:r>
              <a:rPr lang="it-IT" sz="1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European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Business  Awards</a:t>
            </a: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2019</a:t>
            </a: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Diventiamo azienda certificata ELITE a due anni dall’ingresso nel programma dedicato di Borsa Italiana</a:t>
            </a: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2019</a:t>
            </a: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Premio Innovation Smau Award</a:t>
            </a: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2014</a:t>
            </a:r>
          </a:p>
          <a:p>
            <a:r>
              <a:rPr lang="en-US" sz="1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Nomina</a:t>
            </a:r>
            <a:r>
              <a:rPr lang="en-US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National Champion per European Business Awards</a:t>
            </a:r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2013</a:t>
            </a: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Menzione speciale per l’innovazione </a:t>
            </a:r>
            <a:r>
              <a:rPr lang="it-IT" sz="1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Conﬁndustria</a:t>
            </a:r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1350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 descr="Immagine che contiene freccia&#10;&#10;Descrizione generata automaticamente">
            <a:extLst>
              <a:ext uri="{FF2B5EF4-FFF2-40B4-BE49-F238E27FC236}">
                <a16:creationId xmlns:a16="http://schemas.microsoft.com/office/drawing/2014/main" id="{7285C698-A64F-FA59-6700-4458002D6B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995" y="-23233"/>
            <a:ext cx="9733005" cy="6881235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8F2FF3BF-DE6D-4043-8C73-BEC9F683D36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720000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RESPONSABILITÀ E IMPEGNO: LA NOSTRA SFIDA</a:t>
            </a: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AF8FCD3E-9675-9F7E-2A18-E593866DA35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143901" y="1120116"/>
            <a:ext cx="5955957" cy="53919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Crediamo sia fondamentale contribuire alla diffusione di un nuovo modello d’impresa, sostenibile, innovativo, responsabile. Ci impegniamo ogni giorno per promuovere una nuova cultura imprenditoriale, caratterizzata dall’impegno sociale e ambientale, dall’interesse verso il benessere della collettività oltre che a quello propriamente imprenditoriale. </a:t>
            </a: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consapevolezze e le competenze acquisite negli anni ci permettono di guidare le imprese verso scelte responsabili e trasparenti, investimenti nuovi, di valore, percorsi capaci di rendere il proprio business resiliente e pronto ad affrontare le </a:t>
            </a:r>
            <a:r>
              <a:rPr lang="it-IT" sz="1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sﬁde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del futuro.</a:t>
            </a: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mondo deve fare la sua parte per garantire uno sviluppo sostenibile, nel rispetto degli </a:t>
            </a:r>
            <a:r>
              <a:rPr lang="it-IT" sz="1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SDGs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individuati dalle Nazioni Unite con l’Agenda 2030, e noi vogliamo contribuire usando tutte le nostre abilità. </a:t>
            </a:r>
          </a:p>
        </p:txBody>
      </p:sp>
    </p:spTree>
    <p:extLst>
      <p:ext uri="{BB962C8B-B14F-4D97-AF65-F5344CB8AC3E}">
        <p14:creationId xmlns:p14="http://schemas.microsoft.com/office/powerpoint/2010/main" val="36246984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>
            <a:extLst>
              <a:ext uri="{FF2B5EF4-FFF2-40B4-BE49-F238E27FC236}">
                <a16:creationId xmlns:a16="http://schemas.microsoft.com/office/drawing/2014/main" id="{8C9DAF8C-FA3D-EA4C-B619-4361C018EDD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0" y="1265567"/>
            <a:ext cx="5094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42941">
              <a:spcBef>
                <a:spcPct val="0"/>
              </a:spcBef>
              <a:defRPr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la nostra </a:t>
            </a:r>
            <a:r>
              <a:rPr lang="en-US" sz="1600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strategia</a:t>
            </a:r>
            <a:r>
              <a:rPr lang="en-US" sz="1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1600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sostenibilità</a:t>
            </a:r>
            <a:r>
              <a:rPr lang="en-US" sz="1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742941">
              <a:spcBef>
                <a:spcPct val="0"/>
              </a:spcBef>
              <a:defRPr/>
            </a:pP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aumenti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valore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del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tuo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brand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nel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lungo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742941">
              <a:spcBef>
                <a:spcPct val="0"/>
              </a:spcBef>
              <a:defRPr/>
            </a:pP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periodo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crei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nuove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opportunità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business</a:t>
            </a: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F002DC4A-B943-C54F-9EC9-61D711F77DB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720000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PERCORSO COMPLETO</a:t>
            </a:r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63BBECC7-E082-AD0B-225F-5D70193AB1C3}"/>
              </a:ext>
            </a:extLst>
          </p:cNvPr>
          <p:cNvSpPr/>
          <p:nvPr/>
        </p:nvSpPr>
        <p:spPr>
          <a:xfrm>
            <a:off x="2043005" y="2242014"/>
            <a:ext cx="4140923" cy="934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numero di aziende che adotta politiche sostenibili è in aumento, così come i consumatori che tengono conto della sostenibilità nelle loro scelte. La sostenibilità rappresenta un indicatore importante per gli investitori. 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CEE8927F-53B8-3AA2-7758-E92049F1911A}"/>
              </a:ext>
            </a:extLst>
          </p:cNvPr>
          <p:cNvSpPr txBox="1"/>
          <p:nvPr/>
        </p:nvSpPr>
        <p:spPr>
          <a:xfrm>
            <a:off x="2043006" y="3080887"/>
            <a:ext cx="281621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Agire in modo trasparente, verificabile e riconosciuto aumenta l’interesse e il coinvolgimento degli stakeholder e crea un vantaggio competitivo sul mercato.</a:t>
            </a:r>
          </a:p>
        </p:txBody>
      </p:sp>
      <p:pic>
        <p:nvPicPr>
          <p:cNvPr id="7" name="Immagine 6" descr="Immagine che contiene uccello, becco, tucano, fauna&#10;&#10;Descrizione generata automaticamente">
            <a:extLst>
              <a:ext uri="{FF2B5EF4-FFF2-40B4-BE49-F238E27FC236}">
                <a16:creationId xmlns:a16="http://schemas.microsoft.com/office/drawing/2014/main" id="{5DC6B8F9-6925-FE21-EDDD-E1D996D90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538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 descr="Immagine che contiene schermata, broccoli, albero&#10;&#10;Descrizione generata automaticamente">
            <a:extLst>
              <a:ext uri="{FF2B5EF4-FFF2-40B4-BE49-F238E27FC236}">
                <a16:creationId xmlns:a16="http://schemas.microsoft.com/office/drawing/2014/main" id="{3F6B86EE-E455-AB4A-2D91-7D93CC92C5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FF1756D6-1A4F-6043-A643-D4D734D1C9E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720000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42941">
              <a:spcBef>
                <a:spcPct val="0"/>
              </a:spcBef>
              <a:spcAft>
                <a:spcPts val="487"/>
              </a:spcAft>
              <a:defRPr/>
            </a:pPr>
            <a:r>
              <a:rPr lang="en-US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ESG ASSESSMENT:</a:t>
            </a: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B4AECA02-7662-6A4C-B261-CB112498643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987410"/>
            <a:ext cx="5500801" cy="22075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passa</a:t>
            </a:r>
            <a:r>
              <a:rPr lang="en-US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dalla</a:t>
            </a:r>
            <a:r>
              <a:rPr lang="en-US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consapevolezza</a:t>
            </a:r>
            <a:r>
              <a:rPr lang="en-US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all’azione</a:t>
            </a:r>
            <a:endParaRPr lang="en-US" sz="16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br>
              <a:rPr lang="it-IT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nostro </a:t>
            </a:r>
            <a:r>
              <a:rPr lang="it-IT" sz="1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assessment</a:t>
            </a:r>
            <a:r>
              <a:rPr lang="it-IT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l'unico in Italia certificato GRI, misura le performance </a:t>
            </a:r>
          </a:p>
          <a:p>
            <a:r>
              <a:rPr lang="it-IT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 sostenibilità aziendale, valutando i punti di forza e di debolezza della tua organizzazione, con riferimento alle best in class di settore. Un'analisi imprescindibile per definire insieme una strategia di miglioramento continuo </a:t>
            </a:r>
          </a:p>
          <a:p>
            <a:r>
              <a:rPr lang="it-IT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valorizzare il tuo posizionamento sul mercato.</a:t>
            </a:r>
          </a:p>
          <a:p>
            <a:endParaRPr lang="it-IT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Comunica a investitori, clienti e stakeholder la trasparenza e la solidità </a:t>
            </a:r>
          </a:p>
          <a:p>
            <a:r>
              <a:rPr lang="it-IT" sz="1200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 tuo modello di business.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6973B03E-FF68-F44D-925F-BFFA462055F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3475735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42941">
              <a:spcBef>
                <a:spcPct val="0"/>
              </a:spcBef>
              <a:spcAft>
                <a:spcPts val="487"/>
              </a:spcAft>
              <a:defRPr/>
            </a:pPr>
            <a:r>
              <a:rPr lang="en-US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MANAGEMENT:</a:t>
            </a:r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D02F844A-0B1D-3D48-8800-C909986A129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3799508"/>
            <a:ext cx="5500801" cy="22075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migliora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le </a:t>
            </a:r>
            <a:r>
              <a:rPr lang="en-US" sz="1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performance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aziendali</a:t>
            </a:r>
            <a:endParaRPr lang="en-US" sz="16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L’efficienza energetica è la soluzione più vantaggiosa per ridurre i costi energetici e abbattere le emissioni di gas serra; per questo motivo gode di numerosi incentivi e agevolazioni fiscali. Con l’SGE ISO 50001 eviti l’obbligo di diagnosi energetica, ottieni una riduzione delle cauzioni negli appalti pubblici e migliori la reputazione aziendale.</a:t>
            </a:r>
          </a:p>
          <a:p>
            <a:endParaRPr lang="it-IT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Ottimizza la gestione dell’energia: meno risorse, prestazioni migliori.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84154858-E9AC-974C-8876-ABCE7EAE601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5540" y="3250348"/>
            <a:ext cx="1803400" cy="63500"/>
          </a:xfrm>
          <a:prstGeom prst="rect">
            <a:avLst/>
          </a:prstGeom>
        </p:spPr>
      </p:pic>
      <p:pic>
        <p:nvPicPr>
          <p:cNvPr id="11" name="Immagine 10" descr="Immagine che contiene testo, Carattere, schermata, logo&#10;&#10;Descrizione generata automaticamente">
            <a:extLst>
              <a:ext uri="{FF2B5EF4-FFF2-40B4-BE49-F238E27FC236}">
                <a16:creationId xmlns:a16="http://schemas.microsoft.com/office/drawing/2014/main" id="{6C5BAA85-CC88-DD80-7BA4-E87E7FD7B0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202" y="624810"/>
            <a:ext cx="1150198" cy="1150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219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E4CEBA57-98AF-2B43-B2AF-4645E7B928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066" y="-1"/>
            <a:ext cx="9704934" cy="6858001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43F3B91B-3C60-CF48-86EB-9152E77DBD3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720000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42941">
              <a:spcBef>
                <a:spcPct val="0"/>
              </a:spcBef>
              <a:spcAft>
                <a:spcPts val="487"/>
              </a:spcAft>
              <a:defRPr/>
            </a:pPr>
            <a:r>
              <a:rPr lang="en-US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SOCIETÀ BENEFIT:</a:t>
            </a:r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BB3F294F-1202-8046-BF75-DC27CF7831E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5" y="987410"/>
            <a:ext cx="6072301" cy="22075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contribuisci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alla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prosperità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1600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economica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sociale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ambientale</a:t>
            </a:r>
            <a:endParaRPr lang="it-IT" sz="16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nostro percorso #</a:t>
            </a:r>
            <a:r>
              <a:rPr lang="it-IT" sz="1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siamounasocietabenefit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ti rende protagonista di un modello di business innovativo, inclusivo e sostenibile. Essere società benefit va oltre l’obiettivo di profitto; lo scopo è generare un impatto positivo sulla società, le comunità, le persone e l’ambiente.</a:t>
            </a:r>
          </a:p>
          <a:p>
            <a:endParaRPr lang="it-IT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Agisci in modo responsabile e trasparente; punta a un futuro migliore per te e per il pianeta.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3EC6C577-B01B-9D43-967C-06A2F9CDC2B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3475735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42941">
              <a:spcBef>
                <a:spcPct val="0"/>
              </a:spcBef>
              <a:spcAft>
                <a:spcPts val="487"/>
              </a:spcAft>
              <a:defRPr/>
            </a:pPr>
            <a:r>
              <a:rPr lang="en-US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CONSULENZA STRATEGICA:</a:t>
            </a:r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0D8EF4B2-E901-1044-89C2-63896F66B09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3799509"/>
            <a:ext cx="5500801" cy="28146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costruisci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tua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evoluzione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sostenibile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it-IT" sz="16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azioni intraprese in ambito ESG decretano la capacità di un’impresa di generare valore per la società e l’ambiente. Una capacità ritenuta indispensabile per indirizzare investimenti e collaborazioni.</a:t>
            </a: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Accedi a una consulenza su misura per definire e attuare un piano di sostenibilità completo, dall’analisi alla comunicazione, per mettere in luce priorità, obiettivi e traguardi e guidare la tua impresa verso un migliore posizionamento sul mercato.</a:t>
            </a:r>
          </a:p>
          <a:p>
            <a:endParaRPr lang="it-IT" sz="1200" i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Accelera il tuo processo di transizione verso un modello di business più responsabile e inclusivo.</a:t>
            </a:r>
          </a:p>
          <a:p>
            <a:endParaRPr lang="it-IT" sz="1200" i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CFEE8A0A-AF0C-7C4D-83D7-2FB6DCF3EFB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5540" y="3250348"/>
            <a:ext cx="1803400" cy="6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4297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9953CFA2-FB4F-2645-AA86-24C64244045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720000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42941">
              <a:spcBef>
                <a:spcPct val="0"/>
              </a:spcBef>
              <a:spcAft>
                <a:spcPts val="487"/>
              </a:spcAft>
              <a:defRPr/>
            </a:pPr>
            <a:r>
              <a:rPr lang="en-US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REPORT DI SOSTENIBILITÀ:</a:t>
            </a:r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B810DF5E-977F-5C49-8359-389F0F5CD43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5" y="987410"/>
            <a:ext cx="6072301" cy="22075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condividi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le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tue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azioni</a:t>
            </a:r>
            <a:r>
              <a:rPr lang="en-US" sz="1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green</a:t>
            </a:r>
            <a:endParaRPr lang="it-IT" sz="16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report di sostenibilità integra le tematiche ambientali, economiche e sociali. Necessario per la valutazione delle performance e dell’impatto dell’azienda; comunica gli obiettivi futuri dell’organizzazione e le strategie di miglioramento.</a:t>
            </a:r>
          </a:p>
          <a:p>
            <a:endParaRPr lang="it-IT" sz="1200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Fornisci al mercato uno strumento completo e trasparente; dimostra la tua responsabilità nei confronti delle tematiche ESG.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6BB99095-3DE1-2246-A11E-18C44803B3B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3475735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42941">
              <a:spcBef>
                <a:spcPct val="0"/>
              </a:spcBef>
              <a:spcAft>
                <a:spcPts val="487"/>
              </a:spcAft>
              <a:defRPr/>
            </a:pPr>
            <a:r>
              <a:rPr lang="en-US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BILANCIO DI SOSTENIBILITÀ:</a:t>
            </a:r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2F97D424-8C7B-7341-95F6-AE48296E61C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3799509"/>
            <a:ext cx="5500801" cy="28146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comunica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valore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della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tua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azienda</a:t>
            </a:r>
            <a:endParaRPr lang="it-IT" sz="16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bilancio di sostenibilità (come la DNF – Dichiarazione Non Finanziaria per le imprese obbligate) rivela a investitori e consumatori il percorso sostenibile intrapreso dall’azienda, coniugando dovere etico, responsabilità aziendale, gestione dei rischi e allineamento ai principi ESG.</a:t>
            </a:r>
          </a:p>
          <a:p>
            <a:endParaRPr lang="it-IT" sz="1200" i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Rendicontare le attività avviate fortifica la brand </a:t>
            </a:r>
            <a:r>
              <a:rPr lang="it-IT" sz="1200" i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identity</a:t>
            </a:r>
            <a:r>
              <a:rPr lang="it-IT" sz="1200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 avvicina gli obiettivi sostenibili che hai scelto di raggiungere nel lungo periodo.</a:t>
            </a: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562F1682-7E2B-334B-A787-55F7FF73C7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540" y="3250348"/>
            <a:ext cx="1803400" cy="63500"/>
          </a:xfrm>
          <a:prstGeom prst="rect">
            <a:avLst/>
          </a:prstGeom>
        </p:spPr>
      </p:pic>
      <p:pic>
        <p:nvPicPr>
          <p:cNvPr id="9" name="Immagine 8" descr="Immagine che contiene cibo, Spuntino, persona, mais&#10;&#10;Descrizione generata automaticamente">
            <a:extLst>
              <a:ext uri="{FF2B5EF4-FFF2-40B4-BE49-F238E27FC236}">
                <a16:creationId xmlns:a16="http://schemas.microsoft.com/office/drawing/2014/main" id="{83E019F4-470D-09F2-EEAB-24C871985F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584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11CFAFE3-EA0E-D443-AC28-E8938163C49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720000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42941">
              <a:spcBef>
                <a:spcPct val="0"/>
              </a:spcBef>
              <a:spcAft>
                <a:spcPts val="487"/>
              </a:spcAft>
              <a:defRPr/>
            </a:pPr>
            <a:r>
              <a:rPr lang="en-US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CARBON MANAGEMENT:</a:t>
            </a:r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5A295CD8-A057-0D41-BA0D-685D14CB67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042999" y="987410"/>
            <a:ext cx="7250088" cy="22075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sostieni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</a:t>
            </a:r>
            <a:r>
              <a:rPr lang="en-US" sz="1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crescita</a:t>
            </a:r>
            <a:r>
              <a:rPr lang="en-US" sz="1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economica</a:t>
            </a:r>
            <a:r>
              <a:rPr lang="en-US" sz="1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green</a:t>
            </a:r>
            <a:endParaRPr lang="it-IT" sz="16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il nostro carbon management gestisci le emissioni di CO</a:t>
            </a:r>
            <a:r>
              <a:rPr lang="it-IT" sz="1200" baseline="-25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dell’azienda: dalla riduzione alla compensazione; in modo sicuro, certificato, verificabile e trasparente.</a:t>
            </a: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percorso di decarbonizzazione che include misurazione, rendicontazione e mitigazione delle emissioni attraverso crediti di carbonio certificati; un percorso efficiente ed efficace che conduce la tua azienda alla neutralità carbonica.</a:t>
            </a:r>
          </a:p>
          <a:p>
            <a:endParaRPr lang="it-IT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Migliora le performance ambientali e rafforza l’immagine aziendale.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CF04F359-35B8-AB49-A1F8-316FC3BF30C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3475735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42941">
              <a:spcBef>
                <a:spcPct val="0"/>
              </a:spcBef>
              <a:spcAft>
                <a:spcPts val="487"/>
              </a:spcAft>
              <a:defRPr/>
            </a:pPr>
            <a:r>
              <a:rPr lang="en-US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CERTIFICAZIONE EPD:</a:t>
            </a: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7B495D6B-B9B6-564B-A4CF-205629B61D8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3799509"/>
            <a:ext cx="7250087" cy="28146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comunica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le </a:t>
            </a:r>
            <a:r>
              <a:rPr lang="en-US" sz="1600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prestazioni</a:t>
            </a:r>
            <a:r>
              <a:rPr lang="en-US" sz="1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ambientali</a:t>
            </a:r>
            <a:r>
              <a:rPr lang="en-US" sz="1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dei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tuoi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prodotti</a:t>
            </a:r>
            <a:endParaRPr lang="en-US" sz="16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6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gare d’appalto indette dalla pubblica amministrazione sono molto esigenti a livello ambientale e sociale; per partecipare è necessaria la conformità ai CAM Criteri Ambientali Minimi. La certificazione EPD considera l’intero ciclo di vita dei tuoi prodotti o servizi e ne comunica le prestazioni ambientali.</a:t>
            </a:r>
          </a:p>
          <a:p>
            <a:endParaRPr lang="it-IT" sz="1200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Valorizza il tuo brand e promuovi un modello di produzione sostenibile; condividi in modo trasparente e responsabile le azioni svolte per la riduzione dell’impatto ambientale.</a:t>
            </a: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3289F0C0-B8A9-3B49-8D1A-AB2844E2ACF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540" y="3250348"/>
            <a:ext cx="1803400" cy="63500"/>
          </a:xfrm>
          <a:prstGeom prst="rect">
            <a:avLst/>
          </a:prstGeom>
        </p:spPr>
      </p:pic>
      <p:pic>
        <p:nvPicPr>
          <p:cNvPr id="9" name="Elemento grafico 8">
            <a:extLst>
              <a:ext uri="{FF2B5EF4-FFF2-40B4-BE49-F238E27FC236}">
                <a16:creationId xmlns:a16="http://schemas.microsoft.com/office/drawing/2014/main" id="{5517E64F-9F5B-2B13-8A4B-D5C82E39A2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293087" y="-62585"/>
            <a:ext cx="2132463" cy="7080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9016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B574FC74-DB7C-F085-2CE7-481715D217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D8821E40-01B1-2943-9874-30FD350BE6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2422" y="4917815"/>
            <a:ext cx="957007" cy="312542"/>
          </a:xfrm>
          <a:prstGeom prst="rect">
            <a:avLst/>
          </a:prstGeom>
        </p:spPr>
      </p:pic>
      <p:sp>
        <p:nvSpPr>
          <p:cNvPr id="5" name="Rettangolo 4">
            <a:extLst>
              <a:ext uri="{FF2B5EF4-FFF2-40B4-BE49-F238E27FC236}">
                <a16:creationId xmlns:a16="http://schemas.microsoft.com/office/drawing/2014/main" id="{70D2A87D-6B32-894E-BF13-F6901090C899}"/>
              </a:ext>
            </a:extLst>
          </p:cNvPr>
          <p:cNvSpPr/>
          <p:nvPr/>
        </p:nvSpPr>
        <p:spPr>
          <a:xfrm>
            <a:off x="5029846" y="5329846"/>
            <a:ext cx="213231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800.128.047</a:t>
            </a:r>
          </a:p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www.tecnosrl.it</a:t>
            </a:r>
          </a:p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MILANO   |  LONDRA   |   NAPOLI</a:t>
            </a:r>
          </a:p>
        </p:txBody>
      </p:sp>
      <p:pic>
        <p:nvPicPr>
          <p:cNvPr id="7" name="Immagine 6" descr="Immagine che contiene testo&#10;&#10;Descrizione generata automaticamente">
            <a:extLst>
              <a:ext uri="{FF2B5EF4-FFF2-40B4-BE49-F238E27FC236}">
                <a16:creationId xmlns:a16="http://schemas.microsoft.com/office/drawing/2014/main" id="{CE3DD5BE-1FF3-A3B5-DF65-C3B7149BE5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299" y="2699318"/>
            <a:ext cx="5783413" cy="1459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1150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CEBA8B5D-4D70-0FE7-4AD3-CBE3F4B7F5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Immagine 12">
            <a:extLst>
              <a:ext uri="{FF2B5EF4-FFF2-40B4-BE49-F238E27FC236}">
                <a16:creationId xmlns:a16="http://schemas.microsoft.com/office/drawing/2014/main" id="{710C1E1E-0E10-CD40-8409-E5B88FF1B3E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2035" y="1038086"/>
            <a:ext cx="2278652" cy="744167"/>
          </a:xfrm>
          <a:prstGeom prst="rect">
            <a:avLst/>
          </a:prstGeom>
        </p:spPr>
      </p:pic>
      <p:sp>
        <p:nvSpPr>
          <p:cNvPr id="15" name="Rettangolo 14">
            <a:extLst>
              <a:ext uri="{FF2B5EF4-FFF2-40B4-BE49-F238E27FC236}">
                <a16:creationId xmlns:a16="http://schemas.microsoft.com/office/drawing/2014/main" id="{02F5CDEF-C858-F94E-890B-4008E47FBE9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272036" y="2820327"/>
            <a:ext cx="6399704" cy="16095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defTabSz="742941">
              <a:defRPr/>
            </a:pPr>
            <a:endParaRPr lang="it-IT" sz="2400" b="1" dirty="0">
              <a:solidFill>
                <a:schemeClr val="bg1"/>
              </a:solidFill>
              <a:latin typeface="Montserrat"/>
            </a:endParaRPr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2B0B8ECC-DA2B-5446-B266-442B8F973400}"/>
              </a:ext>
            </a:extLst>
          </p:cNvPr>
          <p:cNvSpPr/>
          <p:nvPr/>
        </p:nvSpPr>
        <p:spPr>
          <a:xfrm>
            <a:off x="2430870" y="3217582"/>
            <a:ext cx="4953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742941">
              <a:defRPr/>
            </a:pPr>
            <a:r>
              <a:rPr lang="it-IT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UNA PARTNERSHIP </a:t>
            </a:r>
          </a:p>
          <a:p>
            <a:pPr defTabSz="742941">
              <a:defRPr/>
            </a:pPr>
            <a:r>
              <a:rPr lang="it-IT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STRATEGICA PER LA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8C00D44C-5C0E-B442-AB36-D13FBD9A0A3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58"/>
          <a:stretch/>
        </p:blipFill>
        <p:spPr>
          <a:xfrm rot="20519103">
            <a:off x="5650865" y="-763282"/>
            <a:ext cx="6723665" cy="8180613"/>
          </a:xfrm>
          <a:prstGeom prst="rect">
            <a:avLst/>
          </a:prstGeom>
        </p:spPr>
      </p:pic>
      <p:pic>
        <p:nvPicPr>
          <p:cNvPr id="16" name="Immagine 15" descr="Immagine che contiene logo&#10;&#10;Descrizione generata automaticamente">
            <a:extLst>
              <a:ext uri="{FF2B5EF4-FFF2-40B4-BE49-F238E27FC236}">
                <a16:creationId xmlns:a16="http://schemas.microsoft.com/office/drawing/2014/main" id="{149CBA12-7440-002F-2FEF-06B47703DA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089" y="3596309"/>
            <a:ext cx="5095875" cy="1285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1363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Tabella 19">
            <a:extLst>
              <a:ext uri="{FF2B5EF4-FFF2-40B4-BE49-F238E27FC236}">
                <a16:creationId xmlns:a16="http://schemas.microsoft.com/office/drawing/2014/main" id="{81D38244-20F1-D647-88A4-DF0BE13218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0168404"/>
              </p:ext>
            </p:extLst>
          </p:nvPr>
        </p:nvGraphicFramePr>
        <p:xfrm>
          <a:off x="2010324" y="3851471"/>
          <a:ext cx="8178801" cy="21562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6267">
                  <a:extLst>
                    <a:ext uri="{9D8B030D-6E8A-4147-A177-3AD203B41FA5}">
                      <a16:colId xmlns:a16="http://schemas.microsoft.com/office/drawing/2014/main" val="4163133317"/>
                    </a:ext>
                  </a:extLst>
                </a:gridCol>
                <a:gridCol w="2726267">
                  <a:extLst>
                    <a:ext uri="{9D8B030D-6E8A-4147-A177-3AD203B41FA5}">
                      <a16:colId xmlns:a16="http://schemas.microsoft.com/office/drawing/2014/main" val="862348735"/>
                    </a:ext>
                  </a:extLst>
                </a:gridCol>
                <a:gridCol w="2726267">
                  <a:extLst>
                    <a:ext uri="{9D8B030D-6E8A-4147-A177-3AD203B41FA5}">
                      <a16:colId xmlns:a16="http://schemas.microsoft.com/office/drawing/2014/main" val="3204421062"/>
                    </a:ext>
                  </a:extLst>
                </a:gridCol>
              </a:tblGrid>
              <a:tr h="2156205"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eague Spartan" charset="0"/>
                          <a:cs typeface="Arial" panose="020B0604020202020204" pitchFamily="34" charset="0"/>
                        </a:rPr>
                        <a:t>SOSTENIBILITÀ </a:t>
                      </a:r>
                    </a:p>
                    <a:p>
                      <a:pPr marL="4572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eague Spartan" charset="0"/>
                          <a:cs typeface="Arial" panose="020B0604020202020204" pitchFamily="34" charset="0"/>
                        </a:rPr>
                        <a:t>STRATEGICA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League Spartan" charset="0"/>
                        <a:cs typeface="Arial" panose="020B0604020202020204" pitchFamily="34" charset="0"/>
                      </a:endParaRPr>
                    </a:p>
                    <a:p>
                      <a:pPr marL="17145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buSzPct val="100000"/>
                        <a:buFont typeface="Arial" panose="020B0604020202020204" pitchFamily="34" charset="0"/>
                        <a:buChar char="•"/>
                      </a:pPr>
                      <a:r>
                        <a:rPr lang="it-IT" sz="1200" b="0" i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Assessment</a:t>
                      </a:r>
                      <a:r>
                        <a:rPr lang="it-IT" sz="1200" b="0" i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 ESG certificato GRI</a:t>
                      </a:r>
                    </a:p>
                    <a:p>
                      <a:pPr marL="17145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buSzPct val="100000"/>
                        <a:buFont typeface="Arial" panose="020B0604020202020204" pitchFamily="34" charset="0"/>
                        <a:buChar char="•"/>
                      </a:pPr>
                      <a:r>
                        <a:rPr lang="it-IT" sz="1200" b="0" i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Report e Bilancio di Sostenibilità </a:t>
                      </a:r>
                    </a:p>
                    <a:p>
                      <a:pPr marL="17145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buSzPct val="100000"/>
                        <a:buFont typeface="Arial" panose="020B0604020202020204" pitchFamily="34" charset="0"/>
                        <a:buChar char="•"/>
                      </a:pPr>
                      <a:r>
                        <a:rPr lang="it-IT" sz="1200" b="0" i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DNF (</a:t>
                      </a:r>
                      <a:r>
                        <a:rPr lang="it-IT" sz="1200" b="0" i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D.lgs</a:t>
                      </a:r>
                      <a:r>
                        <a:rPr lang="it-IT" sz="1200" b="0" i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 254/2016) - Relazione d’impatto </a:t>
                      </a:r>
                    </a:p>
                    <a:p>
                      <a:pPr marL="17145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buSzPct val="100000"/>
                        <a:buFont typeface="Arial" panose="020B0604020202020204" pitchFamily="34" charset="0"/>
                        <a:buChar char="•"/>
                      </a:pPr>
                      <a:r>
                        <a:rPr lang="it-IT" sz="1200" b="0" i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Analisi di materialità e Stakeholder engagement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lang="it-IT" sz="1200" b="0" i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eague Spartan" charset="0"/>
                          <a:cs typeface="Arial" panose="020B0604020202020204" pitchFamily="34" charset="0"/>
                        </a:rPr>
                        <a:t>SOSTENIBILITÀ </a:t>
                      </a:r>
                    </a:p>
                    <a:p>
                      <a:pPr marL="4572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eague Spartan" charset="0"/>
                          <a:cs typeface="Arial" panose="020B0604020202020204" pitchFamily="34" charset="0"/>
                        </a:rPr>
                        <a:t>AMBIENTALE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League Spartan" charset="0"/>
                        <a:cs typeface="Arial" panose="020B0604020202020204" pitchFamily="34" charset="0"/>
                      </a:endParaRPr>
                    </a:p>
                    <a:p>
                      <a:pPr marL="17145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Carbon Footprint di </a:t>
                      </a:r>
                      <a:r>
                        <a:rPr lang="en-US" sz="1200" b="0" i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Organizzazione</a:t>
                      </a:r>
                      <a:r>
                        <a:rPr lang="en-US" sz="1200" b="0" i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 – </a:t>
                      </a:r>
                      <a:br>
                        <a:rPr lang="en-US" sz="1200" b="0" i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1200" b="0" i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UNI ISO 14064</a:t>
                      </a:r>
                    </a:p>
                    <a:p>
                      <a:pPr marL="17145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Carbon Footprint di </a:t>
                      </a:r>
                      <a:r>
                        <a:rPr lang="en-US" sz="1200" b="0" i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Prodotto</a:t>
                      </a:r>
                      <a:r>
                        <a:rPr lang="en-US" sz="1200" b="0" i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 – </a:t>
                      </a:r>
                      <a:br>
                        <a:rPr lang="en-US" sz="1200" b="0" i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1200" b="0" i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UNI ISO 14067</a:t>
                      </a:r>
                    </a:p>
                    <a:p>
                      <a:pPr marL="17145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EPD/LCA – UNI ISO 14025</a:t>
                      </a:r>
                    </a:p>
                    <a:p>
                      <a:pPr marL="17145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Strategie</a:t>
                      </a:r>
                      <a:r>
                        <a:rPr lang="en-US" sz="1200" b="0" i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 di Carbon Neutrality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lang="it-IT" sz="1200" b="0" i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eague Spartan" charset="0"/>
                          <a:cs typeface="Arial" panose="020B0604020202020204" pitchFamily="34" charset="0"/>
                        </a:rPr>
                        <a:t>ENERGY </a:t>
                      </a:r>
                    </a:p>
                    <a:p>
                      <a:pPr marL="4572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eague Spartan" charset="0"/>
                          <a:cs typeface="Arial" panose="020B0604020202020204" pitchFamily="34" charset="0"/>
                        </a:rPr>
                        <a:t>MANAGEMENT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League Spartan" charset="0"/>
                        <a:cs typeface="Arial" panose="020B0604020202020204" pitchFamily="34" charset="0"/>
                      </a:endParaRPr>
                    </a:p>
                    <a:p>
                      <a:pPr marL="17145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it-IT" sz="1200" b="0" i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ato Light"/>
                          <a:cs typeface="Arial" panose="020B0604020202020204" pitchFamily="34" charset="0"/>
                        </a:rPr>
                        <a:t>Diagnosi energetiche e strategie di miglioramento</a:t>
                      </a:r>
                    </a:p>
                    <a:p>
                      <a:pPr marL="17145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it-IT" sz="1200" b="0" i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ato Light"/>
                          <a:cs typeface="Arial" panose="020B0604020202020204" pitchFamily="34" charset="0"/>
                        </a:rPr>
                        <a:t>Sistemi di gestione dell’energia – UNI ISO 50001</a:t>
                      </a:r>
                    </a:p>
                    <a:p>
                      <a:pPr marL="17145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it-IT" sz="1200" b="0" i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Lato Light"/>
                          <a:cs typeface="Arial" panose="020B0604020202020204" pitchFamily="34" charset="0"/>
                        </a:rPr>
                        <a:t>Monitoraggio vettori energici e controllo fatturazione </a:t>
                      </a:r>
                      <a:endParaRPr lang="it-IT" sz="1200" b="0" i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Lato Light" panose="020F0502020204030203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it-IT" sz="1200" b="0" i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3762508"/>
                  </a:ext>
                </a:extLst>
              </a:tr>
            </a:tbl>
          </a:graphicData>
        </a:graphic>
      </p:graphicFrame>
      <p:sp>
        <p:nvSpPr>
          <p:cNvPr id="2" name="CasellaDiTesto 1">
            <a:extLst>
              <a:ext uri="{FF2B5EF4-FFF2-40B4-BE49-F238E27FC236}">
                <a16:creationId xmlns:a16="http://schemas.microsoft.com/office/drawing/2014/main" id="{D920997A-DB33-F14D-92D0-C3918FCD620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900000"/>
            <a:ext cx="7896811" cy="3693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defTabSz="1371585">
              <a:lnSpc>
                <a:spcPct val="90000"/>
              </a:lnSpc>
              <a:spcBef>
                <a:spcPct val="0"/>
              </a:spcBef>
              <a:spcAft>
                <a:spcPts val="900"/>
              </a:spcAft>
              <a:defRPr/>
            </a:pPr>
            <a:r>
              <a:rPr lang="en-US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L’APPROCCIO TECNO ALLA SOSTENIBILITÀ</a:t>
            </a:r>
          </a:p>
        </p:txBody>
      </p:sp>
      <p:sp>
        <p:nvSpPr>
          <p:cNvPr id="3" name="TextBox 6">
            <a:extLst>
              <a:ext uri="{FF2B5EF4-FFF2-40B4-BE49-F238E27FC236}">
                <a16:creationId xmlns:a16="http://schemas.microsoft.com/office/drawing/2014/main" id="{25C13740-8F92-D945-874B-F43890D8FD5E}"/>
              </a:ext>
            </a:extLst>
          </p:cNvPr>
          <p:cNvSpPr txBox="1"/>
          <p:nvPr/>
        </p:nvSpPr>
        <p:spPr>
          <a:xfrm>
            <a:off x="2043002" y="1379300"/>
            <a:ext cx="5544440" cy="18466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Tecno si propone alle aziende come interlocutore unico per lo sviluppo di un percorso finalizzato alla sostenibilità aziendale attraverso un'offerta E2E. </a:t>
            </a:r>
            <a:b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percorso basato su un cambiamento culturale che impatta positivamente sulla strategia aziendale generando valore.</a:t>
            </a: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nostra proposta per la sostenibilità aziendale consente di:</a:t>
            </a: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Aumentare il </a:t>
            </a: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valore economico 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complessivo dell’azienda</a:t>
            </a:r>
          </a:p>
          <a:p>
            <a:pPr lvl="1"/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Accedere a meccanismi di </a:t>
            </a: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finanza sostenibile 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(miglioramento del rating/accesso alla finanza straordinaria)</a:t>
            </a:r>
          </a:p>
          <a:p>
            <a:pPr lvl="1"/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Migliorare la </a:t>
            </a: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reputazione aziendale</a:t>
            </a:r>
            <a:endParaRPr lang="en-US" sz="12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Freeform 937">
            <a:extLst>
              <a:ext uri="{FF2B5EF4-FFF2-40B4-BE49-F238E27FC236}">
                <a16:creationId xmlns:a16="http://schemas.microsoft.com/office/drawing/2014/main" id="{EF0EAA74-89B7-2D42-B972-9603FBF31952}"/>
              </a:ext>
            </a:extLst>
          </p:cNvPr>
          <p:cNvSpPr>
            <a:spLocks noChangeAspect="1"/>
          </p:cNvSpPr>
          <p:nvPr/>
        </p:nvSpPr>
        <p:spPr bwMode="auto">
          <a:xfrm>
            <a:off x="2010319" y="3877594"/>
            <a:ext cx="431760" cy="381666"/>
          </a:xfrm>
          <a:custGeom>
            <a:avLst/>
            <a:gdLst>
              <a:gd name="T0" fmla="*/ 6115414 w 293328"/>
              <a:gd name="T1" fmla="*/ 9689725 h 293328"/>
              <a:gd name="T2" fmla="*/ 6115414 w 293328"/>
              <a:gd name="T3" fmla="*/ 10022509 h 293328"/>
              <a:gd name="T4" fmla="*/ 4441169 w 293328"/>
              <a:gd name="T5" fmla="*/ 9849457 h 293328"/>
              <a:gd name="T6" fmla="*/ 326110 w 293328"/>
              <a:gd name="T7" fmla="*/ 9377273 h 293328"/>
              <a:gd name="T8" fmla="*/ 821836 w 293328"/>
              <a:gd name="T9" fmla="*/ 10330664 h 293328"/>
              <a:gd name="T10" fmla="*/ 10331054 w 293328"/>
              <a:gd name="T11" fmla="*/ 9847428 h 293328"/>
              <a:gd name="T12" fmla="*/ 326110 w 293328"/>
              <a:gd name="T13" fmla="*/ 9377273 h 293328"/>
              <a:gd name="T14" fmla="*/ 430543 w 293328"/>
              <a:gd name="T15" fmla="*/ 9050770 h 293328"/>
              <a:gd name="T16" fmla="*/ 9522332 w 293328"/>
              <a:gd name="T17" fmla="*/ 7640234 h 293328"/>
              <a:gd name="T18" fmla="*/ 7371923 w 293328"/>
              <a:gd name="T19" fmla="*/ 2661536 h 293328"/>
              <a:gd name="T20" fmla="*/ 7593000 w 293328"/>
              <a:gd name="T21" fmla="*/ 2886222 h 293328"/>
              <a:gd name="T22" fmla="*/ 5330401 w 293328"/>
              <a:gd name="T23" fmla="*/ 5120035 h 293328"/>
              <a:gd name="T24" fmla="*/ 4147108 w 293328"/>
              <a:gd name="T25" fmla="*/ 3983288 h 293328"/>
              <a:gd name="T26" fmla="*/ 4381182 w 293328"/>
              <a:gd name="T27" fmla="*/ 3745356 h 293328"/>
              <a:gd name="T28" fmla="*/ 7371923 w 293328"/>
              <a:gd name="T29" fmla="*/ 2661536 h 293328"/>
              <a:gd name="T30" fmla="*/ 6711475 w 293328"/>
              <a:gd name="T31" fmla="*/ 1972231 h 293328"/>
              <a:gd name="T32" fmla="*/ 6515349 w 293328"/>
              <a:gd name="T33" fmla="*/ 2221611 h 293328"/>
              <a:gd name="T34" fmla="*/ 3325974 w 293328"/>
              <a:gd name="T35" fmla="*/ 3823196 h 293328"/>
              <a:gd name="T36" fmla="*/ 4110278 w 293328"/>
              <a:gd name="T37" fmla="*/ 5569121 h 293328"/>
              <a:gd name="T38" fmla="*/ 5312790 w 293328"/>
              <a:gd name="T39" fmla="*/ 5831697 h 293328"/>
              <a:gd name="T40" fmla="*/ 7456515 w 293328"/>
              <a:gd name="T41" fmla="*/ 4138196 h 293328"/>
              <a:gd name="T42" fmla="*/ 5312790 w 293328"/>
              <a:gd name="T43" fmla="*/ 6146705 h 293328"/>
              <a:gd name="T44" fmla="*/ 3273670 w 293328"/>
              <a:gd name="T45" fmla="*/ 6855589 h 293328"/>
              <a:gd name="T46" fmla="*/ 3103781 w 293328"/>
              <a:gd name="T47" fmla="*/ 6894996 h 293328"/>
              <a:gd name="T48" fmla="*/ 2999197 w 293328"/>
              <a:gd name="T49" fmla="*/ 3823196 h 293328"/>
              <a:gd name="T50" fmla="*/ 1669652 w 293328"/>
              <a:gd name="T51" fmla="*/ 326516 h 293328"/>
              <a:gd name="T52" fmla="*/ 1187017 w 293328"/>
              <a:gd name="T53" fmla="*/ 7326789 h 293328"/>
              <a:gd name="T54" fmla="*/ 9457110 w 293328"/>
              <a:gd name="T55" fmla="*/ 809663 h 293328"/>
              <a:gd name="T56" fmla="*/ 1669652 w 293328"/>
              <a:gd name="T57" fmla="*/ 326516 h 293328"/>
              <a:gd name="T58" fmla="*/ 8987492 w 293328"/>
              <a:gd name="T59" fmla="*/ 0 h 293328"/>
              <a:gd name="T60" fmla="*/ 9783232 w 293328"/>
              <a:gd name="T61" fmla="*/ 7444346 h 293328"/>
              <a:gd name="T62" fmla="*/ 10657173 w 293328"/>
              <a:gd name="T63" fmla="*/ 9207496 h 293328"/>
              <a:gd name="T64" fmla="*/ 9835375 w 293328"/>
              <a:gd name="T65" fmla="*/ 10657173 h 293328"/>
              <a:gd name="T66" fmla="*/ 0 w 293328"/>
              <a:gd name="T67" fmla="*/ 9847428 h 293328"/>
              <a:gd name="T68" fmla="*/ 26109 w 293328"/>
              <a:gd name="T69" fmla="*/ 9129172 h 293328"/>
              <a:gd name="T70" fmla="*/ 873969 w 293328"/>
              <a:gd name="T71" fmla="*/ 809663 h 293328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93328" h="293328">
                <a:moveTo>
                  <a:pt x="126591" y="266700"/>
                </a:moveTo>
                <a:lnTo>
                  <a:pt x="168320" y="266700"/>
                </a:lnTo>
                <a:cubicBezTo>
                  <a:pt x="170860" y="266700"/>
                  <a:pt x="172674" y="268898"/>
                  <a:pt x="172674" y="271096"/>
                </a:cubicBezTo>
                <a:cubicBezTo>
                  <a:pt x="172674" y="273661"/>
                  <a:pt x="170860" y="275859"/>
                  <a:pt x="168320" y="275859"/>
                </a:cubicBezTo>
                <a:lnTo>
                  <a:pt x="126591" y="275859"/>
                </a:lnTo>
                <a:cubicBezTo>
                  <a:pt x="124051" y="275859"/>
                  <a:pt x="122237" y="273661"/>
                  <a:pt x="122237" y="271096"/>
                </a:cubicBezTo>
                <a:cubicBezTo>
                  <a:pt x="122237" y="268898"/>
                  <a:pt x="124051" y="266700"/>
                  <a:pt x="126591" y="266700"/>
                </a:cubicBezTo>
                <a:close/>
                <a:moveTo>
                  <a:pt x="8976" y="258100"/>
                </a:moveTo>
                <a:lnTo>
                  <a:pt x="8976" y="271040"/>
                </a:lnTo>
                <a:cubicBezTo>
                  <a:pt x="8976" y="278589"/>
                  <a:pt x="15079" y="284341"/>
                  <a:pt x="22619" y="284341"/>
                </a:cubicBezTo>
                <a:lnTo>
                  <a:pt x="270709" y="284341"/>
                </a:lnTo>
                <a:cubicBezTo>
                  <a:pt x="278249" y="284341"/>
                  <a:pt x="284352" y="278589"/>
                  <a:pt x="284352" y="271040"/>
                </a:cubicBezTo>
                <a:lnTo>
                  <a:pt x="284352" y="258100"/>
                </a:lnTo>
                <a:lnTo>
                  <a:pt x="8976" y="258100"/>
                </a:lnTo>
                <a:close/>
                <a:moveTo>
                  <a:pt x="31236" y="210290"/>
                </a:moveTo>
                <a:lnTo>
                  <a:pt x="11848" y="249113"/>
                </a:lnTo>
                <a:lnTo>
                  <a:pt x="281480" y="249113"/>
                </a:lnTo>
                <a:lnTo>
                  <a:pt x="262092" y="210290"/>
                </a:lnTo>
                <a:lnTo>
                  <a:pt x="31236" y="210290"/>
                </a:lnTo>
                <a:close/>
                <a:moveTo>
                  <a:pt x="202905" y="73256"/>
                </a:moveTo>
                <a:cubicBezTo>
                  <a:pt x="204337" y="71437"/>
                  <a:pt x="207200" y="71437"/>
                  <a:pt x="208990" y="73256"/>
                </a:cubicBezTo>
                <a:cubicBezTo>
                  <a:pt x="210779" y="75075"/>
                  <a:pt x="210779" y="77986"/>
                  <a:pt x="208990" y="79441"/>
                </a:cubicBezTo>
                <a:lnTo>
                  <a:pt x="149935" y="139468"/>
                </a:lnTo>
                <a:cubicBezTo>
                  <a:pt x="149219" y="140559"/>
                  <a:pt x="147787" y="140923"/>
                  <a:pt x="146713" y="140923"/>
                </a:cubicBezTo>
                <a:cubicBezTo>
                  <a:pt x="145998" y="140923"/>
                  <a:pt x="144566" y="140559"/>
                  <a:pt x="143850" y="139468"/>
                </a:cubicBezTo>
                <a:lnTo>
                  <a:pt x="114144" y="109636"/>
                </a:lnTo>
                <a:cubicBezTo>
                  <a:pt x="112712" y="108181"/>
                  <a:pt x="112712" y="104907"/>
                  <a:pt x="114144" y="103088"/>
                </a:cubicBezTo>
                <a:cubicBezTo>
                  <a:pt x="115933" y="101633"/>
                  <a:pt x="118797" y="101633"/>
                  <a:pt x="120586" y="103088"/>
                </a:cubicBezTo>
                <a:lnTo>
                  <a:pt x="146713" y="130009"/>
                </a:lnTo>
                <a:lnTo>
                  <a:pt x="202905" y="73256"/>
                </a:lnTo>
                <a:close/>
                <a:moveTo>
                  <a:pt x="146230" y="41275"/>
                </a:moveTo>
                <a:cubicBezTo>
                  <a:pt x="160261" y="41275"/>
                  <a:pt x="173573" y="45611"/>
                  <a:pt x="184726" y="54283"/>
                </a:cubicBezTo>
                <a:cubicBezTo>
                  <a:pt x="186884" y="55728"/>
                  <a:pt x="187244" y="58618"/>
                  <a:pt x="185805" y="60425"/>
                </a:cubicBezTo>
                <a:cubicBezTo>
                  <a:pt x="184366" y="62232"/>
                  <a:pt x="181488" y="62593"/>
                  <a:pt x="179329" y="61148"/>
                </a:cubicBezTo>
                <a:cubicBezTo>
                  <a:pt x="169975" y="53921"/>
                  <a:pt x="158462" y="50308"/>
                  <a:pt x="146230" y="50308"/>
                </a:cubicBezTo>
                <a:cubicBezTo>
                  <a:pt x="116369" y="50308"/>
                  <a:pt x="91544" y="74878"/>
                  <a:pt x="91544" y="105229"/>
                </a:cubicBezTo>
                <a:lnTo>
                  <a:pt x="91544" y="174963"/>
                </a:lnTo>
                <a:lnTo>
                  <a:pt x="113131" y="153284"/>
                </a:lnTo>
                <a:cubicBezTo>
                  <a:pt x="114570" y="151839"/>
                  <a:pt x="116729" y="151839"/>
                  <a:pt x="118527" y="152562"/>
                </a:cubicBezTo>
                <a:cubicBezTo>
                  <a:pt x="127162" y="157620"/>
                  <a:pt x="136516" y="160511"/>
                  <a:pt x="146230" y="160511"/>
                </a:cubicBezTo>
                <a:cubicBezTo>
                  <a:pt x="172134" y="160511"/>
                  <a:pt x="194440" y="142083"/>
                  <a:pt x="199836" y="117152"/>
                </a:cubicBezTo>
                <a:cubicBezTo>
                  <a:pt x="200556" y="114984"/>
                  <a:pt x="202714" y="113178"/>
                  <a:pt x="205233" y="113900"/>
                </a:cubicBezTo>
                <a:cubicBezTo>
                  <a:pt x="207751" y="114262"/>
                  <a:pt x="209190" y="116791"/>
                  <a:pt x="208471" y="119320"/>
                </a:cubicBezTo>
                <a:cubicBezTo>
                  <a:pt x="201995" y="148226"/>
                  <a:pt x="176091" y="169182"/>
                  <a:pt x="146230" y="169182"/>
                </a:cubicBezTo>
                <a:cubicBezTo>
                  <a:pt x="136156" y="169182"/>
                  <a:pt x="125723" y="166653"/>
                  <a:pt x="117088" y="161956"/>
                </a:cubicBezTo>
                <a:lnTo>
                  <a:pt x="90105" y="188693"/>
                </a:lnTo>
                <a:cubicBezTo>
                  <a:pt x="89386" y="189777"/>
                  <a:pt x="88306" y="190139"/>
                  <a:pt x="87227" y="190139"/>
                </a:cubicBezTo>
                <a:cubicBezTo>
                  <a:pt x="86508" y="190139"/>
                  <a:pt x="85788" y="190139"/>
                  <a:pt x="85428" y="189777"/>
                </a:cubicBezTo>
                <a:cubicBezTo>
                  <a:pt x="83629" y="189055"/>
                  <a:pt x="82550" y="187610"/>
                  <a:pt x="82550" y="185803"/>
                </a:cubicBezTo>
                <a:lnTo>
                  <a:pt x="82550" y="105229"/>
                </a:lnTo>
                <a:cubicBezTo>
                  <a:pt x="82550" y="69819"/>
                  <a:pt x="111332" y="41275"/>
                  <a:pt x="146230" y="41275"/>
                </a:cubicBezTo>
                <a:close/>
                <a:moveTo>
                  <a:pt x="45956" y="8987"/>
                </a:moveTo>
                <a:cubicBezTo>
                  <a:pt x="38775" y="8987"/>
                  <a:pt x="32672" y="14738"/>
                  <a:pt x="32672" y="22287"/>
                </a:cubicBezTo>
                <a:lnTo>
                  <a:pt x="32672" y="201663"/>
                </a:lnTo>
                <a:lnTo>
                  <a:pt x="260297" y="201663"/>
                </a:lnTo>
                <a:lnTo>
                  <a:pt x="260297" y="22287"/>
                </a:lnTo>
                <a:cubicBezTo>
                  <a:pt x="260297" y="14738"/>
                  <a:pt x="254553" y="8987"/>
                  <a:pt x="247372" y="8987"/>
                </a:cubicBezTo>
                <a:lnTo>
                  <a:pt x="45956" y="8987"/>
                </a:lnTo>
                <a:close/>
                <a:moveTo>
                  <a:pt x="45956" y="0"/>
                </a:moveTo>
                <a:lnTo>
                  <a:pt x="247372" y="0"/>
                </a:lnTo>
                <a:cubicBezTo>
                  <a:pt x="259579" y="0"/>
                  <a:pt x="269273" y="10065"/>
                  <a:pt x="269273" y="22287"/>
                </a:cubicBezTo>
                <a:lnTo>
                  <a:pt x="269273" y="204898"/>
                </a:lnTo>
                <a:lnTo>
                  <a:pt x="292610" y="251270"/>
                </a:lnTo>
                <a:cubicBezTo>
                  <a:pt x="292969" y="251989"/>
                  <a:pt x="293328" y="252707"/>
                  <a:pt x="293328" y="253426"/>
                </a:cubicBezTo>
                <a:lnTo>
                  <a:pt x="293328" y="271040"/>
                </a:lnTo>
                <a:cubicBezTo>
                  <a:pt x="293328" y="283622"/>
                  <a:pt x="282916" y="293328"/>
                  <a:pt x="270709" y="293328"/>
                </a:cubicBezTo>
                <a:lnTo>
                  <a:pt x="22619" y="293328"/>
                </a:lnTo>
                <a:cubicBezTo>
                  <a:pt x="10053" y="293328"/>
                  <a:pt x="0" y="283622"/>
                  <a:pt x="0" y="271040"/>
                </a:cubicBezTo>
                <a:lnTo>
                  <a:pt x="0" y="253426"/>
                </a:lnTo>
                <a:cubicBezTo>
                  <a:pt x="0" y="252707"/>
                  <a:pt x="359" y="251989"/>
                  <a:pt x="718" y="251270"/>
                </a:cubicBezTo>
                <a:lnTo>
                  <a:pt x="24055" y="204898"/>
                </a:lnTo>
                <a:lnTo>
                  <a:pt x="24055" y="22287"/>
                </a:lnTo>
                <a:cubicBezTo>
                  <a:pt x="24055" y="10065"/>
                  <a:pt x="33749" y="0"/>
                  <a:pt x="45956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anchor="ctr"/>
          <a:lstStyle/>
          <a:p>
            <a:endParaRPr lang="en-US" sz="1500"/>
          </a:p>
        </p:txBody>
      </p:sp>
      <p:sp>
        <p:nvSpPr>
          <p:cNvPr id="17" name="Freeform 35">
            <a:extLst>
              <a:ext uri="{FF2B5EF4-FFF2-40B4-BE49-F238E27FC236}">
                <a16:creationId xmlns:a16="http://schemas.microsoft.com/office/drawing/2014/main" id="{AB01F83E-BCEA-6348-B814-43E5454F6891}"/>
              </a:ext>
            </a:extLst>
          </p:cNvPr>
          <p:cNvSpPr>
            <a:spLocks noChangeAspect="1"/>
          </p:cNvSpPr>
          <p:nvPr/>
        </p:nvSpPr>
        <p:spPr bwMode="auto">
          <a:xfrm>
            <a:off x="4749347" y="3877595"/>
            <a:ext cx="431056" cy="381666"/>
          </a:xfrm>
          <a:custGeom>
            <a:avLst/>
            <a:gdLst>
              <a:gd name="T0" fmla="*/ 2147483646 w 818"/>
              <a:gd name="T1" fmla="*/ 2147483646 h 817"/>
              <a:gd name="T2" fmla="*/ 2147483646 w 818"/>
              <a:gd name="T3" fmla="*/ 2147483646 h 817"/>
              <a:gd name="T4" fmla="*/ 2147483646 w 818"/>
              <a:gd name="T5" fmla="*/ 2147483646 h 817"/>
              <a:gd name="T6" fmla="*/ 2147483646 w 818"/>
              <a:gd name="T7" fmla="*/ 2147483646 h 817"/>
              <a:gd name="T8" fmla="*/ 2147483646 w 818"/>
              <a:gd name="T9" fmla="*/ 2147483646 h 817"/>
              <a:gd name="T10" fmla="*/ 2147483646 w 818"/>
              <a:gd name="T11" fmla="*/ 2147483646 h 817"/>
              <a:gd name="T12" fmla="*/ 2147483646 w 818"/>
              <a:gd name="T13" fmla="*/ 2147483646 h 817"/>
              <a:gd name="T14" fmla="*/ 2147483646 w 818"/>
              <a:gd name="T15" fmla="*/ 2147483646 h 817"/>
              <a:gd name="T16" fmla="*/ 2147483646 w 818"/>
              <a:gd name="T17" fmla="*/ 2147483646 h 817"/>
              <a:gd name="T18" fmla="*/ 2147483646 w 818"/>
              <a:gd name="T19" fmla="*/ 2147483646 h 817"/>
              <a:gd name="T20" fmla="*/ 2147483646 w 818"/>
              <a:gd name="T21" fmla="*/ 2147483646 h 817"/>
              <a:gd name="T22" fmla="*/ 2147483646 w 818"/>
              <a:gd name="T23" fmla="*/ 2147483646 h 817"/>
              <a:gd name="T24" fmla="*/ 2147483646 w 818"/>
              <a:gd name="T25" fmla="*/ 2147483646 h 817"/>
              <a:gd name="T26" fmla="*/ 2147483646 w 818"/>
              <a:gd name="T27" fmla="*/ 2147483646 h 817"/>
              <a:gd name="T28" fmla="*/ 2147483646 w 818"/>
              <a:gd name="T29" fmla="*/ 2147483646 h 817"/>
              <a:gd name="T30" fmla="*/ 2147483646 w 818"/>
              <a:gd name="T31" fmla="*/ 2147483646 h 817"/>
              <a:gd name="T32" fmla="*/ 2147483646 w 818"/>
              <a:gd name="T33" fmla="*/ 2147483646 h 817"/>
              <a:gd name="T34" fmla="*/ 2147483646 w 818"/>
              <a:gd name="T35" fmla="*/ 2147483646 h 817"/>
              <a:gd name="T36" fmla="*/ 2147483646 w 818"/>
              <a:gd name="T37" fmla="*/ 2147483646 h 817"/>
              <a:gd name="T38" fmla="*/ 2147483646 w 818"/>
              <a:gd name="T39" fmla="*/ 2147483646 h 817"/>
              <a:gd name="T40" fmla="*/ 2147483646 w 818"/>
              <a:gd name="T41" fmla="*/ 2147483646 h 817"/>
              <a:gd name="T42" fmla="*/ 2147483646 w 818"/>
              <a:gd name="T43" fmla="*/ 2147483646 h 817"/>
              <a:gd name="T44" fmla="*/ 2147483646 w 818"/>
              <a:gd name="T45" fmla="*/ 2147483646 h 817"/>
              <a:gd name="T46" fmla="*/ 2147483646 w 818"/>
              <a:gd name="T47" fmla="*/ 2147483646 h 817"/>
              <a:gd name="T48" fmla="*/ 2147483646 w 818"/>
              <a:gd name="T49" fmla="*/ 2147483646 h 817"/>
              <a:gd name="T50" fmla="*/ 2147483646 w 818"/>
              <a:gd name="T51" fmla="*/ 2147483646 h 817"/>
              <a:gd name="T52" fmla="*/ 2147483646 w 818"/>
              <a:gd name="T53" fmla="*/ 2147483646 h 817"/>
              <a:gd name="T54" fmla="*/ 2147483646 w 818"/>
              <a:gd name="T55" fmla="*/ 2147483646 h 817"/>
              <a:gd name="T56" fmla="*/ 2147483646 w 818"/>
              <a:gd name="T57" fmla="*/ 2147483646 h 817"/>
              <a:gd name="T58" fmla="*/ 2147483646 w 818"/>
              <a:gd name="T59" fmla="*/ 2147483646 h 817"/>
              <a:gd name="T60" fmla="*/ 2147483646 w 818"/>
              <a:gd name="T61" fmla="*/ 2147483646 h 817"/>
              <a:gd name="T62" fmla="*/ 2147483646 w 818"/>
              <a:gd name="T63" fmla="*/ 2147483646 h 817"/>
              <a:gd name="T64" fmla="*/ 2147483646 w 818"/>
              <a:gd name="T65" fmla="*/ 2147483646 h 817"/>
              <a:gd name="T66" fmla="*/ 2147483646 w 818"/>
              <a:gd name="T67" fmla="*/ 2147483646 h 817"/>
              <a:gd name="T68" fmla="*/ 2147483646 w 818"/>
              <a:gd name="T69" fmla="*/ 2147483646 h 817"/>
              <a:gd name="T70" fmla="*/ 2147483646 w 818"/>
              <a:gd name="T71" fmla="*/ 2147483646 h 817"/>
              <a:gd name="T72" fmla="*/ 2147483646 w 818"/>
              <a:gd name="T73" fmla="*/ 2147483646 h 817"/>
              <a:gd name="T74" fmla="*/ 2147483646 w 818"/>
              <a:gd name="T75" fmla="*/ 2147483646 h 817"/>
              <a:gd name="T76" fmla="*/ 2147483646 w 818"/>
              <a:gd name="T77" fmla="*/ 2147483646 h 817"/>
              <a:gd name="T78" fmla="*/ 2147483646 w 818"/>
              <a:gd name="T79" fmla="*/ 2147483646 h 817"/>
              <a:gd name="T80" fmla="*/ 2147483646 w 818"/>
              <a:gd name="T81" fmla="*/ 2147483646 h 817"/>
              <a:gd name="T82" fmla="*/ 2147483646 w 818"/>
              <a:gd name="T83" fmla="*/ 0 h 817"/>
              <a:gd name="T84" fmla="*/ 2147483646 w 818"/>
              <a:gd name="T85" fmla="*/ 0 h 817"/>
              <a:gd name="T86" fmla="*/ 0 w 818"/>
              <a:gd name="T87" fmla="*/ 2147483646 h 817"/>
              <a:gd name="T88" fmla="*/ 2147483646 w 818"/>
              <a:gd name="T89" fmla="*/ 2147483646 h 817"/>
              <a:gd name="T90" fmla="*/ 2147483646 w 818"/>
              <a:gd name="T91" fmla="*/ 2147483646 h 817"/>
              <a:gd name="T92" fmla="*/ 2147483646 w 818"/>
              <a:gd name="T93" fmla="*/ 2147483646 h 817"/>
              <a:gd name="T94" fmla="*/ 2147483646 w 818"/>
              <a:gd name="T95" fmla="*/ 2147483646 h 817"/>
              <a:gd name="T96" fmla="*/ 2147483646 w 818"/>
              <a:gd name="T97" fmla="*/ 2147483646 h 817"/>
              <a:gd name="T98" fmla="*/ 2147483646 w 818"/>
              <a:gd name="T99" fmla="*/ 2147483646 h 817"/>
              <a:gd name="T100" fmla="*/ 2147483646 w 818"/>
              <a:gd name="T101" fmla="*/ 2147483646 h 817"/>
              <a:gd name="T102" fmla="*/ 2147483646 w 818"/>
              <a:gd name="T103" fmla="*/ 2147483646 h 817"/>
              <a:gd name="T104" fmla="*/ 2147483646 w 818"/>
              <a:gd name="T105" fmla="*/ 2147483646 h 817"/>
              <a:gd name="T106" fmla="*/ 2147483646 w 818"/>
              <a:gd name="T107" fmla="*/ 2147483646 h 817"/>
              <a:gd name="T108" fmla="*/ 2147483646 w 818"/>
              <a:gd name="T109" fmla="*/ 0 h 817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818" h="817">
                <a:moveTo>
                  <a:pt x="588" y="572"/>
                </a:moveTo>
                <a:lnTo>
                  <a:pt x="527" y="395"/>
                </a:lnTo>
                <a:lnTo>
                  <a:pt x="704" y="456"/>
                </a:lnTo>
                <a:lnTo>
                  <a:pt x="628" y="489"/>
                </a:lnTo>
                <a:cubicBezTo>
                  <a:pt x="625" y="491"/>
                  <a:pt x="623" y="493"/>
                  <a:pt x="622" y="496"/>
                </a:cubicBezTo>
                <a:lnTo>
                  <a:pt x="588" y="572"/>
                </a:lnTo>
                <a:close/>
                <a:moveTo>
                  <a:pt x="792" y="593"/>
                </a:moveTo>
                <a:lnTo>
                  <a:pt x="606" y="593"/>
                </a:lnTo>
                <a:lnTo>
                  <a:pt x="643" y="510"/>
                </a:lnTo>
                <a:lnTo>
                  <a:pt x="743" y="465"/>
                </a:lnTo>
                <a:cubicBezTo>
                  <a:pt x="748" y="464"/>
                  <a:pt x="751" y="459"/>
                  <a:pt x="750" y="454"/>
                </a:cubicBezTo>
                <a:cubicBezTo>
                  <a:pt x="750" y="449"/>
                  <a:pt x="747" y="444"/>
                  <a:pt x="742" y="442"/>
                </a:cubicBezTo>
                <a:lnTo>
                  <a:pt x="586" y="389"/>
                </a:lnTo>
                <a:lnTo>
                  <a:pt x="586" y="316"/>
                </a:lnTo>
                <a:cubicBezTo>
                  <a:pt x="586" y="310"/>
                  <a:pt x="580" y="304"/>
                  <a:pt x="573" y="304"/>
                </a:cubicBezTo>
                <a:cubicBezTo>
                  <a:pt x="567" y="304"/>
                  <a:pt x="561" y="310"/>
                  <a:pt x="561" y="316"/>
                </a:cubicBezTo>
                <a:lnTo>
                  <a:pt x="561" y="380"/>
                </a:lnTo>
                <a:lnTo>
                  <a:pt x="511" y="363"/>
                </a:lnTo>
                <a:cubicBezTo>
                  <a:pt x="507" y="362"/>
                  <a:pt x="502" y="363"/>
                  <a:pt x="498" y="367"/>
                </a:cubicBezTo>
                <a:cubicBezTo>
                  <a:pt x="495" y="369"/>
                  <a:pt x="494" y="375"/>
                  <a:pt x="495" y="379"/>
                </a:cubicBezTo>
                <a:lnTo>
                  <a:pt x="524" y="462"/>
                </a:lnTo>
                <a:lnTo>
                  <a:pt x="256" y="462"/>
                </a:lnTo>
                <a:lnTo>
                  <a:pt x="256" y="157"/>
                </a:lnTo>
                <a:lnTo>
                  <a:pt x="561" y="157"/>
                </a:lnTo>
                <a:lnTo>
                  <a:pt x="561" y="220"/>
                </a:lnTo>
                <a:cubicBezTo>
                  <a:pt x="540" y="240"/>
                  <a:pt x="435" y="346"/>
                  <a:pt x="404" y="377"/>
                </a:cubicBezTo>
                <a:lnTo>
                  <a:pt x="327" y="300"/>
                </a:lnTo>
                <a:cubicBezTo>
                  <a:pt x="322" y="296"/>
                  <a:pt x="314" y="296"/>
                  <a:pt x="309" y="300"/>
                </a:cubicBezTo>
                <a:cubicBezTo>
                  <a:pt x="305" y="305"/>
                  <a:pt x="305" y="313"/>
                  <a:pt x="309" y="318"/>
                </a:cubicBezTo>
                <a:lnTo>
                  <a:pt x="395" y="404"/>
                </a:lnTo>
                <a:cubicBezTo>
                  <a:pt x="400" y="408"/>
                  <a:pt x="408" y="408"/>
                  <a:pt x="413" y="404"/>
                </a:cubicBezTo>
                <a:cubicBezTo>
                  <a:pt x="586" y="230"/>
                  <a:pt x="586" y="230"/>
                  <a:pt x="586" y="224"/>
                </a:cubicBezTo>
                <a:lnTo>
                  <a:pt x="586" y="144"/>
                </a:lnTo>
                <a:cubicBezTo>
                  <a:pt x="586" y="138"/>
                  <a:pt x="580" y="132"/>
                  <a:pt x="573" y="132"/>
                </a:cubicBezTo>
                <a:lnTo>
                  <a:pt x="244" y="132"/>
                </a:lnTo>
                <a:cubicBezTo>
                  <a:pt x="237" y="132"/>
                  <a:pt x="231" y="138"/>
                  <a:pt x="231" y="144"/>
                </a:cubicBezTo>
                <a:lnTo>
                  <a:pt x="231" y="474"/>
                </a:lnTo>
                <a:cubicBezTo>
                  <a:pt x="231" y="480"/>
                  <a:pt x="237" y="487"/>
                  <a:pt x="244" y="487"/>
                </a:cubicBezTo>
                <a:lnTo>
                  <a:pt x="532" y="487"/>
                </a:lnTo>
                <a:lnTo>
                  <a:pt x="575" y="610"/>
                </a:lnTo>
                <a:cubicBezTo>
                  <a:pt x="576" y="615"/>
                  <a:pt x="581" y="618"/>
                  <a:pt x="586" y="618"/>
                </a:cubicBezTo>
                <a:lnTo>
                  <a:pt x="792" y="618"/>
                </a:lnTo>
                <a:lnTo>
                  <a:pt x="792" y="656"/>
                </a:lnTo>
                <a:cubicBezTo>
                  <a:pt x="792" y="676"/>
                  <a:pt x="775" y="692"/>
                  <a:pt x="754" y="692"/>
                </a:cubicBezTo>
                <a:lnTo>
                  <a:pt x="63" y="692"/>
                </a:lnTo>
                <a:cubicBezTo>
                  <a:pt x="42" y="692"/>
                  <a:pt x="25" y="676"/>
                  <a:pt x="25" y="656"/>
                </a:cubicBezTo>
                <a:lnTo>
                  <a:pt x="25" y="618"/>
                </a:lnTo>
                <a:lnTo>
                  <a:pt x="521" y="618"/>
                </a:lnTo>
                <a:cubicBezTo>
                  <a:pt x="527" y="618"/>
                  <a:pt x="533" y="613"/>
                  <a:pt x="533" y="606"/>
                </a:cubicBezTo>
                <a:cubicBezTo>
                  <a:pt x="533" y="599"/>
                  <a:pt x="527" y="593"/>
                  <a:pt x="521" y="593"/>
                </a:cubicBezTo>
                <a:lnTo>
                  <a:pt x="25" y="593"/>
                </a:lnTo>
                <a:lnTo>
                  <a:pt x="25" y="62"/>
                </a:lnTo>
                <a:cubicBezTo>
                  <a:pt x="25" y="41"/>
                  <a:pt x="42" y="25"/>
                  <a:pt x="63" y="25"/>
                </a:cubicBezTo>
                <a:lnTo>
                  <a:pt x="754" y="25"/>
                </a:lnTo>
                <a:cubicBezTo>
                  <a:pt x="775" y="25"/>
                  <a:pt x="792" y="41"/>
                  <a:pt x="792" y="62"/>
                </a:cubicBezTo>
                <a:lnTo>
                  <a:pt x="792" y="593"/>
                </a:lnTo>
                <a:close/>
                <a:moveTo>
                  <a:pt x="544" y="791"/>
                </a:moveTo>
                <a:lnTo>
                  <a:pt x="272" y="791"/>
                </a:lnTo>
                <a:lnTo>
                  <a:pt x="272" y="717"/>
                </a:lnTo>
                <a:lnTo>
                  <a:pt x="544" y="717"/>
                </a:lnTo>
                <a:lnTo>
                  <a:pt x="544" y="791"/>
                </a:lnTo>
                <a:close/>
                <a:moveTo>
                  <a:pt x="754" y="0"/>
                </a:moveTo>
                <a:lnTo>
                  <a:pt x="63" y="0"/>
                </a:lnTo>
                <a:cubicBezTo>
                  <a:pt x="28" y="0"/>
                  <a:pt x="0" y="28"/>
                  <a:pt x="0" y="62"/>
                </a:cubicBezTo>
                <a:lnTo>
                  <a:pt x="0" y="656"/>
                </a:lnTo>
                <a:cubicBezTo>
                  <a:pt x="0" y="690"/>
                  <a:pt x="28" y="717"/>
                  <a:pt x="63" y="717"/>
                </a:cubicBezTo>
                <a:lnTo>
                  <a:pt x="248" y="717"/>
                </a:lnTo>
                <a:lnTo>
                  <a:pt x="248" y="791"/>
                </a:lnTo>
                <a:lnTo>
                  <a:pt x="161" y="791"/>
                </a:lnTo>
                <a:cubicBezTo>
                  <a:pt x="154" y="791"/>
                  <a:pt x="149" y="797"/>
                  <a:pt x="149" y="804"/>
                </a:cubicBezTo>
                <a:cubicBezTo>
                  <a:pt x="149" y="811"/>
                  <a:pt x="154" y="816"/>
                  <a:pt x="161" y="816"/>
                </a:cubicBezTo>
                <a:lnTo>
                  <a:pt x="656" y="816"/>
                </a:lnTo>
                <a:cubicBezTo>
                  <a:pt x="663" y="816"/>
                  <a:pt x="668" y="811"/>
                  <a:pt x="668" y="804"/>
                </a:cubicBezTo>
                <a:cubicBezTo>
                  <a:pt x="668" y="797"/>
                  <a:pt x="663" y="791"/>
                  <a:pt x="656" y="791"/>
                </a:cubicBezTo>
                <a:lnTo>
                  <a:pt x="569" y="791"/>
                </a:lnTo>
                <a:lnTo>
                  <a:pt x="569" y="717"/>
                </a:lnTo>
                <a:lnTo>
                  <a:pt x="754" y="717"/>
                </a:lnTo>
                <a:cubicBezTo>
                  <a:pt x="788" y="717"/>
                  <a:pt x="817" y="690"/>
                  <a:pt x="817" y="656"/>
                </a:cubicBezTo>
                <a:lnTo>
                  <a:pt x="817" y="62"/>
                </a:lnTo>
                <a:cubicBezTo>
                  <a:pt x="817" y="28"/>
                  <a:pt x="788" y="0"/>
                  <a:pt x="754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wrap="none" anchor="ctr"/>
          <a:lstStyle/>
          <a:p>
            <a:endParaRPr lang="en-US" sz="1500"/>
          </a:p>
        </p:txBody>
      </p:sp>
      <p:sp>
        <p:nvSpPr>
          <p:cNvPr id="15" name="Freeform 938">
            <a:extLst>
              <a:ext uri="{FF2B5EF4-FFF2-40B4-BE49-F238E27FC236}">
                <a16:creationId xmlns:a16="http://schemas.microsoft.com/office/drawing/2014/main" id="{429B8DC4-4E46-5145-A943-474908797855}"/>
              </a:ext>
            </a:extLst>
          </p:cNvPr>
          <p:cNvSpPr>
            <a:spLocks noChangeAspect="1"/>
          </p:cNvSpPr>
          <p:nvPr/>
        </p:nvSpPr>
        <p:spPr bwMode="auto">
          <a:xfrm>
            <a:off x="7474612" y="3863415"/>
            <a:ext cx="446053" cy="416755"/>
          </a:xfrm>
          <a:custGeom>
            <a:avLst/>
            <a:gdLst>
              <a:gd name="T0" fmla="*/ 3908867 w 293327"/>
              <a:gd name="T1" fmla="*/ 9106418 h 293328"/>
              <a:gd name="T2" fmla="*/ 4627651 w 293327"/>
              <a:gd name="T3" fmla="*/ 9106418 h 293328"/>
              <a:gd name="T4" fmla="*/ 4268257 w 293327"/>
              <a:gd name="T5" fmla="*/ 8420867 h 293328"/>
              <a:gd name="T6" fmla="*/ 4268257 w 293327"/>
              <a:gd name="T7" fmla="*/ 9791887 h 293328"/>
              <a:gd name="T8" fmla="*/ 4268257 w 293327"/>
              <a:gd name="T9" fmla="*/ 8420867 h 293328"/>
              <a:gd name="T10" fmla="*/ 2117656 w 293327"/>
              <a:gd name="T11" fmla="*/ 7311654 h 293328"/>
              <a:gd name="T12" fmla="*/ 2829577 w 293327"/>
              <a:gd name="T13" fmla="*/ 7311654 h 293328"/>
              <a:gd name="T14" fmla="*/ 4545752 w 293327"/>
              <a:gd name="T15" fmla="*/ 6800492 h 293328"/>
              <a:gd name="T16" fmla="*/ 4780006 w 293327"/>
              <a:gd name="T17" fmla="*/ 7035809 h 293328"/>
              <a:gd name="T18" fmla="*/ 2085617 w 293327"/>
              <a:gd name="T19" fmla="*/ 9676631 h 293328"/>
              <a:gd name="T20" fmla="*/ 1968489 w 293327"/>
              <a:gd name="T21" fmla="*/ 9402106 h 293328"/>
              <a:gd name="T22" fmla="*/ 2473597 w 293327"/>
              <a:gd name="T23" fmla="*/ 6632828 h 293328"/>
              <a:gd name="T24" fmla="*/ 2473597 w 293327"/>
              <a:gd name="T25" fmla="*/ 8003799 h 293328"/>
              <a:gd name="T26" fmla="*/ 2473597 w 293327"/>
              <a:gd name="T27" fmla="*/ 6632828 h 293328"/>
              <a:gd name="T28" fmla="*/ 339617 w 293327"/>
              <a:gd name="T29" fmla="*/ 10331239 h 293328"/>
              <a:gd name="T30" fmla="*/ 5826363 w 293327"/>
              <a:gd name="T31" fmla="*/ 5507530 h 293328"/>
              <a:gd name="T32" fmla="*/ 5277686 w 293327"/>
              <a:gd name="T33" fmla="*/ 5989807 h 293328"/>
              <a:gd name="T34" fmla="*/ 4951088 w 293327"/>
              <a:gd name="T35" fmla="*/ 5989807 h 293328"/>
              <a:gd name="T36" fmla="*/ 1828917 w 293327"/>
              <a:gd name="T37" fmla="*/ 5507530 h 293328"/>
              <a:gd name="T38" fmla="*/ 1672147 w 293327"/>
              <a:gd name="T39" fmla="*/ 6146314 h 293328"/>
              <a:gd name="T40" fmla="*/ 1515406 w 293327"/>
              <a:gd name="T41" fmla="*/ 5507530 h 293328"/>
              <a:gd name="T42" fmla="*/ 3383445 w 293327"/>
              <a:gd name="T43" fmla="*/ 3786598 h 293328"/>
              <a:gd name="T44" fmla="*/ 4951088 w 293327"/>
              <a:gd name="T45" fmla="*/ 5181596 h 293328"/>
              <a:gd name="T46" fmla="*/ 3383445 w 293327"/>
              <a:gd name="T47" fmla="*/ 3460617 h 293328"/>
              <a:gd name="T48" fmla="*/ 5970084 w 293327"/>
              <a:gd name="T49" fmla="*/ 5181596 h 293328"/>
              <a:gd name="T50" fmla="*/ 6780043 w 293327"/>
              <a:gd name="T51" fmla="*/ 10487700 h 293328"/>
              <a:gd name="T52" fmla="*/ 6623220 w 293327"/>
              <a:gd name="T53" fmla="*/ 10657173 h 293328"/>
              <a:gd name="T54" fmla="*/ 39158 w 293327"/>
              <a:gd name="T55" fmla="*/ 10605053 h 293328"/>
              <a:gd name="T56" fmla="*/ 653138 w 293327"/>
              <a:gd name="T57" fmla="*/ 5325002 h 293328"/>
              <a:gd name="T58" fmla="*/ 1515406 w 293327"/>
              <a:gd name="T59" fmla="*/ 5181596 h 293328"/>
              <a:gd name="T60" fmla="*/ 6823927 w 293327"/>
              <a:gd name="T61" fmla="*/ 326867 h 293328"/>
              <a:gd name="T62" fmla="*/ 5266850 w 293327"/>
              <a:gd name="T63" fmla="*/ 2157483 h 293328"/>
              <a:gd name="T64" fmla="*/ 8393994 w 293327"/>
              <a:gd name="T65" fmla="*/ 1895931 h 293328"/>
              <a:gd name="T66" fmla="*/ 6823927 w 293327"/>
              <a:gd name="T67" fmla="*/ 0 h 293328"/>
              <a:gd name="T68" fmla="*/ 8721089 w 293327"/>
              <a:gd name="T69" fmla="*/ 2157483 h 293328"/>
              <a:gd name="T70" fmla="*/ 9794012 w 293327"/>
              <a:gd name="T71" fmla="*/ 2301333 h 293328"/>
              <a:gd name="T72" fmla="*/ 10618320 w 293327"/>
              <a:gd name="T73" fmla="*/ 9322855 h 293328"/>
              <a:gd name="T74" fmla="*/ 7098646 w 293327"/>
              <a:gd name="T75" fmla="*/ 9388255 h 293328"/>
              <a:gd name="T76" fmla="*/ 7098646 w 293327"/>
              <a:gd name="T77" fmla="*/ 9061388 h 293328"/>
              <a:gd name="T78" fmla="*/ 10160357 w 293327"/>
              <a:gd name="T79" fmla="*/ 7871491 h 293328"/>
              <a:gd name="T80" fmla="*/ 6745385 w 293327"/>
              <a:gd name="T81" fmla="*/ 7701477 h 293328"/>
              <a:gd name="T82" fmla="*/ 10121102 w 293327"/>
              <a:gd name="T83" fmla="*/ 7544584 h 293328"/>
              <a:gd name="T84" fmla="*/ 8721089 w 293327"/>
              <a:gd name="T85" fmla="*/ 2484348 h 293328"/>
              <a:gd name="T86" fmla="*/ 8551042 w 293327"/>
              <a:gd name="T87" fmla="*/ 3347336 h 293328"/>
              <a:gd name="T88" fmla="*/ 8393994 w 293327"/>
              <a:gd name="T89" fmla="*/ 2484348 h 293328"/>
              <a:gd name="T90" fmla="*/ 5266850 w 293327"/>
              <a:gd name="T91" fmla="*/ 3177369 h 293328"/>
              <a:gd name="T92" fmla="*/ 4939746 w 293327"/>
              <a:gd name="T93" fmla="*/ 3177369 h 293328"/>
              <a:gd name="T94" fmla="*/ 4167856 w 293327"/>
              <a:gd name="T95" fmla="*/ 2484348 h 293328"/>
              <a:gd name="T96" fmla="*/ 3893078 w 293327"/>
              <a:gd name="T97" fmla="*/ 3347336 h 293328"/>
              <a:gd name="T98" fmla="*/ 3866909 w 293327"/>
              <a:gd name="T99" fmla="*/ 2301333 h 293328"/>
              <a:gd name="T100" fmla="*/ 4939746 w 293327"/>
              <a:gd name="T101" fmla="*/ 2157483 h 293328"/>
              <a:gd name="T102" fmla="*/ 6823927 w 293327"/>
              <a:gd name="T103" fmla="*/ 0 h 29332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293327" h="293328">
                <a:moveTo>
                  <a:pt x="117475" y="240846"/>
                </a:moveTo>
                <a:cubicBezTo>
                  <a:pt x="111980" y="240846"/>
                  <a:pt x="107584" y="245201"/>
                  <a:pt x="107584" y="250644"/>
                </a:cubicBezTo>
                <a:cubicBezTo>
                  <a:pt x="107584" y="256086"/>
                  <a:pt x="111980" y="260441"/>
                  <a:pt x="117475" y="260441"/>
                </a:cubicBezTo>
                <a:cubicBezTo>
                  <a:pt x="122604" y="260441"/>
                  <a:pt x="127366" y="256086"/>
                  <a:pt x="127366" y="250644"/>
                </a:cubicBezTo>
                <a:cubicBezTo>
                  <a:pt x="127366" y="245201"/>
                  <a:pt x="122604" y="240846"/>
                  <a:pt x="117475" y="240846"/>
                </a:cubicBezTo>
                <a:close/>
                <a:moveTo>
                  <a:pt x="117475" y="231775"/>
                </a:moveTo>
                <a:cubicBezTo>
                  <a:pt x="127733" y="231775"/>
                  <a:pt x="136159" y="240121"/>
                  <a:pt x="136159" y="250644"/>
                </a:cubicBezTo>
                <a:cubicBezTo>
                  <a:pt x="136159" y="260804"/>
                  <a:pt x="127733" y="269512"/>
                  <a:pt x="117475" y="269512"/>
                </a:cubicBezTo>
                <a:cubicBezTo>
                  <a:pt x="106851" y="269512"/>
                  <a:pt x="98425" y="260804"/>
                  <a:pt x="98425" y="250644"/>
                </a:cubicBezTo>
                <a:cubicBezTo>
                  <a:pt x="98425" y="240121"/>
                  <a:pt x="106851" y="231775"/>
                  <a:pt x="117475" y="231775"/>
                </a:cubicBezTo>
                <a:close/>
                <a:moveTo>
                  <a:pt x="68080" y="191354"/>
                </a:moveTo>
                <a:cubicBezTo>
                  <a:pt x="62638" y="191354"/>
                  <a:pt x="58283" y="195751"/>
                  <a:pt x="58283" y="201246"/>
                </a:cubicBezTo>
                <a:cubicBezTo>
                  <a:pt x="58283" y="206741"/>
                  <a:pt x="62638" y="211503"/>
                  <a:pt x="68080" y="211503"/>
                </a:cubicBezTo>
                <a:cubicBezTo>
                  <a:pt x="73523" y="211503"/>
                  <a:pt x="77878" y="206741"/>
                  <a:pt x="77878" y="201246"/>
                </a:cubicBezTo>
                <a:cubicBezTo>
                  <a:pt x="77878" y="195751"/>
                  <a:pt x="73523" y="191354"/>
                  <a:pt x="68080" y="191354"/>
                </a:cubicBezTo>
                <a:close/>
                <a:moveTo>
                  <a:pt x="125111" y="187176"/>
                </a:moveTo>
                <a:cubicBezTo>
                  <a:pt x="126902" y="185737"/>
                  <a:pt x="129409" y="185737"/>
                  <a:pt x="131559" y="187176"/>
                </a:cubicBezTo>
                <a:cubicBezTo>
                  <a:pt x="132992" y="188976"/>
                  <a:pt x="132992" y="191854"/>
                  <a:pt x="131559" y="193653"/>
                </a:cubicBezTo>
                <a:lnTo>
                  <a:pt x="60626" y="264901"/>
                </a:lnTo>
                <a:cubicBezTo>
                  <a:pt x="59552" y="265980"/>
                  <a:pt x="58477" y="266340"/>
                  <a:pt x="57402" y="266340"/>
                </a:cubicBezTo>
                <a:cubicBezTo>
                  <a:pt x="56328" y="266340"/>
                  <a:pt x="54895" y="265980"/>
                  <a:pt x="54178" y="264901"/>
                </a:cubicBezTo>
                <a:cubicBezTo>
                  <a:pt x="52387" y="263102"/>
                  <a:pt x="52387" y="260223"/>
                  <a:pt x="54178" y="258784"/>
                </a:cubicBezTo>
                <a:lnTo>
                  <a:pt x="125111" y="187176"/>
                </a:lnTo>
                <a:close/>
                <a:moveTo>
                  <a:pt x="68080" y="182562"/>
                </a:moveTo>
                <a:cubicBezTo>
                  <a:pt x="78240" y="182562"/>
                  <a:pt x="86949" y="190988"/>
                  <a:pt x="86949" y="201246"/>
                </a:cubicBezTo>
                <a:cubicBezTo>
                  <a:pt x="86949" y="211870"/>
                  <a:pt x="78240" y="220296"/>
                  <a:pt x="68080" y="220296"/>
                </a:cubicBezTo>
                <a:cubicBezTo>
                  <a:pt x="57558" y="220296"/>
                  <a:pt x="49212" y="211870"/>
                  <a:pt x="49212" y="201246"/>
                </a:cubicBezTo>
                <a:cubicBezTo>
                  <a:pt x="49212" y="190988"/>
                  <a:pt x="57558" y="182562"/>
                  <a:pt x="68080" y="182562"/>
                </a:cubicBezTo>
                <a:close/>
                <a:moveTo>
                  <a:pt x="26247" y="151588"/>
                </a:moveTo>
                <a:lnTo>
                  <a:pt x="9348" y="284357"/>
                </a:lnTo>
                <a:lnTo>
                  <a:pt x="177258" y="284357"/>
                </a:lnTo>
                <a:lnTo>
                  <a:pt x="160359" y="151588"/>
                </a:lnTo>
                <a:lnTo>
                  <a:pt x="145258" y="151588"/>
                </a:lnTo>
                <a:lnTo>
                  <a:pt x="145258" y="164864"/>
                </a:lnTo>
                <a:cubicBezTo>
                  <a:pt x="145258" y="167376"/>
                  <a:pt x="143101" y="169171"/>
                  <a:pt x="140943" y="169171"/>
                </a:cubicBezTo>
                <a:cubicBezTo>
                  <a:pt x="138426" y="169171"/>
                  <a:pt x="136269" y="167376"/>
                  <a:pt x="136269" y="164864"/>
                </a:cubicBezTo>
                <a:lnTo>
                  <a:pt x="136269" y="151588"/>
                </a:lnTo>
                <a:lnTo>
                  <a:pt x="50337" y="151588"/>
                </a:lnTo>
                <a:lnTo>
                  <a:pt x="50337" y="164864"/>
                </a:lnTo>
                <a:cubicBezTo>
                  <a:pt x="50337" y="167376"/>
                  <a:pt x="48179" y="169171"/>
                  <a:pt x="46022" y="169171"/>
                </a:cubicBezTo>
                <a:cubicBezTo>
                  <a:pt x="43505" y="169171"/>
                  <a:pt x="41708" y="167376"/>
                  <a:pt x="41708" y="164864"/>
                </a:cubicBezTo>
                <a:lnTo>
                  <a:pt x="41708" y="151588"/>
                </a:lnTo>
                <a:lnTo>
                  <a:pt x="26247" y="151588"/>
                </a:lnTo>
                <a:close/>
                <a:moveTo>
                  <a:pt x="93123" y="104221"/>
                </a:moveTo>
                <a:cubicBezTo>
                  <a:pt x="71191" y="104221"/>
                  <a:pt x="52854" y="121086"/>
                  <a:pt x="50696" y="142617"/>
                </a:cubicBezTo>
                <a:lnTo>
                  <a:pt x="136269" y="142617"/>
                </a:lnTo>
                <a:cubicBezTo>
                  <a:pt x="133752" y="121086"/>
                  <a:pt x="115415" y="104221"/>
                  <a:pt x="93123" y="104221"/>
                </a:cubicBezTo>
                <a:close/>
                <a:moveTo>
                  <a:pt x="93123" y="95250"/>
                </a:moveTo>
                <a:cubicBezTo>
                  <a:pt x="120449" y="95250"/>
                  <a:pt x="142741" y="116063"/>
                  <a:pt x="144898" y="142617"/>
                </a:cubicBezTo>
                <a:lnTo>
                  <a:pt x="164314" y="142617"/>
                </a:lnTo>
                <a:cubicBezTo>
                  <a:pt x="166831" y="142617"/>
                  <a:pt x="168629" y="144411"/>
                  <a:pt x="168988" y="146564"/>
                </a:cubicBezTo>
                <a:lnTo>
                  <a:pt x="186606" y="288663"/>
                </a:lnTo>
                <a:cubicBezTo>
                  <a:pt x="186966" y="289740"/>
                  <a:pt x="186606" y="291175"/>
                  <a:pt x="185527" y="291893"/>
                </a:cubicBezTo>
                <a:cubicBezTo>
                  <a:pt x="184808" y="292969"/>
                  <a:pt x="183370" y="293328"/>
                  <a:pt x="182291" y="293328"/>
                </a:cubicBezTo>
                <a:lnTo>
                  <a:pt x="4314" y="293328"/>
                </a:lnTo>
                <a:cubicBezTo>
                  <a:pt x="3236" y="293328"/>
                  <a:pt x="2157" y="292969"/>
                  <a:pt x="1079" y="291893"/>
                </a:cubicBezTo>
                <a:cubicBezTo>
                  <a:pt x="359" y="291175"/>
                  <a:pt x="0" y="289740"/>
                  <a:pt x="0" y="288663"/>
                </a:cubicBezTo>
                <a:lnTo>
                  <a:pt x="17977" y="146564"/>
                </a:lnTo>
                <a:cubicBezTo>
                  <a:pt x="18337" y="144411"/>
                  <a:pt x="20135" y="142617"/>
                  <a:pt x="22292" y="142617"/>
                </a:cubicBezTo>
                <a:lnTo>
                  <a:pt x="41708" y="142617"/>
                </a:lnTo>
                <a:cubicBezTo>
                  <a:pt x="44224" y="116063"/>
                  <a:pt x="66157" y="95250"/>
                  <a:pt x="93123" y="95250"/>
                </a:cubicBezTo>
                <a:close/>
                <a:moveTo>
                  <a:pt x="187814" y="8997"/>
                </a:moveTo>
                <a:cubicBezTo>
                  <a:pt x="164046" y="8997"/>
                  <a:pt x="144960" y="28431"/>
                  <a:pt x="144960" y="52184"/>
                </a:cubicBezTo>
                <a:lnTo>
                  <a:pt x="144960" y="59382"/>
                </a:lnTo>
                <a:lnTo>
                  <a:pt x="231027" y="59382"/>
                </a:lnTo>
                <a:lnTo>
                  <a:pt x="231027" y="52184"/>
                </a:lnTo>
                <a:cubicBezTo>
                  <a:pt x="231027" y="28431"/>
                  <a:pt x="211941" y="8997"/>
                  <a:pt x="187814" y="8997"/>
                </a:cubicBezTo>
                <a:close/>
                <a:moveTo>
                  <a:pt x="187814" y="0"/>
                </a:moveTo>
                <a:cubicBezTo>
                  <a:pt x="216623" y="0"/>
                  <a:pt x="240030" y="23393"/>
                  <a:pt x="240030" y="52184"/>
                </a:cubicBezTo>
                <a:lnTo>
                  <a:pt x="240030" y="59382"/>
                </a:lnTo>
                <a:lnTo>
                  <a:pt x="265238" y="59382"/>
                </a:lnTo>
                <a:cubicBezTo>
                  <a:pt x="267399" y="59382"/>
                  <a:pt x="269199" y="61182"/>
                  <a:pt x="269560" y="63341"/>
                </a:cubicBezTo>
                <a:lnTo>
                  <a:pt x="293327" y="253004"/>
                </a:lnTo>
                <a:cubicBezTo>
                  <a:pt x="293327" y="254443"/>
                  <a:pt x="292967" y="255523"/>
                  <a:pt x="292247" y="256603"/>
                </a:cubicBezTo>
                <a:cubicBezTo>
                  <a:pt x="291526" y="257682"/>
                  <a:pt x="290086" y="258402"/>
                  <a:pt x="288646" y="258402"/>
                </a:cubicBezTo>
                <a:lnTo>
                  <a:pt x="195376" y="258402"/>
                </a:lnTo>
                <a:cubicBezTo>
                  <a:pt x="192855" y="258402"/>
                  <a:pt x="190695" y="255883"/>
                  <a:pt x="190695" y="253724"/>
                </a:cubicBezTo>
                <a:cubicBezTo>
                  <a:pt x="190695" y="251204"/>
                  <a:pt x="192855" y="249405"/>
                  <a:pt x="195376" y="249405"/>
                </a:cubicBezTo>
                <a:lnTo>
                  <a:pt x="283964" y="249405"/>
                </a:lnTo>
                <a:lnTo>
                  <a:pt x="279643" y="216655"/>
                </a:lnTo>
                <a:lnTo>
                  <a:pt x="190335" y="216655"/>
                </a:lnTo>
                <a:cubicBezTo>
                  <a:pt x="187814" y="216655"/>
                  <a:pt x="185653" y="214855"/>
                  <a:pt x="185653" y="211976"/>
                </a:cubicBezTo>
                <a:cubicBezTo>
                  <a:pt x="185653" y="209817"/>
                  <a:pt x="187814" y="207657"/>
                  <a:pt x="190335" y="207657"/>
                </a:cubicBezTo>
                <a:lnTo>
                  <a:pt x="278562" y="207657"/>
                </a:lnTo>
                <a:lnTo>
                  <a:pt x="261277" y="68379"/>
                </a:lnTo>
                <a:lnTo>
                  <a:pt x="240030" y="68379"/>
                </a:lnTo>
                <a:lnTo>
                  <a:pt x="240030" y="87454"/>
                </a:lnTo>
                <a:cubicBezTo>
                  <a:pt x="240030" y="90333"/>
                  <a:pt x="237870" y="92132"/>
                  <a:pt x="235349" y="92132"/>
                </a:cubicBezTo>
                <a:cubicBezTo>
                  <a:pt x="232828" y="92132"/>
                  <a:pt x="231027" y="90333"/>
                  <a:pt x="231027" y="87454"/>
                </a:cubicBezTo>
                <a:lnTo>
                  <a:pt x="231027" y="68379"/>
                </a:lnTo>
                <a:lnTo>
                  <a:pt x="144960" y="68379"/>
                </a:lnTo>
                <a:lnTo>
                  <a:pt x="144960" y="87454"/>
                </a:lnTo>
                <a:cubicBezTo>
                  <a:pt x="144960" y="90333"/>
                  <a:pt x="142800" y="92132"/>
                  <a:pt x="140639" y="92132"/>
                </a:cubicBezTo>
                <a:cubicBezTo>
                  <a:pt x="138118" y="92132"/>
                  <a:pt x="135957" y="90333"/>
                  <a:pt x="135957" y="87454"/>
                </a:cubicBezTo>
                <a:lnTo>
                  <a:pt x="135957" y="68379"/>
                </a:lnTo>
                <a:lnTo>
                  <a:pt x="114711" y="68379"/>
                </a:lnTo>
                <a:lnTo>
                  <a:pt x="112190" y="88173"/>
                </a:lnTo>
                <a:cubicBezTo>
                  <a:pt x="111830" y="90693"/>
                  <a:pt x="109669" y="92132"/>
                  <a:pt x="107148" y="92132"/>
                </a:cubicBezTo>
                <a:cubicBezTo>
                  <a:pt x="104628" y="91772"/>
                  <a:pt x="103187" y="89613"/>
                  <a:pt x="103547" y="87094"/>
                </a:cubicBezTo>
                <a:lnTo>
                  <a:pt x="106428" y="63341"/>
                </a:lnTo>
                <a:cubicBezTo>
                  <a:pt x="106788" y="61182"/>
                  <a:pt x="108589" y="59382"/>
                  <a:pt x="110750" y="59382"/>
                </a:cubicBezTo>
                <a:lnTo>
                  <a:pt x="135957" y="59382"/>
                </a:lnTo>
                <a:lnTo>
                  <a:pt x="135957" y="52184"/>
                </a:lnTo>
                <a:cubicBezTo>
                  <a:pt x="135957" y="23393"/>
                  <a:pt x="159365" y="0"/>
                  <a:pt x="187814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anchor="ctr"/>
          <a:lstStyle/>
          <a:p>
            <a:endParaRPr lang="en-US" sz="1500"/>
          </a:p>
        </p:txBody>
      </p:sp>
      <p:sp>
        <p:nvSpPr>
          <p:cNvPr id="29" name="Freeform 929">
            <a:extLst>
              <a:ext uri="{FF2B5EF4-FFF2-40B4-BE49-F238E27FC236}">
                <a16:creationId xmlns:a16="http://schemas.microsoft.com/office/drawing/2014/main" id="{A55975F9-8E71-1443-9737-E053F3D58C0A}"/>
              </a:ext>
            </a:extLst>
          </p:cNvPr>
          <p:cNvSpPr>
            <a:spLocks noChangeAspect="1"/>
          </p:cNvSpPr>
          <p:nvPr/>
        </p:nvSpPr>
        <p:spPr bwMode="auto">
          <a:xfrm rot="20522046">
            <a:off x="7866779" y="2144600"/>
            <a:ext cx="223677" cy="230323"/>
          </a:xfrm>
          <a:custGeom>
            <a:avLst/>
            <a:gdLst>
              <a:gd name="T0" fmla="*/ 7657895 w 293328"/>
              <a:gd name="T1" fmla="*/ 9005345 h 293238"/>
              <a:gd name="T2" fmla="*/ 4498868 w 293328"/>
              <a:gd name="T3" fmla="*/ 9005345 h 293238"/>
              <a:gd name="T4" fmla="*/ 3522037 w 293328"/>
              <a:gd name="T5" fmla="*/ 8834279 h 293238"/>
              <a:gd name="T6" fmla="*/ 1438230 w 293328"/>
              <a:gd name="T7" fmla="*/ 9163206 h 293238"/>
              <a:gd name="T8" fmla="*/ 8017115 w 293328"/>
              <a:gd name="T9" fmla="*/ 7579894 h 293238"/>
              <a:gd name="T10" fmla="*/ 9228325 w 293328"/>
              <a:gd name="T11" fmla="*/ 7908834 h 293238"/>
              <a:gd name="T12" fmla="*/ 8017115 w 293328"/>
              <a:gd name="T13" fmla="*/ 7579894 h 293238"/>
              <a:gd name="T14" fmla="*/ 7196298 w 293328"/>
              <a:gd name="T15" fmla="*/ 7750944 h 293238"/>
              <a:gd name="T16" fmla="*/ 5652355 w 293328"/>
              <a:gd name="T17" fmla="*/ 7750944 h 293238"/>
              <a:gd name="T18" fmla="*/ 4792152 w 293328"/>
              <a:gd name="T19" fmla="*/ 7579894 h 293238"/>
              <a:gd name="T20" fmla="*/ 3615792 w 293328"/>
              <a:gd name="T21" fmla="*/ 7908834 h 293238"/>
              <a:gd name="T22" fmla="*/ 1441954 w 293328"/>
              <a:gd name="T23" fmla="*/ 7579894 h 293238"/>
              <a:gd name="T24" fmla="*/ 2653087 w 293328"/>
              <a:gd name="T25" fmla="*/ 7908834 h 293238"/>
              <a:gd name="T26" fmla="*/ 1441954 w 293328"/>
              <a:gd name="T27" fmla="*/ 7579894 h 293238"/>
              <a:gd name="T28" fmla="*/ 7960461 w 293328"/>
              <a:gd name="T29" fmla="*/ 5049788 h 293238"/>
              <a:gd name="T30" fmla="*/ 8417216 w 293328"/>
              <a:gd name="T31" fmla="*/ 6059062 h 293238"/>
              <a:gd name="T32" fmla="*/ 8417216 w 293328"/>
              <a:gd name="T33" fmla="*/ 4558084 h 293238"/>
              <a:gd name="T34" fmla="*/ 7803923 w 293328"/>
              <a:gd name="T35" fmla="*/ 6136728 h 293238"/>
              <a:gd name="T36" fmla="*/ 6512036 w 293328"/>
              <a:gd name="T37" fmla="*/ 6110840 h 293238"/>
              <a:gd name="T38" fmla="*/ 7582022 w 293328"/>
              <a:gd name="T39" fmla="*/ 5877936 h 293238"/>
              <a:gd name="T40" fmla="*/ 7790812 w 293328"/>
              <a:gd name="T41" fmla="*/ 4803898 h 293238"/>
              <a:gd name="T42" fmla="*/ 1645443 w 293328"/>
              <a:gd name="T43" fmla="*/ 4558084 h 293238"/>
              <a:gd name="T44" fmla="*/ 2827025 w 293328"/>
              <a:gd name="T45" fmla="*/ 4881567 h 293238"/>
              <a:gd name="T46" fmla="*/ 1593537 w 293328"/>
              <a:gd name="T47" fmla="*/ 6007352 h 293238"/>
              <a:gd name="T48" fmla="*/ 3411399 w 293328"/>
              <a:gd name="T49" fmla="*/ 6007352 h 293238"/>
              <a:gd name="T50" fmla="*/ 3735991 w 293328"/>
              <a:gd name="T51" fmla="*/ 5670900 h 293238"/>
              <a:gd name="T52" fmla="*/ 1645443 w 293328"/>
              <a:gd name="T53" fmla="*/ 6369652 h 293238"/>
              <a:gd name="T54" fmla="*/ 1645443 w 293328"/>
              <a:gd name="T55" fmla="*/ 4558084 h 293238"/>
              <a:gd name="T56" fmla="*/ 326516 w 293328"/>
              <a:gd name="T57" fmla="*/ 9731379 h 293238"/>
              <a:gd name="T58" fmla="*/ 10330664 w 293328"/>
              <a:gd name="T59" fmla="*/ 9731379 h 293238"/>
              <a:gd name="T60" fmla="*/ 8019003 w 293328"/>
              <a:gd name="T61" fmla="*/ 3715021 h 293238"/>
              <a:gd name="T62" fmla="*/ 5224068 w 293328"/>
              <a:gd name="T63" fmla="*/ 6671540 h 293238"/>
              <a:gd name="T64" fmla="*/ 5328636 w 293328"/>
              <a:gd name="T65" fmla="*/ 2017972 h 293238"/>
              <a:gd name="T66" fmla="*/ 5119204 w 293328"/>
              <a:gd name="T67" fmla="*/ 2950064 h 293238"/>
              <a:gd name="T68" fmla="*/ 5538018 w 293328"/>
              <a:gd name="T69" fmla="*/ 2950064 h 293238"/>
              <a:gd name="T70" fmla="*/ 5328636 w 293328"/>
              <a:gd name="T71" fmla="*/ 2017972 h 293238"/>
              <a:gd name="T72" fmla="*/ 5878196 w 293328"/>
              <a:gd name="T73" fmla="*/ 2975948 h 293238"/>
              <a:gd name="T74" fmla="*/ 5930522 w 293328"/>
              <a:gd name="T75" fmla="*/ 4374065 h 293238"/>
              <a:gd name="T76" fmla="*/ 4569543 w 293328"/>
              <a:gd name="T77" fmla="*/ 4179851 h 293238"/>
              <a:gd name="T78" fmla="*/ 5328636 w 293328"/>
              <a:gd name="T79" fmla="*/ 1707229 h 293238"/>
              <a:gd name="T80" fmla="*/ 2912433 w 293328"/>
              <a:gd name="T81" fmla="*/ 3353513 h 293238"/>
              <a:gd name="T82" fmla="*/ 7757771 w 293328"/>
              <a:gd name="T83" fmla="*/ 1120021 h 293238"/>
              <a:gd name="T84" fmla="*/ 5380810 w 293328"/>
              <a:gd name="T85" fmla="*/ 9598 h 293238"/>
              <a:gd name="T86" fmla="*/ 8071270 w 293328"/>
              <a:gd name="T87" fmla="*/ 3353513 h 293238"/>
              <a:gd name="T88" fmla="*/ 10657173 w 293328"/>
              <a:gd name="T89" fmla="*/ 4205648 h 293238"/>
              <a:gd name="T90" fmla="*/ 809663 w 293328"/>
              <a:gd name="T91" fmla="*/ 10531857 h 293238"/>
              <a:gd name="T92" fmla="*/ 809663 w 293328"/>
              <a:gd name="T93" fmla="*/ 3405144 h 293238"/>
              <a:gd name="T94" fmla="*/ 2585917 w 293328"/>
              <a:gd name="T95" fmla="*/ 1003808 h 293238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93328" h="293238">
                <a:moveTo>
                  <a:pt x="128173" y="245972"/>
                </a:moveTo>
                <a:lnTo>
                  <a:pt x="206065" y="245972"/>
                </a:lnTo>
                <a:cubicBezTo>
                  <a:pt x="208601" y="245972"/>
                  <a:pt x="210775" y="248170"/>
                  <a:pt x="210775" y="250735"/>
                </a:cubicBezTo>
                <a:cubicBezTo>
                  <a:pt x="210775" y="253299"/>
                  <a:pt x="208601" y="255131"/>
                  <a:pt x="206065" y="255131"/>
                </a:cubicBezTo>
                <a:lnTo>
                  <a:pt x="128173" y="255131"/>
                </a:lnTo>
                <a:cubicBezTo>
                  <a:pt x="125999" y="255131"/>
                  <a:pt x="123825" y="253299"/>
                  <a:pt x="123825" y="250735"/>
                </a:cubicBezTo>
                <a:cubicBezTo>
                  <a:pt x="123825" y="248170"/>
                  <a:pt x="125999" y="245972"/>
                  <a:pt x="128173" y="245972"/>
                </a:cubicBezTo>
                <a:close/>
                <a:moveTo>
                  <a:pt x="39585" y="245972"/>
                </a:moveTo>
                <a:lnTo>
                  <a:pt x="96940" y="245972"/>
                </a:lnTo>
                <a:cubicBezTo>
                  <a:pt x="99449" y="245972"/>
                  <a:pt x="101241" y="248170"/>
                  <a:pt x="101241" y="250735"/>
                </a:cubicBezTo>
                <a:cubicBezTo>
                  <a:pt x="101241" y="253299"/>
                  <a:pt x="99449" y="255131"/>
                  <a:pt x="96940" y="255131"/>
                </a:cubicBezTo>
                <a:lnTo>
                  <a:pt x="39585" y="255131"/>
                </a:lnTo>
                <a:cubicBezTo>
                  <a:pt x="36717" y="255131"/>
                  <a:pt x="34925" y="253299"/>
                  <a:pt x="34925" y="250735"/>
                </a:cubicBezTo>
                <a:cubicBezTo>
                  <a:pt x="34925" y="248170"/>
                  <a:pt x="36717" y="245972"/>
                  <a:pt x="39585" y="245972"/>
                </a:cubicBezTo>
                <a:close/>
                <a:moveTo>
                  <a:pt x="220663" y="211047"/>
                </a:moveTo>
                <a:lnTo>
                  <a:pt x="254000" y="211047"/>
                </a:lnTo>
                <a:cubicBezTo>
                  <a:pt x="256564" y="211047"/>
                  <a:pt x="258396" y="213245"/>
                  <a:pt x="258396" y="215810"/>
                </a:cubicBezTo>
                <a:cubicBezTo>
                  <a:pt x="258396" y="218374"/>
                  <a:pt x="256564" y="220206"/>
                  <a:pt x="254000" y="220206"/>
                </a:cubicBezTo>
                <a:lnTo>
                  <a:pt x="220663" y="220206"/>
                </a:lnTo>
                <a:cubicBezTo>
                  <a:pt x="218098" y="220206"/>
                  <a:pt x="215900" y="218374"/>
                  <a:pt x="215900" y="215810"/>
                </a:cubicBezTo>
                <a:cubicBezTo>
                  <a:pt x="215900" y="213245"/>
                  <a:pt x="218098" y="211047"/>
                  <a:pt x="220663" y="211047"/>
                </a:cubicBezTo>
                <a:close/>
                <a:moveTo>
                  <a:pt x="159971" y="211047"/>
                </a:moveTo>
                <a:lnTo>
                  <a:pt x="193308" y="211047"/>
                </a:lnTo>
                <a:cubicBezTo>
                  <a:pt x="195873" y="211047"/>
                  <a:pt x="198071" y="213245"/>
                  <a:pt x="198071" y="215810"/>
                </a:cubicBezTo>
                <a:cubicBezTo>
                  <a:pt x="198071" y="218374"/>
                  <a:pt x="195873" y="220206"/>
                  <a:pt x="193308" y="220206"/>
                </a:cubicBezTo>
                <a:lnTo>
                  <a:pt x="159971" y="220206"/>
                </a:lnTo>
                <a:cubicBezTo>
                  <a:pt x="157407" y="220206"/>
                  <a:pt x="155575" y="218374"/>
                  <a:pt x="155575" y="215810"/>
                </a:cubicBezTo>
                <a:cubicBezTo>
                  <a:pt x="155575" y="213245"/>
                  <a:pt x="157407" y="211047"/>
                  <a:pt x="159971" y="211047"/>
                </a:cubicBezTo>
                <a:close/>
                <a:moveTo>
                  <a:pt x="99520" y="211047"/>
                </a:moveTo>
                <a:lnTo>
                  <a:pt x="131899" y="211047"/>
                </a:lnTo>
                <a:cubicBezTo>
                  <a:pt x="134390" y="211047"/>
                  <a:pt x="136169" y="213245"/>
                  <a:pt x="136169" y="215810"/>
                </a:cubicBezTo>
                <a:cubicBezTo>
                  <a:pt x="136169" y="218374"/>
                  <a:pt x="134390" y="220206"/>
                  <a:pt x="131899" y="220206"/>
                </a:cubicBezTo>
                <a:lnTo>
                  <a:pt x="99520" y="220206"/>
                </a:lnTo>
                <a:cubicBezTo>
                  <a:pt x="97029" y="220206"/>
                  <a:pt x="95250" y="218374"/>
                  <a:pt x="95250" y="215810"/>
                </a:cubicBezTo>
                <a:cubicBezTo>
                  <a:pt x="95250" y="213245"/>
                  <a:pt x="97029" y="211047"/>
                  <a:pt x="99520" y="211047"/>
                </a:cubicBezTo>
                <a:close/>
                <a:moveTo>
                  <a:pt x="39687" y="211047"/>
                </a:moveTo>
                <a:lnTo>
                  <a:pt x="73024" y="211047"/>
                </a:lnTo>
                <a:cubicBezTo>
                  <a:pt x="75589" y="211047"/>
                  <a:pt x="77421" y="213245"/>
                  <a:pt x="77421" y="215810"/>
                </a:cubicBezTo>
                <a:cubicBezTo>
                  <a:pt x="77421" y="218374"/>
                  <a:pt x="75589" y="220206"/>
                  <a:pt x="73024" y="220206"/>
                </a:cubicBezTo>
                <a:lnTo>
                  <a:pt x="39687" y="220206"/>
                </a:lnTo>
                <a:cubicBezTo>
                  <a:pt x="36757" y="220206"/>
                  <a:pt x="34925" y="218374"/>
                  <a:pt x="34925" y="215810"/>
                </a:cubicBezTo>
                <a:cubicBezTo>
                  <a:pt x="34925" y="213245"/>
                  <a:pt x="36757" y="211047"/>
                  <a:pt x="39687" y="211047"/>
                </a:cubicBezTo>
                <a:close/>
                <a:moveTo>
                  <a:pt x="231675" y="135917"/>
                </a:moveTo>
                <a:cubicBezTo>
                  <a:pt x="227365" y="135917"/>
                  <a:pt x="222336" y="137358"/>
                  <a:pt x="219463" y="140241"/>
                </a:cubicBezTo>
                <a:cubicBezTo>
                  <a:pt x="219463" y="140241"/>
                  <a:pt x="219463" y="140601"/>
                  <a:pt x="219104" y="140601"/>
                </a:cubicBezTo>
                <a:cubicBezTo>
                  <a:pt x="223414" y="147807"/>
                  <a:pt x="223414" y="156453"/>
                  <a:pt x="219104" y="164019"/>
                </a:cubicBezTo>
                <a:cubicBezTo>
                  <a:pt x="219463" y="164019"/>
                  <a:pt x="219463" y="164019"/>
                  <a:pt x="219463" y="164019"/>
                </a:cubicBezTo>
                <a:cubicBezTo>
                  <a:pt x="222336" y="166902"/>
                  <a:pt x="227365" y="168703"/>
                  <a:pt x="231675" y="168703"/>
                </a:cubicBezTo>
                <a:cubicBezTo>
                  <a:pt x="240654" y="168703"/>
                  <a:pt x="247837" y="161137"/>
                  <a:pt x="247837" y="152490"/>
                </a:cubicBezTo>
                <a:cubicBezTo>
                  <a:pt x="247837" y="143123"/>
                  <a:pt x="240654" y="135917"/>
                  <a:pt x="231675" y="135917"/>
                </a:cubicBezTo>
                <a:close/>
                <a:moveTo>
                  <a:pt x="231675" y="126910"/>
                </a:moveTo>
                <a:cubicBezTo>
                  <a:pt x="245682" y="126910"/>
                  <a:pt x="256816" y="138439"/>
                  <a:pt x="256816" y="152490"/>
                </a:cubicBezTo>
                <a:cubicBezTo>
                  <a:pt x="256816" y="166181"/>
                  <a:pt x="245682" y="177350"/>
                  <a:pt x="231675" y="177350"/>
                </a:cubicBezTo>
                <a:cubicBezTo>
                  <a:pt x="225569" y="177350"/>
                  <a:pt x="219104" y="174828"/>
                  <a:pt x="214794" y="170865"/>
                </a:cubicBezTo>
                <a:cubicBezTo>
                  <a:pt x="214435" y="170504"/>
                  <a:pt x="214435" y="170504"/>
                  <a:pt x="214435" y="170504"/>
                </a:cubicBezTo>
                <a:cubicBezTo>
                  <a:pt x="209766" y="175188"/>
                  <a:pt x="203301" y="177350"/>
                  <a:pt x="197195" y="177350"/>
                </a:cubicBezTo>
                <a:cubicBezTo>
                  <a:pt x="190730" y="177350"/>
                  <a:pt x="184265" y="174828"/>
                  <a:pt x="179237" y="170144"/>
                </a:cubicBezTo>
                <a:cubicBezTo>
                  <a:pt x="177800" y="168343"/>
                  <a:pt x="177800" y="165460"/>
                  <a:pt x="179237" y="163659"/>
                </a:cubicBezTo>
                <a:cubicBezTo>
                  <a:pt x="181033" y="162218"/>
                  <a:pt x="183906" y="162218"/>
                  <a:pt x="185702" y="163659"/>
                </a:cubicBezTo>
                <a:cubicBezTo>
                  <a:pt x="192167" y="170144"/>
                  <a:pt x="202582" y="170144"/>
                  <a:pt x="208688" y="163659"/>
                </a:cubicBezTo>
                <a:cubicBezTo>
                  <a:pt x="215153" y="157534"/>
                  <a:pt x="215153" y="147086"/>
                  <a:pt x="208688" y="140601"/>
                </a:cubicBezTo>
                <a:cubicBezTo>
                  <a:pt x="206892" y="138799"/>
                  <a:pt x="206892" y="135917"/>
                  <a:pt x="208688" y="134476"/>
                </a:cubicBezTo>
                <a:cubicBezTo>
                  <a:pt x="210125" y="133035"/>
                  <a:pt x="212639" y="132675"/>
                  <a:pt x="214435" y="133755"/>
                </a:cubicBezTo>
                <a:cubicBezTo>
                  <a:pt x="214435" y="133755"/>
                  <a:pt x="214435" y="133755"/>
                  <a:pt x="214794" y="133755"/>
                </a:cubicBezTo>
                <a:cubicBezTo>
                  <a:pt x="219104" y="129432"/>
                  <a:pt x="225569" y="126910"/>
                  <a:pt x="231675" y="126910"/>
                </a:cubicBezTo>
                <a:close/>
                <a:moveTo>
                  <a:pt x="45289" y="126910"/>
                </a:moveTo>
                <a:lnTo>
                  <a:pt x="77812" y="126910"/>
                </a:lnTo>
                <a:cubicBezTo>
                  <a:pt x="80314" y="126910"/>
                  <a:pt x="82458" y="129072"/>
                  <a:pt x="82458" y="131233"/>
                </a:cubicBezTo>
                <a:cubicBezTo>
                  <a:pt x="82458" y="133755"/>
                  <a:pt x="80314" y="135917"/>
                  <a:pt x="77812" y="135917"/>
                </a:cubicBezTo>
                <a:lnTo>
                  <a:pt x="45289" y="135917"/>
                </a:lnTo>
                <a:cubicBezTo>
                  <a:pt x="44217" y="135917"/>
                  <a:pt x="43860" y="136638"/>
                  <a:pt x="43860" y="137358"/>
                </a:cubicBezTo>
                <a:lnTo>
                  <a:pt x="43860" y="167262"/>
                </a:lnTo>
                <a:cubicBezTo>
                  <a:pt x="43860" y="167622"/>
                  <a:pt x="44217" y="168703"/>
                  <a:pt x="45289" y="168703"/>
                </a:cubicBezTo>
                <a:lnTo>
                  <a:pt x="92465" y="168703"/>
                </a:lnTo>
                <a:cubicBezTo>
                  <a:pt x="93180" y="168703"/>
                  <a:pt x="93895" y="167622"/>
                  <a:pt x="93895" y="167262"/>
                </a:cubicBezTo>
                <a:lnTo>
                  <a:pt x="93895" y="157894"/>
                </a:lnTo>
                <a:cubicBezTo>
                  <a:pt x="93895" y="155372"/>
                  <a:pt x="95682" y="153211"/>
                  <a:pt x="98183" y="153211"/>
                </a:cubicBezTo>
                <a:cubicBezTo>
                  <a:pt x="100685" y="153211"/>
                  <a:pt x="102829" y="155372"/>
                  <a:pt x="102829" y="157894"/>
                </a:cubicBezTo>
                <a:lnTo>
                  <a:pt x="102829" y="167262"/>
                </a:lnTo>
                <a:cubicBezTo>
                  <a:pt x="102829" y="173026"/>
                  <a:pt x="98183" y="177350"/>
                  <a:pt x="92465" y="177350"/>
                </a:cubicBezTo>
                <a:lnTo>
                  <a:pt x="45289" y="177350"/>
                </a:lnTo>
                <a:cubicBezTo>
                  <a:pt x="39571" y="177350"/>
                  <a:pt x="34925" y="173026"/>
                  <a:pt x="34925" y="167262"/>
                </a:cubicBezTo>
                <a:lnTo>
                  <a:pt x="34925" y="137358"/>
                </a:lnTo>
                <a:cubicBezTo>
                  <a:pt x="34925" y="131594"/>
                  <a:pt x="39571" y="126910"/>
                  <a:pt x="45289" y="126910"/>
                </a:cubicBezTo>
                <a:close/>
                <a:moveTo>
                  <a:pt x="22287" y="103437"/>
                </a:moveTo>
                <a:cubicBezTo>
                  <a:pt x="15098" y="103437"/>
                  <a:pt x="8987" y="109548"/>
                  <a:pt x="8987" y="117097"/>
                </a:cubicBezTo>
                <a:lnTo>
                  <a:pt x="8987" y="270950"/>
                </a:lnTo>
                <a:cubicBezTo>
                  <a:pt x="8987" y="278499"/>
                  <a:pt x="15098" y="284251"/>
                  <a:pt x="22287" y="284251"/>
                </a:cubicBezTo>
                <a:lnTo>
                  <a:pt x="271041" y="284251"/>
                </a:lnTo>
                <a:cubicBezTo>
                  <a:pt x="278230" y="284251"/>
                  <a:pt x="284341" y="278499"/>
                  <a:pt x="284341" y="270950"/>
                </a:cubicBezTo>
                <a:lnTo>
                  <a:pt x="284341" y="117097"/>
                </a:lnTo>
                <a:cubicBezTo>
                  <a:pt x="284341" y="109548"/>
                  <a:pt x="278230" y="103437"/>
                  <a:pt x="271041" y="103437"/>
                </a:cubicBezTo>
                <a:lnTo>
                  <a:pt x="220715" y="103437"/>
                </a:lnTo>
                <a:cubicBezTo>
                  <a:pt x="210290" y="139744"/>
                  <a:pt x="152056" y="183599"/>
                  <a:pt x="149180" y="185756"/>
                </a:cubicBezTo>
                <a:cubicBezTo>
                  <a:pt x="148461" y="186475"/>
                  <a:pt x="147383" y="186475"/>
                  <a:pt x="146664" y="186475"/>
                </a:cubicBezTo>
                <a:cubicBezTo>
                  <a:pt x="145585" y="186475"/>
                  <a:pt x="144867" y="186475"/>
                  <a:pt x="143788" y="185756"/>
                </a:cubicBezTo>
                <a:cubicBezTo>
                  <a:pt x="141272" y="183599"/>
                  <a:pt x="83037" y="139744"/>
                  <a:pt x="72972" y="103437"/>
                </a:cubicBezTo>
                <a:lnTo>
                  <a:pt x="22287" y="103437"/>
                </a:lnTo>
                <a:close/>
                <a:moveTo>
                  <a:pt x="146664" y="56186"/>
                </a:moveTo>
                <a:cubicBezTo>
                  <a:pt x="139820" y="56186"/>
                  <a:pt x="134417" y="61953"/>
                  <a:pt x="134417" y="68441"/>
                </a:cubicBezTo>
                <a:cubicBezTo>
                  <a:pt x="134417" y="72045"/>
                  <a:pt x="136218" y="75650"/>
                  <a:pt x="139460" y="77812"/>
                </a:cubicBezTo>
                <a:cubicBezTo>
                  <a:pt x="140540" y="78894"/>
                  <a:pt x="141261" y="80335"/>
                  <a:pt x="140900" y="82138"/>
                </a:cubicBezTo>
                <a:lnTo>
                  <a:pt x="135498" y="112776"/>
                </a:lnTo>
                <a:lnTo>
                  <a:pt x="157830" y="112776"/>
                </a:lnTo>
                <a:lnTo>
                  <a:pt x="152427" y="82138"/>
                </a:lnTo>
                <a:cubicBezTo>
                  <a:pt x="152066" y="80335"/>
                  <a:pt x="152787" y="78894"/>
                  <a:pt x="154228" y="77812"/>
                </a:cubicBezTo>
                <a:cubicBezTo>
                  <a:pt x="157109" y="75650"/>
                  <a:pt x="158550" y="72045"/>
                  <a:pt x="158550" y="68441"/>
                </a:cubicBezTo>
                <a:cubicBezTo>
                  <a:pt x="158550" y="61953"/>
                  <a:pt x="153507" y="56186"/>
                  <a:pt x="146664" y="56186"/>
                </a:cubicBezTo>
                <a:close/>
                <a:moveTo>
                  <a:pt x="146664" y="47535"/>
                </a:moveTo>
                <a:cubicBezTo>
                  <a:pt x="158190" y="47535"/>
                  <a:pt x="167915" y="56907"/>
                  <a:pt x="167915" y="68441"/>
                </a:cubicBezTo>
                <a:cubicBezTo>
                  <a:pt x="167915" y="73847"/>
                  <a:pt x="165394" y="79254"/>
                  <a:pt x="161792" y="82859"/>
                </a:cubicBezTo>
                <a:lnTo>
                  <a:pt x="167555" y="116380"/>
                </a:lnTo>
                <a:cubicBezTo>
                  <a:pt x="167915" y="117822"/>
                  <a:pt x="167555" y="119264"/>
                  <a:pt x="166834" y="120345"/>
                </a:cubicBezTo>
                <a:cubicBezTo>
                  <a:pt x="165754" y="121066"/>
                  <a:pt x="164673" y="121787"/>
                  <a:pt x="163232" y="121787"/>
                </a:cubicBezTo>
                <a:lnTo>
                  <a:pt x="130095" y="121787"/>
                </a:lnTo>
                <a:cubicBezTo>
                  <a:pt x="128654" y="121787"/>
                  <a:pt x="127573" y="121066"/>
                  <a:pt x="126493" y="120345"/>
                </a:cubicBezTo>
                <a:cubicBezTo>
                  <a:pt x="125772" y="119264"/>
                  <a:pt x="125412" y="117822"/>
                  <a:pt x="125772" y="116380"/>
                </a:cubicBezTo>
                <a:lnTo>
                  <a:pt x="131535" y="82859"/>
                </a:lnTo>
                <a:cubicBezTo>
                  <a:pt x="127933" y="79254"/>
                  <a:pt x="125412" y="73847"/>
                  <a:pt x="125412" y="68441"/>
                </a:cubicBezTo>
                <a:cubicBezTo>
                  <a:pt x="125412" y="56907"/>
                  <a:pt x="135137" y="47535"/>
                  <a:pt x="146664" y="47535"/>
                </a:cubicBezTo>
                <a:close/>
                <a:moveTo>
                  <a:pt x="146664" y="8897"/>
                </a:moveTo>
                <a:lnTo>
                  <a:pt x="80162" y="31184"/>
                </a:lnTo>
                <a:lnTo>
                  <a:pt x="80162" y="93372"/>
                </a:lnTo>
                <a:cubicBezTo>
                  <a:pt x="80162" y="122849"/>
                  <a:pt x="134082" y="166704"/>
                  <a:pt x="146664" y="176410"/>
                </a:cubicBezTo>
                <a:cubicBezTo>
                  <a:pt x="159245" y="166704"/>
                  <a:pt x="213525" y="122849"/>
                  <a:pt x="213525" y="93372"/>
                </a:cubicBezTo>
                <a:lnTo>
                  <a:pt x="213525" y="31184"/>
                </a:lnTo>
                <a:lnTo>
                  <a:pt x="146664" y="8897"/>
                </a:lnTo>
                <a:close/>
                <a:moveTo>
                  <a:pt x="145226" y="269"/>
                </a:moveTo>
                <a:cubicBezTo>
                  <a:pt x="146304" y="-90"/>
                  <a:pt x="147023" y="-90"/>
                  <a:pt x="148102" y="269"/>
                </a:cubicBezTo>
                <a:lnTo>
                  <a:pt x="219277" y="23635"/>
                </a:lnTo>
                <a:cubicBezTo>
                  <a:pt x="221074" y="24354"/>
                  <a:pt x="222153" y="26151"/>
                  <a:pt x="222153" y="27949"/>
                </a:cubicBezTo>
                <a:lnTo>
                  <a:pt x="222153" y="93372"/>
                </a:lnTo>
                <a:cubicBezTo>
                  <a:pt x="222153" y="93732"/>
                  <a:pt x="222153" y="94451"/>
                  <a:pt x="222153" y="94810"/>
                </a:cubicBezTo>
                <a:lnTo>
                  <a:pt x="271041" y="94810"/>
                </a:lnTo>
                <a:cubicBezTo>
                  <a:pt x="283263" y="94810"/>
                  <a:pt x="293328" y="104875"/>
                  <a:pt x="293328" y="117097"/>
                </a:cubicBezTo>
                <a:lnTo>
                  <a:pt x="293328" y="270950"/>
                </a:lnTo>
                <a:cubicBezTo>
                  <a:pt x="293328" y="283172"/>
                  <a:pt x="283263" y="293238"/>
                  <a:pt x="271041" y="293238"/>
                </a:cubicBezTo>
                <a:lnTo>
                  <a:pt x="22287" y="293238"/>
                </a:lnTo>
                <a:cubicBezTo>
                  <a:pt x="10065" y="293238"/>
                  <a:pt x="0" y="283172"/>
                  <a:pt x="0" y="270950"/>
                </a:cubicBezTo>
                <a:lnTo>
                  <a:pt x="0" y="117097"/>
                </a:lnTo>
                <a:cubicBezTo>
                  <a:pt x="0" y="104875"/>
                  <a:pt x="10065" y="94810"/>
                  <a:pt x="22287" y="94810"/>
                </a:cubicBezTo>
                <a:lnTo>
                  <a:pt x="71175" y="94810"/>
                </a:lnTo>
                <a:cubicBezTo>
                  <a:pt x="71175" y="94451"/>
                  <a:pt x="71175" y="93732"/>
                  <a:pt x="71175" y="93372"/>
                </a:cubicBezTo>
                <a:lnTo>
                  <a:pt x="71175" y="27949"/>
                </a:lnTo>
                <a:cubicBezTo>
                  <a:pt x="71175" y="26151"/>
                  <a:pt x="72253" y="24354"/>
                  <a:pt x="74051" y="23635"/>
                </a:cubicBezTo>
                <a:lnTo>
                  <a:pt x="145226" y="26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endParaRPr lang="en-US" sz="1350"/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94911299-A6B0-8E4F-8646-FEBB359B698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5482" y="2374865"/>
            <a:ext cx="1517830" cy="155290"/>
          </a:xfrm>
          <a:prstGeom prst="rect">
            <a:avLst/>
          </a:prstGeom>
        </p:spPr>
      </p:pic>
      <p:pic>
        <p:nvPicPr>
          <p:cNvPr id="47" name="Elemento grafico 46">
            <a:extLst>
              <a:ext uri="{FF2B5EF4-FFF2-40B4-BE49-F238E27FC236}">
                <a16:creationId xmlns:a16="http://schemas.microsoft.com/office/drawing/2014/main" id="{D5F5AD9E-1E39-8B48-B99C-04F24C9E8DE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751596" y="2061303"/>
            <a:ext cx="1009730" cy="586295"/>
          </a:xfrm>
          <a:prstGeom prst="rect">
            <a:avLst/>
          </a:prstGeom>
        </p:spPr>
      </p:pic>
      <p:pic>
        <p:nvPicPr>
          <p:cNvPr id="49" name="Immagine 48">
            <a:extLst>
              <a:ext uri="{FF2B5EF4-FFF2-40B4-BE49-F238E27FC236}">
                <a16:creationId xmlns:a16="http://schemas.microsoft.com/office/drawing/2014/main" id="{558172E3-31B9-3142-B7A6-781802024D8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5753" y="1187361"/>
            <a:ext cx="1937718" cy="630146"/>
          </a:xfrm>
          <a:prstGeom prst="rect">
            <a:avLst/>
          </a:prstGeom>
        </p:spPr>
      </p:pic>
      <p:cxnSp>
        <p:nvCxnSpPr>
          <p:cNvPr id="61" name="Connettore 2 60">
            <a:extLst>
              <a:ext uri="{FF2B5EF4-FFF2-40B4-BE49-F238E27FC236}">
                <a16:creationId xmlns:a16="http://schemas.microsoft.com/office/drawing/2014/main" id="{E041823A-A01F-2043-B82B-21F874B3763B}"/>
              </a:ext>
            </a:extLst>
          </p:cNvPr>
          <p:cNvCxnSpPr/>
          <p:nvPr/>
        </p:nvCxnSpPr>
        <p:spPr>
          <a:xfrm>
            <a:off x="2043004" y="2562746"/>
            <a:ext cx="289933" cy="0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Connettore 2 61">
            <a:extLst>
              <a:ext uri="{FF2B5EF4-FFF2-40B4-BE49-F238E27FC236}">
                <a16:creationId xmlns:a16="http://schemas.microsoft.com/office/drawing/2014/main" id="{C27ECE54-7213-204D-BC35-64B6CE6B0E0A}"/>
              </a:ext>
            </a:extLst>
          </p:cNvPr>
          <p:cNvCxnSpPr/>
          <p:nvPr/>
        </p:nvCxnSpPr>
        <p:spPr>
          <a:xfrm>
            <a:off x="2043004" y="2766352"/>
            <a:ext cx="289933" cy="0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Connettore 2 62">
            <a:extLst>
              <a:ext uri="{FF2B5EF4-FFF2-40B4-BE49-F238E27FC236}">
                <a16:creationId xmlns:a16="http://schemas.microsoft.com/office/drawing/2014/main" id="{26365EA0-BD07-C945-A788-BF673914AC25}"/>
              </a:ext>
            </a:extLst>
          </p:cNvPr>
          <p:cNvCxnSpPr/>
          <p:nvPr/>
        </p:nvCxnSpPr>
        <p:spPr>
          <a:xfrm>
            <a:off x="2043004" y="3110167"/>
            <a:ext cx="289933" cy="0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5068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94C11FB8-3631-9CDA-E7F2-6349E6B090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0" name="CasellaDiTesto 99">
            <a:extLst>
              <a:ext uri="{FF2B5EF4-FFF2-40B4-BE49-F238E27FC236}">
                <a16:creationId xmlns:a16="http://schemas.microsoft.com/office/drawing/2014/main" id="{042B302E-F6FC-D96B-A0FD-34D9F7C6D71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73820" y="1005245"/>
            <a:ext cx="8814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42941">
              <a:lnSpc>
                <a:spcPct val="90000"/>
              </a:lnSpc>
              <a:spcBef>
                <a:spcPct val="0"/>
              </a:spcBef>
              <a:spcAft>
                <a:spcPts val="487"/>
              </a:spcAft>
              <a:defRPr/>
            </a:pPr>
            <a:r>
              <a:rPr 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SOSTENIBILITÀ </a:t>
            </a:r>
            <a:r>
              <a:rPr lang="en-US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È</a:t>
            </a:r>
            <a:r>
              <a:rPr 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UNA STRATEGIA A LUNGO TERMINE</a:t>
            </a:r>
          </a:p>
        </p:txBody>
      </p:sp>
      <p:grpSp>
        <p:nvGrpSpPr>
          <p:cNvPr id="22" name="Gruppo 21">
            <a:extLst>
              <a:ext uri="{FF2B5EF4-FFF2-40B4-BE49-F238E27FC236}">
                <a16:creationId xmlns:a16="http://schemas.microsoft.com/office/drawing/2014/main" id="{DBDA47DC-1D89-B048-9FF7-756B3703D6B8}"/>
              </a:ext>
            </a:extLst>
          </p:cNvPr>
          <p:cNvGrpSpPr/>
          <p:nvPr/>
        </p:nvGrpSpPr>
        <p:grpSpPr>
          <a:xfrm>
            <a:off x="1460866" y="1786321"/>
            <a:ext cx="8714208" cy="4169665"/>
            <a:chOff x="218720" y="1511998"/>
            <a:chExt cx="8714208" cy="4169667"/>
          </a:xfrm>
        </p:grpSpPr>
        <p:cxnSp>
          <p:nvCxnSpPr>
            <p:cNvPr id="53" name="Straight Connector 2">
              <a:extLst>
                <a:ext uri="{FF2B5EF4-FFF2-40B4-BE49-F238E27FC236}">
                  <a16:creationId xmlns:a16="http://schemas.microsoft.com/office/drawing/2014/main" id="{E712B8BE-5AC9-4005-B2D8-32732F438002}"/>
                </a:ext>
              </a:extLst>
            </p:cNvPr>
            <p:cNvCxnSpPr>
              <a:cxnSpLocks/>
              <a:stCxn id="77" idx="2"/>
              <a:endCxn id="82" idx="2"/>
            </p:cNvCxnSpPr>
            <p:nvPr/>
          </p:nvCxnSpPr>
          <p:spPr bwMode="auto">
            <a:xfrm>
              <a:off x="1525656" y="3580194"/>
              <a:ext cx="7320487" cy="4922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bg1"/>
              </a:solidFill>
              <a:prstDash val="solid"/>
              <a:miter lim="40000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grpSp>
          <p:nvGrpSpPr>
            <p:cNvPr id="21" name="Gruppo 20">
              <a:extLst>
                <a:ext uri="{FF2B5EF4-FFF2-40B4-BE49-F238E27FC236}">
                  <a16:creationId xmlns:a16="http://schemas.microsoft.com/office/drawing/2014/main" id="{C7C07D76-6C99-C54E-A227-9698DCB94492}"/>
                </a:ext>
              </a:extLst>
            </p:cNvPr>
            <p:cNvGrpSpPr/>
            <p:nvPr/>
          </p:nvGrpSpPr>
          <p:grpSpPr>
            <a:xfrm>
              <a:off x="218720" y="1511998"/>
              <a:ext cx="8714208" cy="4169667"/>
              <a:chOff x="218720" y="1511998"/>
              <a:chExt cx="8714208" cy="4169667"/>
            </a:xfrm>
          </p:grpSpPr>
          <p:cxnSp>
            <p:nvCxnSpPr>
              <p:cNvPr id="48" name="Connettore 1 47">
                <a:extLst>
                  <a:ext uri="{FF2B5EF4-FFF2-40B4-BE49-F238E27FC236}">
                    <a16:creationId xmlns:a16="http://schemas.microsoft.com/office/drawing/2014/main" id="{DDC639B9-EF39-5544-846F-6453548FF79D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559563" y="3567645"/>
                <a:ext cx="0" cy="1706789"/>
              </a:xfrm>
              <a:prstGeom prst="line">
                <a:avLst/>
              </a:prstGeom>
              <a:ln w="25400">
                <a:solidFill>
                  <a:schemeClr val="bg1"/>
                </a:solidFill>
                <a:head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Connettore 1 55">
                <a:extLst>
                  <a:ext uri="{FF2B5EF4-FFF2-40B4-BE49-F238E27FC236}">
                    <a16:creationId xmlns:a16="http://schemas.microsoft.com/office/drawing/2014/main" id="{7AEB0BA8-3EE4-974B-B76D-4C98ACD7BCE9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5621560" y="3585969"/>
                <a:ext cx="0" cy="1706789"/>
              </a:xfrm>
              <a:prstGeom prst="line">
                <a:avLst/>
              </a:prstGeom>
              <a:ln w="25400">
                <a:solidFill>
                  <a:schemeClr val="bg1"/>
                </a:solidFill>
                <a:head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Connettore 1 45">
                <a:extLst>
                  <a:ext uri="{FF2B5EF4-FFF2-40B4-BE49-F238E27FC236}">
                    <a16:creationId xmlns:a16="http://schemas.microsoft.com/office/drawing/2014/main" id="{B6722639-8D16-A944-9456-29DA6AA4D0C0}"/>
                  </a:ext>
                </a:extLst>
              </p:cNvPr>
              <p:cNvCxnSpPr/>
              <p:nvPr/>
            </p:nvCxnSpPr>
            <p:spPr>
              <a:xfrm>
                <a:off x="4618523" y="1872621"/>
                <a:ext cx="0" cy="1706789"/>
              </a:xfrm>
              <a:prstGeom prst="line">
                <a:avLst/>
              </a:prstGeom>
              <a:ln w="25400">
                <a:solidFill>
                  <a:schemeClr val="bg1"/>
                </a:solidFill>
                <a:head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3" name="TextBox 53">
                <a:extLst>
                  <a:ext uri="{FF2B5EF4-FFF2-40B4-BE49-F238E27FC236}">
                    <a16:creationId xmlns:a16="http://schemas.microsoft.com/office/drawing/2014/main" id="{D5E3BE6A-3954-492B-BCA9-941C9A822F65}"/>
                  </a:ext>
                </a:extLst>
              </p:cNvPr>
              <p:cNvSpPr txBox="1"/>
              <p:nvPr/>
            </p:nvSpPr>
            <p:spPr>
              <a:xfrm>
                <a:off x="218720" y="3338207"/>
                <a:ext cx="1133644" cy="461665"/>
              </a:xfrm>
              <a:prstGeom prst="rect">
                <a:avLst/>
              </a:prstGeom>
              <a:noFill/>
            </p:spPr>
            <p:txBody>
              <a:bodyPr wrap="none" rtlCol="0" anchor="b" anchorCtr="0">
                <a:spAutoFit/>
              </a:bodyPr>
              <a:lstStyle/>
              <a:p>
                <a:pPr algn="r"/>
                <a:r>
                  <a:rPr lang="it-IT" sz="1200" dirty="0">
                    <a:solidFill>
                      <a:schemeClr val="bg1"/>
                    </a:solidFill>
                    <a:latin typeface="Arial" panose="020B0604020202020204" pitchFamily="34" charset="0"/>
                    <a:ea typeface="League Spartan" charset="0"/>
                    <a:cs typeface="Arial" panose="020B0604020202020204" pitchFamily="34" charset="0"/>
                  </a:rPr>
                  <a:t>ASSESMENT</a:t>
                </a:r>
              </a:p>
              <a:p>
                <a:pPr algn="r"/>
                <a:r>
                  <a:rPr lang="it-IT" sz="1200" dirty="0">
                    <a:solidFill>
                      <a:schemeClr val="bg1"/>
                    </a:solidFill>
                    <a:latin typeface="Arial" panose="020B0604020202020204" pitchFamily="34" charset="0"/>
                    <a:ea typeface="League Spartan" charset="0"/>
                    <a:cs typeface="Arial" panose="020B0604020202020204" pitchFamily="34" charset="0"/>
                  </a:rPr>
                  <a:t>ESG</a:t>
                </a:r>
              </a:p>
            </p:txBody>
          </p:sp>
          <p:sp>
            <p:nvSpPr>
              <p:cNvPr id="89" name="TextBox 53">
                <a:extLst>
                  <a:ext uri="{FF2B5EF4-FFF2-40B4-BE49-F238E27FC236}">
                    <a16:creationId xmlns:a16="http://schemas.microsoft.com/office/drawing/2014/main" id="{F81AC077-354E-457F-AA3D-3728768107C1}"/>
                  </a:ext>
                </a:extLst>
              </p:cNvPr>
              <p:cNvSpPr txBox="1"/>
              <p:nvPr/>
            </p:nvSpPr>
            <p:spPr>
              <a:xfrm>
                <a:off x="3984915" y="1511998"/>
                <a:ext cx="500457" cy="276999"/>
              </a:xfrm>
              <a:prstGeom prst="rect">
                <a:avLst/>
              </a:prstGeom>
              <a:noFill/>
            </p:spPr>
            <p:txBody>
              <a:bodyPr wrap="none" rtlCol="0" anchor="b" anchorCtr="0">
                <a:spAutoFit/>
              </a:bodyPr>
              <a:lstStyle/>
              <a:p>
                <a:pPr algn="r"/>
                <a:r>
                  <a:rPr lang="it-IT" sz="1200" b="1" dirty="0">
                    <a:solidFill>
                      <a:srgbClr val="00B05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LCA</a:t>
                </a:r>
              </a:p>
            </p:txBody>
          </p:sp>
          <p:sp>
            <p:nvSpPr>
              <p:cNvPr id="90" name="TextBox 54">
                <a:extLst>
                  <a:ext uri="{FF2B5EF4-FFF2-40B4-BE49-F238E27FC236}">
                    <a16:creationId xmlns:a16="http://schemas.microsoft.com/office/drawing/2014/main" id="{42B9DE15-019C-4E95-A6EC-EFF481F7AEF2}"/>
                  </a:ext>
                </a:extLst>
              </p:cNvPr>
              <p:cNvSpPr txBox="1"/>
              <p:nvPr/>
            </p:nvSpPr>
            <p:spPr>
              <a:xfrm>
                <a:off x="4598208" y="5220000"/>
                <a:ext cx="918841" cy="276999"/>
              </a:xfrm>
              <a:prstGeom prst="rect">
                <a:avLst/>
              </a:prstGeom>
              <a:noFill/>
            </p:spPr>
            <p:txBody>
              <a:bodyPr wrap="none" rtlCol="0" anchor="t" anchorCtr="0">
                <a:spAutoFit/>
              </a:bodyPr>
              <a:lstStyle/>
              <a:p>
                <a:pPr algn="r"/>
                <a:r>
                  <a:rPr lang="it-IT" sz="1200" b="1" dirty="0">
                    <a:solidFill>
                      <a:srgbClr val="00B05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ISO 50001</a:t>
                </a:r>
              </a:p>
            </p:txBody>
          </p:sp>
          <p:sp>
            <p:nvSpPr>
              <p:cNvPr id="91" name="TextBox 55">
                <a:extLst>
                  <a:ext uri="{FF2B5EF4-FFF2-40B4-BE49-F238E27FC236}">
                    <a16:creationId xmlns:a16="http://schemas.microsoft.com/office/drawing/2014/main" id="{F1FE8160-910D-4C58-ADC9-734C8E686380}"/>
                  </a:ext>
                </a:extLst>
              </p:cNvPr>
              <p:cNvSpPr txBox="1"/>
              <p:nvPr/>
            </p:nvSpPr>
            <p:spPr>
              <a:xfrm>
                <a:off x="6143816" y="5220000"/>
                <a:ext cx="1358064" cy="461665"/>
              </a:xfrm>
              <a:prstGeom prst="rect">
                <a:avLst/>
              </a:prstGeom>
              <a:noFill/>
            </p:spPr>
            <p:txBody>
              <a:bodyPr wrap="none" rtlCol="0" anchor="t" anchorCtr="0">
                <a:spAutoFit/>
              </a:bodyPr>
              <a:lstStyle/>
              <a:p>
                <a:pPr algn="r"/>
                <a:r>
                  <a:rPr lang="it-IT" sz="1200" b="1" dirty="0">
                    <a:solidFill>
                      <a:srgbClr val="00B05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REPORT DI </a:t>
                </a:r>
              </a:p>
              <a:p>
                <a:pPr algn="r"/>
                <a:r>
                  <a:rPr lang="it-IT" sz="1200" b="1" dirty="0">
                    <a:solidFill>
                      <a:srgbClr val="00B05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SOSTENIBILITÀ</a:t>
                </a:r>
              </a:p>
            </p:txBody>
          </p:sp>
          <p:sp>
            <p:nvSpPr>
              <p:cNvPr id="92" name="TextBox 57">
                <a:extLst>
                  <a:ext uri="{FF2B5EF4-FFF2-40B4-BE49-F238E27FC236}">
                    <a16:creationId xmlns:a16="http://schemas.microsoft.com/office/drawing/2014/main" id="{7E7C0C25-0770-4D1F-883E-5D5762ED5BA6}"/>
                  </a:ext>
                </a:extLst>
              </p:cNvPr>
              <p:cNvSpPr txBox="1"/>
              <p:nvPr/>
            </p:nvSpPr>
            <p:spPr>
              <a:xfrm>
                <a:off x="6984876" y="1511998"/>
                <a:ext cx="1358064" cy="461665"/>
              </a:xfrm>
              <a:prstGeom prst="rect">
                <a:avLst/>
              </a:prstGeom>
              <a:noFill/>
            </p:spPr>
            <p:txBody>
              <a:bodyPr wrap="none" rtlCol="0" anchor="b" anchorCtr="0">
                <a:spAutoFit/>
              </a:bodyPr>
              <a:lstStyle/>
              <a:p>
                <a:pPr algn="r"/>
                <a:r>
                  <a:rPr lang="it-IT" sz="1200" b="1" dirty="0">
                    <a:solidFill>
                      <a:srgbClr val="00B05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BILANCIO DI </a:t>
                </a:r>
              </a:p>
              <a:p>
                <a:pPr algn="r"/>
                <a:r>
                  <a:rPr lang="it-IT" sz="1200" b="1" dirty="0">
                    <a:solidFill>
                      <a:srgbClr val="00B05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SOSTENIBILITÀ</a:t>
                </a:r>
              </a:p>
            </p:txBody>
          </p:sp>
          <p:sp>
            <p:nvSpPr>
              <p:cNvPr id="93" name="TextBox 58">
                <a:extLst>
                  <a:ext uri="{FF2B5EF4-FFF2-40B4-BE49-F238E27FC236}">
                    <a16:creationId xmlns:a16="http://schemas.microsoft.com/office/drawing/2014/main" id="{C90E9E82-0D42-4AA8-B12E-2B436D575CAA}"/>
                  </a:ext>
                </a:extLst>
              </p:cNvPr>
              <p:cNvSpPr txBox="1"/>
              <p:nvPr/>
            </p:nvSpPr>
            <p:spPr>
              <a:xfrm>
                <a:off x="5395426" y="1511998"/>
                <a:ext cx="1159292" cy="461665"/>
              </a:xfrm>
              <a:prstGeom prst="rect">
                <a:avLst/>
              </a:prstGeom>
              <a:noFill/>
            </p:spPr>
            <p:txBody>
              <a:bodyPr wrap="none" rtlCol="0" anchor="b" anchorCtr="0">
                <a:spAutoFit/>
              </a:bodyPr>
              <a:lstStyle/>
              <a:p>
                <a:pPr algn="r"/>
                <a:r>
                  <a:rPr lang="it-IT" sz="1200" b="1" dirty="0">
                    <a:solidFill>
                      <a:srgbClr val="00B05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CARBON </a:t>
                </a:r>
              </a:p>
              <a:p>
                <a:pPr algn="r"/>
                <a:r>
                  <a:rPr lang="it-IT" sz="1200" b="1" dirty="0">
                    <a:solidFill>
                      <a:srgbClr val="00B05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NEUTRALITY</a:t>
                </a:r>
              </a:p>
            </p:txBody>
          </p:sp>
          <p:sp>
            <p:nvSpPr>
              <p:cNvPr id="113" name="TextBox 54">
                <a:extLst>
                  <a:ext uri="{FF2B5EF4-FFF2-40B4-BE49-F238E27FC236}">
                    <a16:creationId xmlns:a16="http://schemas.microsoft.com/office/drawing/2014/main" id="{E3C2C952-D4F6-411B-85EA-0D9DF1459269}"/>
                  </a:ext>
                </a:extLst>
              </p:cNvPr>
              <p:cNvSpPr txBox="1"/>
              <p:nvPr/>
            </p:nvSpPr>
            <p:spPr>
              <a:xfrm>
                <a:off x="1495472" y="5220000"/>
                <a:ext cx="1993303" cy="276999"/>
              </a:xfrm>
              <a:prstGeom prst="rect">
                <a:avLst/>
              </a:prstGeom>
              <a:noFill/>
            </p:spPr>
            <p:txBody>
              <a:bodyPr wrap="none" rtlCol="0" anchor="t" anchorCtr="0">
                <a:spAutoFit/>
              </a:bodyPr>
              <a:lstStyle/>
              <a:p>
                <a:pPr algn="r"/>
                <a:r>
                  <a:rPr lang="it-IT" sz="1200" b="1" dirty="0">
                    <a:solidFill>
                      <a:srgbClr val="00B05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ENERGY MANAGEMENT</a:t>
                </a:r>
              </a:p>
            </p:txBody>
          </p:sp>
          <p:sp>
            <p:nvSpPr>
              <p:cNvPr id="8" name="Rettangolo 7">
                <a:extLst>
                  <a:ext uri="{FF2B5EF4-FFF2-40B4-BE49-F238E27FC236}">
                    <a16:creationId xmlns:a16="http://schemas.microsoft.com/office/drawing/2014/main" id="{0E56197C-9A40-2D46-9FFE-2342C14BA323}"/>
                  </a:ext>
                </a:extLst>
              </p:cNvPr>
              <p:cNvSpPr/>
              <p:nvPr/>
            </p:nvSpPr>
            <p:spPr>
              <a:xfrm>
                <a:off x="302956" y="2002145"/>
                <a:ext cx="2102171" cy="1565499"/>
              </a:xfrm>
              <a:prstGeom prst="rect">
                <a:avLst/>
              </a:prstGeom>
            </p:spPr>
            <p:txBody>
              <a:bodyPr wrap="square" anchor="ctr" anchorCtr="0">
                <a:noAutofit/>
              </a:bodyPr>
              <a:lstStyle/>
              <a:p>
                <a:pPr algn="r"/>
                <a:r>
                  <a:rPr lang="it-IT" sz="1000" i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Misurazione </a:t>
                </a:r>
              </a:p>
              <a:p>
                <a:pPr algn="r"/>
                <a:r>
                  <a:rPr lang="it-IT" sz="1000" i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(certificabile ISO 14064)</a:t>
                </a:r>
              </a:p>
            </p:txBody>
          </p:sp>
          <p:sp>
            <p:nvSpPr>
              <p:cNvPr id="49" name="Rettangolo 48">
                <a:extLst>
                  <a:ext uri="{FF2B5EF4-FFF2-40B4-BE49-F238E27FC236}">
                    <a16:creationId xmlns:a16="http://schemas.microsoft.com/office/drawing/2014/main" id="{D6FA69FB-32E1-914A-ADB2-8CE94176226F}"/>
                  </a:ext>
                </a:extLst>
              </p:cNvPr>
              <p:cNvSpPr/>
              <p:nvPr/>
            </p:nvSpPr>
            <p:spPr>
              <a:xfrm>
                <a:off x="2599020" y="1942400"/>
                <a:ext cx="1898340" cy="1625246"/>
              </a:xfrm>
              <a:prstGeom prst="rect">
                <a:avLst/>
              </a:prstGeom>
            </p:spPr>
            <p:txBody>
              <a:bodyPr wrap="square" anchor="ctr" anchorCtr="0">
                <a:noAutofit/>
              </a:bodyPr>
              <a:lstStyle/>
              <a:p>
                <a:pPr algn="r"/>
                <a:r>
                  <a:rPr lang="it-IT" sz="1000" i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Dichiarazione Ambientale di Prodotto EPD (ISO 14025) </a:t>
                </a:r>
              </a:p>
              <a:p>
                <a:pPr algn="r"/>
                <a:endParaRPr lang="it-IT" sz="1000" i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r"/>
                <a:r>
                  <a:rPr lang="it-IT" sz="1000" i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Carbon </a:t>
                </a:r>
                <a:r>
                  <a:rPr lang="it-IT" sz="1000" i="1" dirty="0" err="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Footprint</a:t>
                </a:r>
                <a:r>
                  <a:rPr lang="it-IT" sz="1000" i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di Prodotto (ISO 14067)</a:t>
                </a:r>
              </a:p>
            </p:txBody>
          </p:sp>
          <p:sp>
            <p:nvSpPr>
              <p:cNvPr id="55" name="Rettangolo 54">
                <a:extLst>
                  <a:ext uri="{FF2B5EF4-FFF2-40B4-BE49-F238E27FC236}">
                    <a16:creationId xmlns:a16="http://schemas.microsoft.com/office/drawing/2014/main" id="{D1161475-A515-4946-93D7-B3AA5E6F0FBA}"/>
                  </a:ext>
                </a:extLst>
              </p:cNvPr>
              <p:cNvSpPr/>
              <p:nvPr/>
            </p:nvSpPr>
            <p:spPr>
              <a:xfrm>
                <a:off x="1811074" y="3574743"/>
                <a:ext cx="1726786" cy="1720881"/>
              </a:xfrm>
              <a:prstGeom prst="rect">
                <a:avLst/>
              </a:prstGeom>
            </p:spPr>
            <p:txBody>
              <a:bodyPr wrap="square" anchor="ctr" anchorCtr="0">
                <a:noAutofit/>
              </a:bodyPr>
              <a:lstStyle/>
              <a:p>
                <a:pPr algn="r"/>
                <a:r>
                  <a:rPr lang="it-IT" sz="1000" i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Misurazione consumi </a:t>
                </a:r>
              </a:p>
              <a:p>
                <a:pPr algn="r"/>
                <a:endParaRPr lang="it-IT" sz="1000" i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r"/>
                <a:r>
                  <a:rPr lang="it-IT" sz="1000" i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Strategia di miglioramento</a:t>
                </a:r>
              </a:p>
            </p:txBody>
          </p:sp>
          <p:cxnSp>
            <p:nvCxnSpPr>
              <p:cNvPr id="57" name="Connettore 1 56">
                <a:extLst>
                  <a:ext uri="{FF2B5EF4-FFF2-40B4-BE49-F238E27FC236}">
                    <a16:creationId xmlns:a16="http://schemas.microsoft.com/office/drawing/2014/main" id="{62B13019-AF2B-3944-BE8C-F0243E9927D9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7535276" y="3574745"/>
                <a:ext cx="0" cy="1706789"/>
              </a:xfrm>
              <a:prstGeom prst="line">
                <a:avLst/>
              </a:prstGeom>
              <a:ln w="25400">
                <a:solidFill>
                  <a:schemeClr val="bg1"/>
                </a:solidFill>
                <a:head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Connettore 1 57">
                <a:extLst>
                  <a:ext uri="{FF2B5EF4-FFF2-40B4-BE49-F238E27FC236}">
                    <a16:creationId xmlns:a16="http://schemas.microsoft.com/office/drawing/2014/main" id="{D792A337-6F09-164B-9408-25CF53AC992E}"/>
                  </a:ext>
                </a:extLst>
              </p:cNvPr>
              <p:cNvCxnSpPr/>
              <p:nvPr/>
            </p:nvCxnSpPr>
            <p:spPr>
              <a:xfrm>
                <a:off x="6630811" y="1926223"/>
                <a:ext cx="0" cy="1706789"/>
              </a:xfrm>
              <a:prstGeom prst="line">
                <a:avLst/>
              </a:prstGeom>
              <a:ln w="25400">
                <a:solidFill>
                  <a:schemeClr val="bg1"/>
                </a:solidFill>
                <a:head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Connettore 1 58">
                <a:extLst>
                  <a:ext uri="{FF2B5EF4-FFF2-40B4-BE49-F238E27FC236}">
                    <a16:creationId xmlns:a16="http://schemas.microsoft.com/office/drawing/2014/main" id="{7076B811-612D-904D-9F70-A1AEBCA3B930}"/>
                  </a:ext>
                </a:extLst>
              </p:cNvPr>
              <p:cNvCxnSpPr/>
              <p:nvPr/>
            </p:nvCxnSpPr>
            <p:spPr>
              <a:xfrm>
                <a:off x="8401651" y="1926223"/>
                <a:ext cx="0" cy="1706789"/>
              </a:xfrm>
              <a:prstGeom prst="line">
                <a:avLst/>
              </a:prstGeom>
              <a:ln w="25400">
                <a:solidFill>
                  <a:schemeClr val="bg1"/>
                </a:solidFill>
                <a:head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" name="Gruppo 3">
                <a:extLst>
                  <a:ext uri="{FF2B5EF4-FFF2-40B4-BE49-F238E27FC236}">
                    <a16:creationId xmlns:a16="http://schemas.microsoft.com/office/drawing/2014/main" id="{EB2B0607-8B4B-417C-9A2E-20186FC1F626}"/>
                  </a:ext>
                </a:extLst>
              </p:cNvPr>
              <p:cNvGrpSpPr/>
              <p:nvPr/>
            </p:nvGrpSpPr>
            <p:grpSpPr>
              <a:xfrm>
                <a:off x="1525656" y="3484430"/>
                <a:ext cx="7407272" cy="191528"/>
                <a:chOff x="2050937" y="3595669"/>
                <a:chExt cx="7407272" cy="191528"/>
              </a:xfrm>
            </p:grpSpPr>
            <p:sp>
              <p:nvSpPr>
                <p:cNvPr id="77" name="Oval 42">
                  <a:extLst>
                    <a:ext uri="{FF2B5EF4-FFF2-40B4-BE49-F238E27FC236}">
                      <a16:creationId xmlns:a16="http://schemas.microsoft.com/office/drawing/2014/main" id="{03C9BE49-849A-4515-8516-601069F8BA9F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050937" y="3595669"/>
                  <a:ext cx="191336" cy="191528"/>
                </a:xfrm>
                <a:prstGeom prst="ellipse">
                  <a:avLst/>
                </a:prstGeom>
                <a:solidFill>
                  <a:schemeClr val="bg1"/>
                </a:solidFill>
                <a:ln w="57150">
                  <a:solidFill>
                    <a:schemeClr val="bg1"/>
                  </a:solidFill>
                  <a:miter lim="400000"/>
                  <a:headEnd/>
                  <a:tailEnd/>
                </a:ln>
              </p:spPr>
              <p:txBody>
                <a:bodyPr lIns="0" tIns="0" rIns="0" bIns="0" anchor="ctr">
                  <a:noAutofit/>
                </a:bodyPr>
                <a:lstStyle/>
                <a:p>
                  <a:pPr algn="ctr" eaLnBrk="1"/>
                  <a:endParaRPr lang="it-IT" altLang="en-US" sz="1462" dirty="0"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78" name="Oval 43">
                  <a:extLst>
                    <a:ext uri="{FF2B5EF4-FFF2-40B4-BE49-F238E27FC236}">
                      <a16:creationId xmlns:a16="http://schemas.microsoft.com/office/drawing/2014/main" id="{1CC6EB2E-3443-482C-A36C-43B17D220A47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8877281" y="3642548"/>
                  <a:ext cx="86785" cy="86872"/>
                </a:xfrm>
                <a:prstGeom prst="ellipse">
                  <a:avLst/>
                </a:prstGeom>
                <a:solidFill>
                  <a:schemeClr val="bg1"/>
                </a:solidFill>
                <a:ln w="57150">
                  <a:solidFill>
                    <a:schemeClr val="bg1"/>
                  </a:solidFill>
                  <a:miter lim="400000"/>
                  <a:headEnd/>
                  <a:tailEnd/>
                </a:ln>
              </p:spPr>
              <p:txBody>
                <a:bodyPr lIns="0" tIns="0" rIns="0" bIns="0" anchor="ctr">
                  <a:noAutofit/>
                </a:bodyPr>
                <a:lstStyle/>
                <a:p>
                  <a:pPr algn="ctr" eaLnBrk="1"/>
                  <a:endParaRPr lang="it-IT" altLang="en-US" sz="1462" dirty="0"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80" name="Oval 45">
                  <a:extLst>
                    <a:ext uri="{FF2B5EF4-FFF2-40B4-BE49-F238E27FC236}">
                      <a16:creationId xmlns:a16="http://schemas.microsoft.com/office/drawing/2014/main" id="{AA642625-B8C1-475D-BAC7-DB561D566F8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030255" y="3657379"/>
                  <a:ext cx="86785" cy="86872"/>
                </a:xfrm>
                <a:prstGeom prst="ellipse">
                  <a:avLst/>
                </a:prstGeom>
                <a:solidFill>
                  <a:schemeClr val="bg1"/>
                </a:solidFill>
                <a:ln w="57150">
                  <a:solidFill>
                    <a:schemeClr val="bg1"/>
                  </a:solidFill>
                  <a:miter lim="400000"/>
                  <a:headEnd/>
                  <a:tailEnd/>
                </a:ln>
              </p:spPr>
              <p:txBody>
                <a:bodyPr lIns="0" tIns="0" rIns="0" bIns="0" anchor="ctr">
                  <a:noAutofit/>
                </a:bodyPr>
                <a:lstStyle/>
                <a:p>
                  <a:pPr algn="ctr" eaLnBrk="1"/>
                  <a:endParaRPr lang="it-IT" altLang="en-US" sz="1462" dirty="0"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81" name="Oval 46">
                  <a:extLst>
                    <a:ext uri="{FF2B5EF4-FFF2-40B4-BE49-F238E27FC236}">
                      <a16:creationId xmlns:a16="http://schemas.microsoft.com/office/drawing/2014/main" id="{CDF5BCDA-CE05-4F76-8F3F-EF76429696C5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4040508" y="3653772"/>
                  <a:ext cx="86785" cy="86872"/>
                </a:xfrm>
                <a:prstGeom prst="ellipse">
                  <a:avLst/>
                </a:prstGeom>
                <a:solidFill>
                  <a:schemeClr val="bg1"/>
                </a:solidFill>
                <a:ln w="57150">
                  <a:solidFill>
                    <a:schemeClr val="bg1"/>
                  </a:solidFill>
                  <a:miter lim="400000"/>
                  <a:headEnd/>
                  <a:tailEnd/>
                </a:ln>
              </p:spPr>
              <p:txBody>
                <a:bodyPr lIns="0" tIns="0" rIns="0" bIns="0" anchor="ctr">
                  <a:noAutofit/>
                </a:bodyPr>
                <a:lstStyle/>
                <a:p>
                  <a:pPr algn="ctr" eaLnBrk="1"/>
                  <a:endParaRPr lang="it-IT" altLang="en-US" sz="1462" dirty="0"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82" name="Oval 48">
                  <a:extLst>
                    <a:ext uri="{FF2B5EF4-FFF2-40B4-BE49-F238E27FC236}">
                      <a16:creationId xmlns:a16="http://schemas.microsoft.com/office/drawing/2014/main" id="{EC0AA6EE-BE3A-4FFA-88AB-08D65F618BC2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9371424" y="3652919"/>
                  <a:ext cx="86785" cy="86872"/>
                </a:xfrm>
                <a:prstGeom prst="ellipse">
                  <a:avLst/>
                </a:prstGeom>
                <a:solidFill>
                  <a:schemeClr val="bg1"/>
                </a:solidFill>
                <a:ln w="57150">
                  <a:solidFill>
                    <a:schemeClr val="bg1"/>
                  </a:solidFill>
                  <a:miter lim="400000"/>
                  <a:headEnd/>
                  <a:tailEnd/>
                </a:ln>
              </p:spPr>
              <p:txBody>
                <a:bodyPr lIns="0" tIns="0" rIns="0" bIns="0" anchor="ctr">
                  <a:noAutofit/>
                </a:bodyPr>
                <a:lstStyle/>
                <a:p>
                  <a:pPr algn="ctr" eaLnBrk="1"/>
                  <a:endParaRPr lang="it-IT" altLang="en-US" sz="1462" dirty="0"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85" name="Oval 51">
                  <a:extLst>
                    <a:ext uri="{FF2B5EF4-FFF2-40B4-BE49-F238E27FC236}">
                      <a16:creationId xmlns:a16="http://schemas.microsoft.com/office/drawing/2014/main" id="{6BFD2557-DB40-4800-AF75-37F8F900073B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8017165" y="3653772"/>
                  <a:ext cx="86785" cy="86872"/>
                </a:xfrm>
                <a:prstGeom prst="ellipse">
                  <a:avLst/>
                </a:prstGeom>
                <a:solidFill>
                  <a:schemeClr val="bg1"/>
                </a:solidFill>
                <a:ln w="57150">
                  <a:solidFill>
                    <a:schemeClr val="bg1"/>
                  </a:solidFill>
                  <a:miter lim="400000"/>
                  <a:headEnd/>
                  <a:tailEnd/>
                </a:ln>
              </p:spPr>
              <p:txBody>
                <a:bodyPr lIns="0" tIns="0" rIns="0" bIns="0" anchor="ctr">
                  <a:noAutofit/>
                </a:bodyPr>
                <a:lstStyle/>
                <a:p>
                  <a:pPr algn="ctr" eaLnBrk="1"/>
                  <a:endParaRPr lang="it-IT" altLang="en-US" sz="1462" dirty="0"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86" name="Oval 52">
                  <a:extLst>
                    <a:ext uri="{FF2B5EF4-FFF2-40B4-BE49-F238E27FC236}">
                      <a16:creationId xmlns:a16="http://schemas.microsoft.com/office/drawing/2014/main" id="{9E7DD485-5616-4249-9F62-F4A79BB6F01B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7112700" y="3642548"/>
                  <a:ext cx="86785" cy="86872"/>
                </a:xfrm>
                <a:prstGeom prst="ellipse">
                  <a:avLst/>
                </a:prstGeom>
                <a:solidFill>
                  <a:schemeClr val="bg1"/>
                </a:solidFill>
                <a:ln w="57150">
                  <a:solidFill>
                    <a:schemeClr val="bg1"/>
                  </a:solidFill>
                  <a:miter lim="400000"/>
                  <a:headEnd/>
                  <a:tailEnd/>
                </a:ln>
              </p:spPr>
              <p:txBody>
                <a:bodyPr lIns="0" tIns="0" rIns="0" bIns="0" anchor="ctr">
                  <a:noAutofit/>
                </a:bodyPr>
                <a:lstStyle/>
                <a:p>
                  <a:pPr algn="ctr" eaLnBrk="1"/>
                  <a:endParaRPr lang="it-IT" altLang="en-US" sz="1462" dirty="0"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87" name="Oval 53">
                  <a:extLst>
                    <a:ext uri="{FF2B5EF4-FFF2-40B4-BE49-F238E27FC236}">
                      <a16:creationId xmlns:a16="http://schemas.microsoft.com/office/drawing/2014/main" id="{DD503C16-25EF-49CC-9580-CCEBB7E97459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6103449" y="3644069"/>
                  <a:ext cx="86785" cy="86872"/>
                </a:xfrm>
                <a:prstGeom prst="ellipse">
                  <a:avLst/>
                </a:prstGeom>
                <a:solidFill>
                  <a:schemeClr val="bg1"/>
                </a:solidFill>
                <a:ln w="57150">
                  <a:solidFill>
                    <a:schemeClr val="bg1"/>
                  </a:solidFill>
                  <a:miter lim="400000"/>
                  <a:headEnd/>
                  <a:tailEnd/>
                </a:ln>
              </p:spPr>
              <p:txBody>
                <a:bodyPr lIns="0" tIns="0" rIns="0" bIns="0" anchor="ctr">
                  <a:noAutofit/>
                </a:bodyPr>
                <a:lstStyle/>
                <a:p>
                  <a:pPr algn="ctr" eaLnBrk="1"/>
                  <a:endParaRPr lang="it-IT" altLang="en-US" sz="1462" dirty="0"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88" name="Oval 54">
                  <a:extLst>
                    <a:ext uri="{FF2B5EF4-FFF2-40B4-BE49-F238E27FC236}">
                      <a16:creationId xmlns:a16="http://schemas.microsoft.com/office/drawing/2014/main" id="{6A5CDCEC-4608-48A4-A70A-F2561E3BB570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5093151" y="3642548"/>
                  <a:ext cx="86785" cy="86872"/>
                </a:xfrm>
                <a:prstGeom prst="ellipse">
                  <a:avLst/>
                </a:prstGeom>
                <a:solidFill>
                  <a:schemeClr val="bg1"/>
                </a:solidFill>
                <a:ln w="57150">
                  <a:solidFill>
                    <a:schemeClr val="bg1"/>
                  </a:solidFill>
                  <a:miter lim="400000"/>
                  <a:headEnd/>
                  <a:tailEnd/>
                </a:ln>
              </p:spPr>
              <p:txBody>
                <a:bodyPr lIns="0" tIns="0" rIns="0" bIns="0" anchor="ctr">
                  <a:noAutofit/>
                </a:bodyPr>
                <a:lstStyle/>
                <a:p>
                  <a:pPr algn="ctr" eaLnBrk="1"/>
                  <a:endParaRPr lang="it-IT" altLang="en-US" sz="1462" dirty="0"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60" name="Rettangolo 59">
                <a:extLst>
                  <a:ext uri="{FF2B5EF4-FFF2-40B4-BE49-F238E27FC236}">
                    <a16:creationId xmlns:a16="http://schemas.microsoft.com/office/drawing/2014/main" id="{E4B48623-C701-CA46-B73B-C5D6A6CD2FE8}"/>
                  </a:ext>
                </a:extLst>
              </p:cNvPr>
              <p:cNvSpPr/>
              <p:nvPr/>
            </p:nvSpPr>
            <p:spPr>
              <a:xfrm>
                <a:off x="4685066" y="2028701"/>
                <a:ext cx="1925503" cy="1546044"/>
              </a:xfrm>
              <a:prstGeom prst="rect">
                <a:avLst/>
              </a:prstGeom>
            </p:spPr>
            <p:txBody>
              <a:bodyPr wrap="square" anchor="ctr" anchorCtr="0">
                <a:noAutofit/>
              </a:bodyPr>
              <a:lstStyle/>
              <a:p>
                <a:pPr algn="r"/>
                <a:r>
                  <a:rPr lang="it-IT" sz="1000" i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Misurazione emissioni CO</a:t>
                </a:r>
                <a:r>
                  <a:rPr lang="it-IT" sz="1000" i="1" baseline="-25000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</a:t>
                </a:r>
              </a:p>
              <a:p>
                <a:pPr algn="r"/>
                <a:endParaRPr lang="it-IT" sz="1000" i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r"/>
                <a:r>
                  <a:rPr lang="it-IT" sz="1000" i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Compensazione</a:t>
                </a:r>
              </a:p>
              <a:p>
                <a:pPr algn="r"/>
                <a:endParaRPr lang="it-IT" sz="1000" i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r"/>
                <a:r>
                  <a:rPr lang="it-IT" sz="1000" i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Comunicazione</a:t>
                </a:r>
              </a:p>
            </p:txBody>
          </p:sp>
          <p:sp>
            <p:nvSpPr>
              <p:cNvPr id="63" name="Rettangolo 62">
                <a:extLst>
                  <a:ext uri="{FF2B5EF4-FFF2-40B4-BE49-F238E27FC236}">
                    <a16:creationId xmlns:a16="http://schemas.microsoft.com/office/drawing/2014/main" id="{4157377B-B453-7244-94EA-15089CD1C7A5}"/>
                  </a:ext>
                </a:extLst>
              </p:cNvPr>
              <p:cNvSpPr/>
              <p:nvPr/>
            </p:nvSpPr>
            <p:spPr>
              <a:xfrm>
                <a:off x="6740746" y="2002145"/>
                <a:ext cx="1575361" cy="1572599"/>
              </a:xfrm>
              <a:prstGeom prst="rect">
                <a:avLst/>
              </a:prstGeom>
            </p:spPr>
            <p:txBody>
              <a:bodyPr wrap="square" anchor="ctr" anchorCtr="0">
                <a:noAutofit/>
              </a:bodyPr>
              <a:lstStyle/>
              <a:p>
                <a:pPr algn="r"/>
                <a:r>
                  <a:rPr lang="it-IT" sz="1000" i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Rendicontazione su tutti i temi materiali</a:t>
                </a:r>
              </a:p>
              <a:p>
                <a:pPr algn="r"/>
                <a:endParaRPr lang="it-IT" sz="1000" i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r"/>
                <a:r>
                  <a:rPr lang="it-IT" sz="1000" i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Coinvolgimento </a:t>
                </a:r>
              </a:p>
              <a:p>
                <a:pPr algn="r"/>
                <a:r>
                  <a:rPr lang="it-IT" sz="1000" i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degli stakeholder</a:t>
                </a:r>
              </a:p>
              <a:p>
                <a:pPr algn="r"/>
                <a:endParaRPr lang="it-IT" sz="1000" i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r"/>
                <a:r>
                  <a:rPr lang="it-IT" sz="1000" i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Formazione</a:t>
                </a:r>
              </a:p>
              <a:p>
                <a:pPr algn="r"/>
                <a:endParaRPr lang="it-IT" sz="1000" i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r"/>
                <a:r>
                  <a:rPr lang="it-IT" sz="1000" i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Comunicazione</a:t>
                </a:r>
              </a:p>
              <a:p>
                <a:pPr algn="r"/>
                <a:endParaRPr lang="it-IT" sz="1000" i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Rettangolo 63">
                <a:extLst>
                  <a:ext uri="{FF2B5EF4-FFF2-40B4-BE49-F238E27FC236}">
                    <a16:creationId xmlns:a16="http://schemas.microsoft.com/office/drawing/2014/main" id="{493ADBBC-E2A3-3B49-94C6-545A2E5248B2}"/>
                  </a:ext>
                </a:extLst>
              </p:cNvPr>
              <p:cNvSpPr/>
              <p:nvPr/>
            </p:nvSpPr>
            <p:spPr>
              <a:xfrm>
                <a:off x="3802044" y="3578595"/>
                <a:ext cx="1797928" cy="1732105"/>
              </a:xfrm>
              <a:prstGeom prst="rect">
                <a:avLst/>
              </a:prstGeom>
            </p:spPr>
            <p:txBody>
              <a:bodyPr wrap="square" anchor="ctr" anchorCtr="0">
                <a:noAutofit/>
              </a:bodyPr>
              <a:lstStyle/>
              <a:p>
                <a:pPr algn="r"/>
                <a:r>
                  <a:rPr lang="it-IT" sz="1000" i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Certificazione del sistema di gestione dell'energia </a:t>
                </a:r>
              </a:p>
            </p:txBody>
          </p:sp>
          <p:sp>
            <p:nvSpPr>
              <p:cNvPr id="66" name="Rettangolo 65">
                <a:extLst>
                  <a:ext uri="{FF2B5EF4-FFF2-40B4-BE49-F238E27FC236}">
                    <a16:creationId xmlns:a16="http://schemas.microsoft.com/office/drawing/2014/main" id="{C7EE7CF1-D153-3347-9EDF-A5401BA5941E}"/>
                  </a:ext>
                </a:extLst>
              </p:cNvPr>
              <p:cNvSpPr/>
              <p:nvPr/>
            </p:nvSpPr>
            <p:spPr>
              <a:xfrm>
                <a:off x="5389705" y="3564260"/>
                <a:ext cx="2129939" cy="1708558"/>
              </a:xfrm>
              <a:prstGeom prst="rect">
                <a:avLst/>
              </a:prstGeom>
            </p:spPr>
            <p:txBody>
              <a:bodyPr wrap="square" anchor="ctr" anchorCtr="0">
                <a:noAutofit/>
              </a:bodyPr>
              <a:lstStyle/>
              <a:p>
                <a:pPr algn="r"/>
                <a:r>
                  <a:rPr lang="it-IT" sz="1000" i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Pianificazione strategica</a:t>
                </a:r>
              </a:p>
              <a:p>
                <a:pPr algn="r"/>
                <a:endParaRPr lang="it-IT" sz="1000" i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r"/>
                <a:r>
                  <a:rPr lang="it-IT" sz="1000" i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Rendicontazione</a:t>
                </a:r>
              </a:p>
              <a:p>
                <a:pPr algn="r"/>
                <a:endParaRPr lang="it-IT" sz="1000" i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r"/>
                <a:r>
                  <a:rPr lang="it-IT" sz="1000" i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Formazione</a:t>
                </a:r>
              </a:p>
              <a:p>
                <a:pPr algn="r"/>
                <a:endParaRPr lang="it-IT" sz="1000" i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r"/>
                <a:r>
                  <a:rPr lang="it-IT" sz="1000" i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Comunicazione</a:t>
                </a:r>
              </a:p>
            </p:txBody>
          </p:sp>
          <p:pic>
            <p:nvPicPr>
              <p:cNvPr id="14" name="Immagine 13">
                <a:extLst>
                  <a:ext uri="{FF2B5EF4-FFF2-40B4-BE49-F238E27FC236}">
                    <a16:creationId xmlns:a16="http://schemas.microsoft.com/office/drawing/2014/main" id="{92E000C5-D183-5D46-BE3A-21CB3DF2C9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06657" y="3437663"/>
                <a:ext cx="209739" cy="209739"/>
              </a:xfrm>
              <a:prstGeom prst="rect">
                <a:avLst/>
              </a:prstGeom>
            </p:spPr>
          </p:pic>
          <p:sp>
            <p:nvSpPr>
              <p:cNvPr id="16" name="Rettangolo 15">
                <a:extLst>
                  <a:ext uri="{FF2B5EF4-FFF2-40B4-BE49-F238E27FC236}">
                    <a16:creationId xmlns:a16="http://schemas.microsoft.com/office/drawing/2014/main" id="{69CCDC86-DA38-9A4E-9BF9-C8AC379E617B}"/>
                  </a:ext>
                </a:extLst>
              </p:cNvPr>
              <p:cNvSpPr/>
              <p:nvPr/>
            </p:nvSpPr>
            <p:spPr>
              <a:xfrm>
                <a:off x="478210" y="1512001"/>
                <a:ext cx="1983690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/>
                <a:r>
                  <a:rPr lang="it-IT" sz="1200" b="1" dirty="0">
                    <a:solidFill>
                      <a:srgbClr val="00B05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CARBON FOOTPRINT </a:t>
                </a:r>
              </a:p>
              <a:p>
                <a:pPr algn="r"/>
                <a:r>
                  <a:rPr lang="it-IT" sz="1200" b="1" dirty="0">
                    <a:solidFill>
                      <a:srgbClr val="00B05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DI ORGANIZZAZIONE </a:t>
                </a:r>
              </a:p>
            </p:txBody>
          </p:sp>
          <p:cxnSp>
            <p:nvCxnSpPr>
              <p:cNvPr id="125" name="Connettore 1 124">
                <a:extLst>
                  <a:ext uri="{FF2B5EF4-FFF2-40B4-BE49-F238E27FC236}">
                    <a16:creationId xmlns:a16="http://schemas.microsoft.com/office/drawing/2014/main" id="{CCC7FDF0-53E8-7D45-908F-7A31F6ACC7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548366" y="1860856"/>
                <a:ext cx="0" cy="1706789"/>
              </a:xfrm>
              <a:prstGeom prst="line">
                <a:avLst/>
              </a:prstGeom>
              <a:ln w="25400">
                <a:solidFill>
                  <a:schemeClr val="bg1"/>
                </a:solidFill>
                <a:head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1" name="Oval 46">
                <a:extLst>
                  <a:ext uri="{FF2B5EF4-FFF2-40B4-BE49-F238E27FC236}">
                    <a16:creationId xmlns:a16="http://schemas.microsoft.com/office/drawing/2014/main" id="{BBC84942-A161-EC40-8D99-6E40738CD5B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501009" y="2706453"/>
                <a:ext cx="86785" cy="86872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bg1"/>
                </a:solidFill>
                <a:miter lim="400000"/>
                <a:headEnd/>
                <a:tailEnd/>
              </a:ln>
            </p:spPr>
            <p:txBody>
              <a:bodyPr lIns="0" tIns="0" rIns="0" bIns="0" anchor="ctr">
                <a:noAutofit/>
              </a:bodyPr>
              <a:lstStyle/>
              <a:p>
                <a:pPr algn="ctr" eaLnBrk="1"/>
                <a:endParaRPr lang="it-IT" altLang="en-US" sz="1462" dirty="0">
                  <a:cs typeface="Arial" panose="020B0604020202020204" pitchFamily="34" charset="0"/>
                </a:endParaRPr>
              </a:p>
            </p:txBody>
          </p:sp>
          <p:sp>
            <p:nvSpPr>
              <p:cNvPr id="132" name="Oval 46">
                <a:extLst>
                  <a:ext uri="{FF2B5EF4-FFF2-40B4-BE49-F238E27FC236}">
                    <a16:creationId xmlns:a16="http://schemas.microsoft.com/office/drawing/2014/main" id="{FCC56E14-EA1E-4649-82A5-2376211D673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4573889" y="2363815"/>
                <a:ext cx="86785" cy="86872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bg1"/>
                </a:solidFill>
                <a:miter lim="400000"/>
                <a:headEnd/>
                <a:tailEnd/>
              </a:ln>
            </p:spPr>
            <p:txBody>
              <a:bodyPr lIns="0" tIns="0" rIns="0" bIns="0" anchor="ctr">
                <a:noAutofit/>
              </a:bodyPr>
              <a:lstStyle/>
              <a:p>
                <a:pPr algn="ctr" eaLnBrk="1"/>
                <a:endParaRPr lang="it-IT" altLang="en-US" sz="1462" dirty="0">
                  <a:cs typeface="Arial" panose="020B0604020202020204" pitchFamily="34" charset="0"/>
                </a:endParaRPr>
              </a:p>
            </p:txBody>
          </p:sp>
          <p:sp>
            <p:nvSpPr>
              <p:cNvPr id="133" name="Oval 46">
                <a:extLst>
                  <a:ext uri="{FF2B5EF4-FFF2-40B4-BE49-F238E27FC236}">
                    <a16:creationId xmlns:a16="http://schemas.microsoft.com/office/drawing/2014/main" id="{58CC4EFF-45A8-B94D-AF17-4310A347E5F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4569436" y="2953244"/>
                <a:ext cx="86785" cy="86872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bg1"/>
                </a:solidFill>
                <a:miter lim="400000"/>
                <a:headEnd/>
                <a:tailEnd/>
              </a:ln>
            </p:spPr>
            <p:txBody>
              <a:bodyPr lIns="0" tIns="0" rIns="0" bIns="0" anchor="ctr">
                <a:noAutofit/>
              </a:bodyPr>
              <a:lstStyle/>
              <a:p>
                <a:pPr algn="ctr" eaLnBrk="1"/>
                <a:endParaRPr lang="it-IT" altLang="en-US" sz="1462" dirty="0">
                  <a:cs typeface="Arial" panose="020B0604020202020204" pitchFamily="34" charset="0"/>
                </a:endParaRPr>
              </a:p>
            </p:txBody>
          </p:sp>
          <p:sp>
            <p:nvSpPr>
              <p:cNvPr id="134" name="Oval 46">
                <a:extLst>
                  <a:ext uri="{FF2B5EF4-FFF2-40B4-BE49-F238E27FC236}">
                    <a16:creationId xmlns:a16="http://schemas.microsoft.com/office/drawing/2014/main" id="{DC3BEFAE-A0C3-394C-98B3-08450ED007EA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6595252" y="2761252"/>
                <a:ext cx="86785" cy="86872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bg1"/>
                </a:solidFill>
                <a:miter lim="400000"/>
                <a:headEnd/>
                <a:tailEnd/>
              </a:ln>
            </p:spPr>
            <p:txBody>
              <a:bodyPr lIns="0" tIns="0" rIns="0" bIns="0" anchor="ctr">
                <a:noAutofit/>
              </a:bodyPr>
              <a:lstStyle/>
              <a:p>
                <a:pPr algn="ctr" eaLnBrk="1"/>
                <a:endParaRPr lang="it-IT" altLang="en-US" sz="1462" dirty="0">
                  <a:cs typeface="Arial" panose="020B0604020202020204" pitchFamily="34" charset="0"/>
                </a:endParaRPr>
              </a:p>
            </p:txBody>
          </p:sp>
          <p:sp>
            <p:nvSpPr>
              <p:cNvPr id="135" name="Oval 46">
                <a:extLst>
                  <a:ext uri="{FF2B5EF4-FFF2-40B4-BE49-F238E27FC236}">
                    <a16:creationId xmlns:a16="http://schemas.microsoft.com/office/drawing/2014/main" id="{1BFFD4E3-4AFE-FE4C-A58E-6A919DDA42B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6591568" y="3062244"/>
                <a:ext cx="86785" cy="86872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bg1"/>
                </a:solidFill>
                <a:miter lim="400000"/>
                <a:headEnd/>
                <a:tailEnd/>
              </a:ln>
            </p:spPr>
            <p:txBody>
              <a:bodyPr lIns="0" tIns="0" rIns="0" bIns="0" anchor="ctr">
                <a:noAutofit/>
              </a:bodyPr>
              <a:lstStyle/>
              <a:p>
                <a:pPr algn="ctr" eaLnBrk="1"/>
                <a:endParaRPr lang="it-IT" altLang="en-US" sz="1462" dirty="0">
                  <a:cs typeface="Arial" panose="020B0604020202020204" pitchFamily="34" charset="0"/>
                </a:endParaRPr>
              </a:p>
            </p:txBody>
          </p:sp>
          <p:sp>
            <p:nvSpPr>
              <p:cNvPr id="136" name="Oval 46">
                <a:extLst>
                  <a:ext uri="{FF2B5EF4-FFF2-40B4-BE49-F238E27FC236}">
                    <a16:creationId xmlns:a16="http://schemas.microsoft.com/office/drawing/2014/main" id="{49DFCB03-AB38-9E41-9C20-5AABE0BBC35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6591262" y="2441800"/>
                <a:ext cx="86785" cy="86872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bg1"/>
                </a:solidFill>
                <a:miter lim="400000"/>
                <a:headEnd/>
                <a:tailEnd/>
              </a:ln>
            </p:spPr>
            <p:txBody>
              <a:bodyPr lIns="0" tIns="0" rIns="0" bIns="0" anchor="ctr">
                <a:noAutofit/>
              </a:bodyPr>
              <a:lstStyle/>
              <a:p>
                <a:pPr algn="ctr" eaLnBrk="1"/>
                <a:endParaRPr lang="it-IT" altLang="en-US" sz="1462" dirty="0">
                  <a:cs typeface="Arial" panose="020B0604020202020204" pitchFamily="34" charset="0"/>
                </a:endParaRPr>
              </a:p>
            </p:txBody>
          </p:sp>
          <p:sp>
            <p:nvSpPr>
              <p:cNvPr id="137" name="Oval 46">
                <a:extLst>
                  <a:ext uri="{FF2B5EF4-FFF2-40B4-BE49-F238E27FC236}">
                    <a16:creationId xmlns:a16="http://schemas.microsoft.com/office/drawing/2014/main" id="{E3352C6C-3790-294F-953A-CB46E1A9810A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8352000" y="2932034"/>
                <a:ext cx="86785" cy="86872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bg1"/>
                </a:solidFill>
                <a:miter lim="400000"/>
                <a:headEnd/>
                <a:tailEnd/>
              </a:ln>
            </p:spPr>
            <p:txBody>
              <a:bodyPr lIns="0" tIns="0" rIns="0" bIns="0" anchor="ctr">
                <a:noAutofit/>
              </a:bodyPr>
              <a:lstStyle/>
              <a:p>
                <a:pPr algn="ctr" eaLnBrk="1"/>
                <a:endParaRPr lang="it-IT" altLang="en-US" sz="1462" dirty="0">
                  <a:cs typeface="Arial" panose="020B0604020202020204" pitchFamily="34" charset="0"/>
                </a:endParaRPr>
              </a:p>
            </p:txBody>
          </p:sp>
          <p:sp>
            <p:nvSpPr>
              <p:cNvPr id="138" name="Oval 46">
                <a:extLst>
                  <a:ext uri="{FF2B5EF4-FFF2-40B4-BE49-F238E27FC236}">
                    <a16:creationId xmlns:a16="http://schemas.microsoft.com/office/drawing/2014/main" id="{939602F4-3A4E-374E-B784-83A467F51DD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8352000" y="3248272"/>
                <a:ext cx="86785" cy="86872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bg1"/>
                </a:solidFill>
                <a:miter lim="400000"/>
                <a:headEnd/>
                <a:tailEnd/>
              </a:ln>
            </p:spPr>
            <p:txBody>
              <a:bodyPr lIns="0" tIns="0" rIns="0" bIns="0" anchor="ctr">
                <a:noAutofit/>
              </a:bodyPr>
              <a:lstStyle/>
              <a:p>
                <a:pPr algn="ctr" eaLnBrk="1"/>
                <a:endParaRPr lang="it-IT" altLang="en-US" sz="1462" dirty="0">
                  <a:cs typeface="Arial" panose="020B0604020202020204" pitchFamily="34" charset="0"/>
                </a:endParaRPr>
              </a:p>
            </p:txBody>
          </p:sp>
          <p:sp>
            <p:nvSpPr>
              <p:cNvPr id="139" name="Oval 46">
                <a:extLst>
                  <a:ext uri="{FF2B5EF4-FFF2-40B4-BE49-F238E27FC236}">
                    <a16:creationId xmlns:a16="http://schemas.microsoft.com/office/drawing/2014/main" id="{88CB4174-B407-0A42-B909-E4D031F25D8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8352000" y="2520000"/>
                <a:ext cx="86785" cy="86872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bg1"/>
                </a:solidFill>
                <a:miter lim="400000"/>
                <a:headEnd/>
                <a:tailEnd/>
              </a:ln>
            </p:spPr>
            <p:txBody>
              <a:bodyPr lIns="0" tIns="0" rIns="0" bIns="0" anchor="ctr">
                <a:noAutofit/>
              </a:bodyPr>
              <a:lstStyle/>
              <a:p>
                <a:pPr algn="ctr" eaLnBrk="1"/>
                <a:endParaRPr lang="it-IT" altLang="en-US" sz="1462" dirty="0">
                  <a:cs typeface="Arial" panose="020B0604020202020204" pitchFamily="34" charset="0"/>
                </a:endParaRPr>
              </a:p>
            </p:txBody>
          </p:sp>
          <p:sp>
            <p:nvSpPr>
              <p:cNvPr id="140" name="Oval 46">
                <a:extLst>
                  <a:ext uri="{FF2B5EF4-FFF2-40B4-BE49-F238E27FC236}">
                    <a16:creationId xmlns:a16="http://schemas.microsoft.com/office/drawing/2014/main" id="{2CC051FD-F8B3-E446-84FE-B1ACD01A4B5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8352000" y="2144928"/>
                <a:ext cx="86785" cy="86872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bg1"/>
                </a:solidFill>
                <a:miter lim="400000"/>
                <a:headEnd/>
                <a:tailEnd/>
              </a:ln>
            </p:spPr>
            <p:txBody>
              <a:bodyPr lIns="0" tIns="0" rIns="0" bIns="0" anchor="ctr">
                <a:noAutofit/>
              </a:bodyPr>
              <a:lstStyle/>
              <a:p>
                <a:pPr algn="ctr" eaLnBrk="1"/>
                <a:endParaRPr lang="it-IT" altLang="en-US" sz="1462" dirty="0">
                  <a:cs typeface="Arial" panose="020B0604020202020204" pitchFamily="34" charset="0"/>
                </a:endParaRPr>
              </a:p>
            </p:txBody>
          </p:sp>
          <p:sp>
            <p:nvSpPr>
              <p:cNvPr id="141" name="Oval 46">
                <a:extLst>
                  <a:ext uri="{FF2B5EF4-FFF2-40B4-BE49-F238E27FC236}">
                    <a16:creationId xmlns:a16="http://schemas.microsoft.com/office/drawing/2014/main" id="{80F46A56-0DA6-8943-B7F8-174F65D7B5E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7491884" y="4571445"/>
                <a:ext cx="86785" cy="86872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bg1">
                    <a:lumMod val="95000"/>
                  </a:schemeClr>
                </a:solidFill>
                <a:miter lim="400000"/>
                <a:headEnd/>
                <a:tailEnd/>
              </a:ln>
            </p:spPr>
            <p:txBody>
              <a:bodyPr lIns="0" tIns="0" rIns="0" bIns="0" anchor="ctr">
                <a:noAutofit/>
              </a:bodyPr>
              <a:lstStyle/>
              <a:p>
                <a:pPr algn="ctr" eaLnBrk="1"/>
                <a:endParaRPr lang="it-IT" altLang="en-US" sz="1462" dirty="0">
                  <a:cs typeface="Arial" panose="020B0604020202020204" pitchFamily="34" charset="0"/>
                </a:endParaRPr>
              </a:p>
            </p:txBody>
          </p:sp>
          <p:sp>
            <p:nvSpPr>
              <p:cNvPr id="142" name="Oval 46">
                <a:extLst>
                  <a:ext uri="{FF2B5EF4-FFF2-40B4-BE49-F238E27FC236}">
                    <a16:creationId xmlns:a16="http://schemas.microsoft.com/office/drawing/2014/main" id="{39452400-2832-454F-BC42-2EDF0269F341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7491884" y="4887683"/>
                <a:ext cx="86785" cy="86872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bg1">
                    <a:lumMod val="95000"/>
                  </a:schemeClr>
                </a:solidFill>
                <a:miter lim="400000"/>
                <a:headEnd/>
                <a:tailEnd/>
              </a:ln>
            </p:spPr>
            <p:txBody>
              <a:bodyPr lIns="0" tIns="0" rIns="0" bIns="0" anchor="ctr">
                <a:noAutofit/>
              </a:bodyPr>
              <a:lstStyle/>
              <a:p>
                <a:pPr algn="ctr" eaLnBrk="1"/>
                <a:endParaRPr lang="it-IT" altLang="en-US" sz="1462" dirty="0">
                  <a:cs typeface="Arial" panose="020B0604020202020204" pitchFamily="34" charset="0"/>
                </a:endParaRPr>
              </a:p>
            </p:txBody>
          </p:sp>
          <p:sp>
            <p:nvSpPr>
              <p:cNvPr id="143" name="Oval 46">
                <a:extLst>
                  <a:ext uri="{FF2B5EF4-FFF2-40B4-BE49-F238E27FC236}">
                    <a16:creationId xmlns:a16="http://schemas.microsoft.com/office/drawing/2014/main" id="{5E1ECEC7-03B2-2245-AB33-B43A68BCC0D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7491884" y="4220063"/>
                <a:ext cx="86785" cy="86872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bg1">
                    <a:lumMod val="95000"/>
                  </a:schemeClr>
                </a:solidFill>
                <a:miter lim="400000"/>
                <a:headEnd/>
                <a:tailEnd/>
              </a:ln>
            </p:spPr>
            <p:txBody>
              <a:bodyPr lIns="0" tIns="0" rIns="0" bIns="0" anchor="ctr">
                <a:noAutofit/>
              </a:bodyPr>
              <a:lstStyle/>
              <a:p>
                <a:pPr algn="ctr" eaLnBrk="1"/>
                <a:endParaRPr lang="it-IT" altLang="en-US" sz="1462" dirty="0">
                  <a:cs typeface="Arial" panose="020B0604020202020204" pitchFamily="34" charset="0"/>
                </a:endParaRPr>
              </a:p>
            </p:txBody>
          </p:sp>
          <p:sp>
            <p:nvSpPr>
              <p:cNvPr id="144" name="Oval 46">
                <a:extLst>
                  <a:ext uri="{FF2B5EF4-FFF2-40B4-BE49-F238E27FC236}">
                    <a16:creationId xmlns:a16="http://schemas.microsoft.com/office/drawing/2014/main" id="{A96F2443-677D-D44B-8743-B749E93155B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7491884" y="3903016"/>
                <a:ext cx="86785" cy="86872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bg1">
                    <a:lumMod val="95000"/>
                  </a:schemeClr>
                </a:solidFill>
                <a:miter lim="400000"/>
                <a:headEnd/>
                <a:tailEnd/>
              </a:ln>
            </p:spPr>
            <p:txBody>
              <a:bodyPr lIns="0" tIns="0" rIns="0" bIns="0" anchor="ctr">
                <a:noAutofit/>
              </a:bodyPr>
              <a:lstStyle/>
              <a:p>
                <a:pPr algn="ctr" eaLnBrk="1"/>
                <a:endParaRPr lang="it-IT" altLang="en-US" sz="1462" dirty="0">
                  <a:cs typeface="Arial" panose="020B0604020202020204" pitchFamily="34" charset="0"/>
                </a:endParaRPr>
              </a:p>
            </p:txBody>
          </p:sp>
          <p:sp>
            <p:nvSpPr>
              <p:cNvPr id="145" name="Oval 46">
                <a:extLst>
                  <a:ext uri="{FF2B5EF4-FFF2-40B4-BE49-F238E27FC236}">
                    <a16:creationId xmlns:a16="http://schemas.microsoft.com/office/drawing/2014/main" id="{FF49FFEF-B2DD-CC42-B548-B6297934692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5587257" y="4405377"/>
                <a:ext cx="86785" cy="86872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bg1">
                    <a:lumMod val="95000"/>
                  </a:schemeClr>
                </a:solidFill>
                <a:miter lim="400000"/>
                <a:headEnd/>
                <a:tailEnd/>
              </a:ln>
            </p:spPr>
            <p:txBody>
              <a:bodyPr lIns="0" tIns="0" rIns="0" bIns="0" anchor="ctr">
                <a:noAutofit/>
              </a:bodyPr>
              <a:lstStyle/>
              <a:p>
                <a:pPr algn="ctr" eaLnBrk="1"/>
                <a:endParaRPr lang="it-IT" altLang="en-US" sz="1462" dirty="0">
                  <a:cs typeface="Arial" panose="020B0604020202020204" pitchFamily="34" charset="0"/>
                </a:endParaRPr>
              </a:p>
            </p:txBody>
          </p:sp>
          <p:sp>
            <p:nvSpPr>
              <p:cNvPr id="146" name="Oval 46">
                <a:extLst>
                  <a:ext uri="{FF2B5EF4-FFF2-40B4-BE49-F238E27FC236}">
                    <a16:creationId xmlns:a16="http://schemas.microsoft.com/office/drawing/2014/main" id="{4852CD0A-5E69-F044-B3F7-5B0950B3E4D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27863" y="4201344"/>
                <a:ext cx="86785" cy="86872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bg1">
                    <a:lumMod val="95000"/>
                  </a:schemeClr>
                </a:solidFill>
                <a:miter lim="400000"/>
                <a:headEnd/>
                <a:tailEnd/>
              </a:ln>
            </p:spPr>
            <p:txBody>
              <a:bodyPr lIns="0" tIns="0" rIns="0" bIns="0" anchor="ctr">
                <a:noAutofit/>
              </a:bodyPr>
              <a:lstStyle/>
              <a:p>
                <a:pPr algn="ctr" eaLnBrk="1"/>
                <a:endParaRPr lang="it-IT" altLang="en-US" sz="1462" dirty="0">
                  <a:cs typeface="Arial" panose="020B0604020202020204" pitchFamily="34" charset="0"/>
                </a:endParaRPr>
              </a:p>
            </p:txBody>
          </p:sp>
          <p:sp>
            <p:nvSpPr>
              <p:cNvPr id="147" name="Oval 46">
                <a:extLst>
                  <a:ext uri="{FF2B5EF4-FFF2-40B4-BE49-F238E27FC236}">
                    <a16:creationId xmlns:a16="http://schemas.microsoft.com/office/drawing/2014/main" id="{9469806F-BA06-0948-B352-B772059D650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523410" y="4540653"/>
                <a:ext cx="86785" cy="86872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bg1">
                    <a:lumMod val="95000"/>
                  </a:schemeClr>
                </a:solidFill>
                <a:miter lim="400000"/>
                <a:headEnd/>
                <a:tailEnd/>
              </a:ln>
            </p:spPr>
            <p:txBody>
              <a:bodyPr lIns="0" tIns="0" rIns="0" bIns="0" anchor="ctr">
                <a:noAutofit/>
              </a:bodyPr>
              <a:lstStyle/>
              <a:p>
                <a:pPr algn="ctr" eaLnBrk="1"/>
                <a:endParaRPr lang="it-IT" altLang="en-US" sz="1462" dirty="0"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51" name="Oval 46">
            <a:extLst>
              <a:ext uri="{FF2B5EF4-FFF2-40B4-BE49-F238E27FC236}">
                <a16:creationId xmlns:a16="http://schemas.microsoft.com/office/drawing/2014/main" id="{D55C259E-DC24-9041-964B-C87AD6F3865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315299" y="3816003"/>
            <a:ext cx="86785" cy="86873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bg1"/>
            </a:solidFill>
            <a:miter lim="400000"/>
            <a:headEnd/>
            <a:tailEnd/>
          </a:ln>
        </p:spPr>
        <p:txBody>
          <a:bodyPr lIns="0" tIns="0" rIns="0" bIns="0" anchor="ctr">
            <a:noAutofit/>
          </a:bodyPr>
          <a:lstStyle/>
          <a:p>
            <a:pPr algn="ctr" eaLnBrk="1"/>
            <a:endParaRPr lang="it-IT" altLang="en-US" sz="1462" dirty="0">
              <a:cs typeface="Arial" panose="020B0604020202020204" pitchFamily="34" charset="0"/>
            </a:endParaRPr>
          </a:p>
        </p:txBody>
      </p:sp>
      <p:sp>
        <p:nvSpPr>
          <p:cNvPr id="152" name="Oval 46">
            <a:extLst>
              <a:ext uri="{FF2B5EF4-FFF2-40B4-BE49-F238E27FC236}">
                <a16:creationId xmlns:a16="http://schemas.microsoft.com/office/drawing/2014/main" id="{61674636-437E-9147-BF66-0AA8925CDA3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563869" y="3816003"/>
            <a:ext cx="86785" cy="86873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bg1"/>
            </a:solidFill>
            <a:miter lim="400000"/>
            <a:headEnd/>
            <a:tailEnd/>
          </a:ln>
        </p:spPr>
        <p:txBody>
          <a:bodyPr lIns="0" tIns="0" rIns="0" bIns="0" anchor="ctr">
            <a:noAutofit/>
          </a:bodyPr>
          <a:lstStyle/>
          <a:p>
            <a:pPr algn="ctr" eaLnBrk="1"/>
            <a:endParaRPr lang="it-IT" altLang="en-US" sz="1462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12354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ttangolo arrotondato 23">
            <a:extLst>
              <a:ext uri="{FF2B5EF4-FFF2-40B4-BE49-F238E27FC236}">
                <a16:creationId xmlns:a16="http://schemas.microsoft.com/office/drawing/2014/main" id="{BBE8B70D-7196-0F43-B588-12D73D892A88}"/>
              </a:ext>
            </a:extLst>
          </p:cNvPr>
          <p:cNvSpPr/>
          <p:nvPr/>
        </p:nvSpPr>
        <p:spPr>
          <a:xfrm>
            <a:off x="4878552" y="3492349"/>
            <a:ext cx="2451100" cy="2870470"/>
          </a:xfrm>
          <a:prstGeom prst="roundRect">
            <a:avLst>
              <a:gd name="adj" fmla="val 629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1" name="Rettangolo arrotondato 30">
            <a:extLst>
              <a:ext uri="{FF2B5EF4-FFF2-40B4-BE49-F238E27FC236}">
                <a16:creationId xmlns:a16="http://schemas.microsoft.com/office/drawing/2014/main" id="{33346999-0234-9B4F-8FCB-E048F4B57D00}"/>
              </a:ext>
            </a:extLst>
          </p:cNvPr>
          <p:cNvSpPr/>
          <p:nvPr/>
        </p:nvSpPr>
        <p:spPr>
          <a:xfrm>
            <a:off x="7709060" y="3535812"/>
            <a:ext cx="2451100" cy="2827006"/>
          </a:xfrm>
          <a:prstGeom prst="roundRect">
            <a:avLst>
              <a:gd name="adj" fmla="val 629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4" name="Rettangolo arrotondato 3">
            <a:extLst>
              <a:ext uri="{FF2B5EF4-FFF2-40B4-BE49-F238E27FC236}">
                <a16:creationId xmlns:a16="http://schemas.microsoft.com/office/drawing/2014/main" id="{4F17A757-5D26-974A-B066-BD3C2CA0E01D}"/>
              </a:ext>
            </a:extLst>
          </p:cNvPr>
          <p:cNvSpPr/>
          <p:nvPr/>
        </p:nvSpPr>
        <p:spPr>
          <a:xfrm>
            <a:off x="1992947" y="3480269"/>
            <a:ext cx="2451100" cy="2882550"/>
          </a:xfrm>
          <a:prstGeom prst="roundRect">
            <a:avLst>
              <a:gd name="adj" fmla="val 629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1BEC3FC2-7AFF-264E-ADEB-26B5EA47BBFD}"/>
              </a:ext>
            </a:extLst>
          </p:cNvPr>
          <p:cNvSpPr txBox="1"/>
          <p:nvPr/>
        </p:nvSpPr>
        <p:spPr>
          <a:xfrm>
            <a:off x="2043004" y="900004"/>
            <a:ext cx="7896811" cy="1029513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defTabSz="1371585">
              <a:lnSpc>
                <a:spcPct val="90000"/>
              </a:lnSpc>
              <a:spcBef>
                <a:spcPct val="0"/>
              </a:spcBef>
              <a:spcAft>
                <a:spcPts val="900"/>
              </a:spcAft>
              <a:defRPr/>
            </a:pPr>
            <a:r>
              <a:rPr lang="en-US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PARTNERSHIP PER LA SOSTENIBILITÀ: LA STRATEGIA</a:t>
            </a:r>
            <a:endParaRPr lang="en-US" sz="11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1371585">
              <a:lnSpc>
                <a:spcPct val="90000"/>
              </a:lnSpc>
              <a:spcBef>
                <a:spcPct val="0"/>
              </a:spcBef>
              <a:spcAft>
                <a:spcPts val="900"/>
              </a:spcAft>
              <a:defRPr/>
            </a:pPr>
            <a:endParaRPr lang="en-US" sz="11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1371585">
              <a:lnSpc>
                <a:spcPct val="90000"/>
              </a:lnSpc>
              <a:spcBef>
                <a:spcPct val="0"/>
              </a:spcBef>
              <a:spcAft>
                <a:spcPts val="900"/>
              </a:spcAft>
              <a:defRPr/>
            </a:pPr>
            <a:endParaRPr lang="en-US" sz="2000" dirty="0">
              <a:solidFill>
                <a:srgbClr val="AEAFB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egnaposto testo 1">
            <a:extLst>
              <a:ext uri="{FF2B5EF4-FFF2-40B4-BE49-F238E27FC236}">
                <a16:creationId xmlns:a16="http://schemas.microsoft.com/office/drawing/2014/main" id="{9C7E4663-7FF1-D14F-A8CA-E948DADB329D}"/>
              </a:ext>
            </a:extLst>
          </p:cNvPr>
          <p:cNvSpPr txBox="1">
            <a:spLocks/>
          </p:cNvSpPr>
          <p:nvPr/>
        </p:nvSpPr>
        <p:spPr>
          <a:xfrm>
            <a:off x="2043000" y="1244300"/>
            <a:ext cx="7852638" cy="2156347"/>
          </a:xfrm>
          <a:prstGeom prst="rect">
            <a:avLst/>
          </a:prstGeom>
        </p:spPr>
        <p:txBody>
          <a:bodyPr vert="horz" lIns="0" tIns="45720" rIns="91440" bIns="4572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25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057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429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14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00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86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criteri ESG sono sempre più utilizzati a livello nazionale e internazionale per la valutazione di investimenti responsabili, riguardanti sia la gestione finanziaria dell’impresa sia le scelte ambientali, sociali e di governance compiute.</a:t>
            </a: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 soddisfare le esigenze delle diverse realtà imprenditoriali, la nostra azienda ha siglato negli anni partnership strategiche con professionisti (studi commerciali e legali). </a:t>
            </a: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Supportiamo le aziende clienti nell’implementazione di un percorso di transizione ESG con un approccio E2E.</a:t>
            </a:r>
            <a:endParaRPr lang="it-IT" sz="2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8" name="Gruppo 37">
            <a:extLst>
              <a:ext uri="{FF2B5EF4-FFF2-40B4-BE49-F238E27FC236}">
                <a16:creationId xmlns:a16="http://schemas.microsoft.com/office/drawing/2014/main" id="{61715A71-EFB7-AE42-95F0-AEF90437A6FB}"/>
              </a:ext>
            </a:extLst>
          </p:cNvPr>
          <p:cNvGrpSpPr/>
          <p:nvPr/>
        </p:nvGrpSpPr>
        <p:grpSpPr>
          <a:xfrm>
            <a:off x="4871224" y="3469876"/>
            <a:ext cx="2451100" cy="477003"/>
            <a:chOff x="3727450" y="3257348"/>
            <a:chExt cx="2451100" cy="477003"/>
          </a:xfrm>
        </p:grpSpPr>
        <p:sp>
          <p:nvSpPr>
            <p:cNvPr id="21" name="Rettangolo arrotondato 20">
              <a:extLst>
                <a:ext uri="{FF2B5EF4-FFF2-40B4-BE49-F238E27FC236}">
                  <a16:creationId xmlns:a16="http://schemas.microsoft.com/office/drawing/2014/main" id="{89EB9C73-9573-E04C-8FE8-125BD3FCA621}"/>
                </a:ext>
              </a:extLst>
            </p:cNvPr>
            <p:cNvSpPr/>
            <p:nvPr/>
          </p:nvSpPr>
          <p:spPr>
            <a:xfrm>
              <a:off x="3727450" y="3257348"/>
              <a:ext cx="2451100" cy="477003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12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SOCIAL</a:t>
              </a:r>
            </a:p>
          </p:txBody>
        </p:sp>
        <p:pic>
          <p:nvPicPr>
            <p:cNvPr id="25" name="Immagine 24">
              <a:extLst>
                <a:ext uri="{FF2B5EF4-FFF2-40B4-BE49-F238E27FC236}">
                  <a16:creationId xmlns:a16="http://schemas.microsoft.com/office/drawing/2014/main" id="{911B4881-EED1-9A4A-A8D2-9D20A710F2E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58406" y="3323287"/>
              <a:ext cx="395676" cy="327846"/>
            </a:xfrm>
            <a:prstGeom prst="rect">
              <a:avLst/>
            </a:prstGeom>
          </p:spPr>
        </p:pic>
      </p:grpSp>
      <p:grpSp>
        <p:nvGrpSpPr>
          <p:cNvPr id="40" name="Gruppo 39">
            <a:extLst>
              <a:ext uri="{FF2B5EF4-FFF2-40B4-BE49-F238E27FC236}">
                <a16:creationId xmlns:a16="http://schemas.microsoft.com/office/drawing/2014/main" id="{98CE7F49-03B1-A444-B01E-81A2BC135F83}"/>
              </a:ext>
            </a:extLst>
          </p:cNvPr>
          <p:cNvGrpSpPr/>
          <p:nvPr/>
        </p:nvGrpSpPr>
        <p:grpSpPr>
          <a:xfrm>
            <a:off x="1992947" y="3431513"/>
            <a:ext cx="2451100" cy="477347"/>
            <a:chOff x="849947" y="3431510"/>
            <a:chExt cx="2451100" cy="477347"/>
          </a:xfrm>
        </p:grpSpPr>
        <p:sp>
          <p:nvSpPr>
            <p:cNvPr id="18" name="Rettangolo arrotondato 17">
              <a:extLst>
                <a:ext uri="{FF2B5EF4-FFF2-40B4-BE49-F238E27FC236}">
                  <a16:creationId xmlns:a16="http://schemas.microsoft.com/office/drawing/2014/main" id="{51EBCDD3-482B-5047-99CE-F18FDA793475}"/>
                </a:ext>
              </a:extLst>
            </p:cNvPr>
            <p:cNvSpPr/>
            <p:nvPr/>
          </p:nvSpPr>
          <p:spPr>
            <a:xfrm>
              <a:off x="849947" y="3431510"/>
              <a:ext cx="2451100" cy="477347"/>
            </a:xfrm>
            <a:prstGeom prst="round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1"/>
              <a:r>
                <a:rPr lang="it-IT" sz="12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ENVIRONMENTAL</a:t>
              </a:r>
            </a:p>
          </p:txBody>
        </p:sp>
        <p:pic>
          <p:nvPicPr>
            <p:cNvPr id="26" name="Immagine 25">
              <a:extLst>
                <a:ext uri="{FF2B5EF4-FFF2-40B4-BE49-F238E27FC236}">
                  <a16:creationId xmlns:a16="http://schemas.microsoft.com/office/drawing/2014/main" id="{97B0D4EB-0568-D543-88B8-6D01DAB6144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15505" y="3492346"/>
              <a:ext cx="329822" cy="340461"/>
            </a:xfrm>
            <a:prstGeom prst="rect">
              <a:avLst/>
            </a:prstGeom>
          </p:spPr>
        </p:pic>
      </p:grpSp>
      <p:grpSp>
        <p:nvGrpSpPr>
          <p:cNvPr id="39" name="Gruppo 38">
            <a:extLst>
              <a:ext uri="{FF2B5EF4-FFF2-40B4-BE49-F238E27FC236}">
                <a16:creationId xmlns:a16="http://schemas.microsoft.com/office/drawing/2014/main" id="{3C45E07D-3010-7E4D-A72B-C758E333A978}"/>
              </a:ext>
            </a:extLst>
          </p:cNvPr>
          <p:cNvGrpSpPr/>
          <p:nvPr/>
        </p:nvGrpSpPr>
        <p:grpSpPr>
          <a:xfrm>
            <a:off x="7716388" y="3478121"/>
            <a:ext cx="2451100" cy="477244"/>
            <a:chOff x="6604953" y="3257005"/>
            <a:chExt cx="2451100" cy="477244"/>
          </a:xfrm>
        </p:grpSpPr>
        <p:sp>
          <p:nvSpPr>
            <p:cNvPr id="23" name="Rettangolo arrotondato 22">
              <a:extLst>
                <a:ext uri="{FF2B5EF4-FFF2-40B4-BE49-F238E27FC236}">
                  <a16:creationId xmlns:a16="http://schemas.microsoft.com/office/drawing/2014/main" id="{5C557080-6FAE-9748-B39B-7B367EA2FBA0}"/>
                </a:ext>
              </a:extLst>
            </p:cNvPr>
            <p:cNvSpPr/>
            <p:nvPr/>
          </p:nvSpPr>
          <p:spPr>
            <a:xfrm>
              <a:off x="6604953" y="3257005"/>
              <a:ext cx="2451100" cy="477244"/>
            </a:xfrm>
            <a:prstGeom prst="round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12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GOVERNANCE</a:t>
              </a:r>
            </a:p>
          </p:txBody>
        </p:sp>
        <p:pic>
          <p:nvPicPr>
            <p:cNvPr id="27" name="Immagine 26">
              <a:extLst>
                <a:ext uri="{FF2B5EF4-FFF2-40B4-BE49-F238E27FC236}">
                  <a16:creationId xmlns:a16="http://schemas.microsoft.com/office/drawing/2014/main" id="{E3456A47-3810-FA42-B09A-238D210D06D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820853" y="3342950"/>
              <a:ext cx="305664" cy="327497"/>
            </a:xfrm>
            <a:prstGeom prst="rect">
              <a:avLst/>
            </a:prstGeom>
          </p:spPr>
        </p:pic>
      </p:grpSp>
      <p:sp>
        <p:nvSpPr>
          <p:cNvPr id="28" name="Rettangolo 27">
            <a:extLst>
              <a:ext uri="{FF2B5EF4-FFF2-40B4-BE49-F238E27FC236}">
                <a16:creationId xmlns:a16="http://schemas.microsoft.com/office/drawing/2014/main" id="{DD014A44-CDF4-8846-9661-EE27C2E399A7}"/>
              </a:ext>
            </a:extLst>
          </p:cNvPr>
          <p:cNvSpPr/>
          <p:nvPr/>
        </p:nvSpPr>
        <p:spPr>
          <a:xfrm>
            <a:off x="2021633" y="3962164"/>
            <a:ext cx="2532593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47" indent="-171447">
              <a:buFont typeface="Courier New" panose="02070309020205020404" pitchFamily="49" charset="0"/>
              <a:buChar char="o"/>
            </a:pPr>
            <a:r>
              <a:rPr lang="it-IT" sz="11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Assesment di sostenibilità e gestione dei rischi </a:t>
            </a:r>
          </a:p>
          <a:p>
            <a:pPr marL="171447" indent="-171447">
              <a:buFont typeface="Courier New" panose="02070309020205020404" pitchFamily="49" charset="0"/>
              <a:buChar char="o"/>
            </a:pPr>
            <a:r>
              <a:rPr lang="it-IT" sz="11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Matrice di materialità</a:t>
            </a:r>
          </a:p>
          <a:p>
            <a:pPr marL="171447" indent="-171447">
              <a:buFont typeface="Courier New" panose="02070309020205020404" pitchFamily="49" charset="0"/>
              <a:buChar char="o"/>
            </a:pPr>
            <a:r>
              <a:rPr lang="it-IT" sz="11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Integrazione piano di sostenibilità e obiettivi ESG nel piano industriale </a:t>
            </a:r>
          </a:p>
          <a:p>
            <a:pPr marL="171447" indent="-171447">
              <a:buFont typeface="Courier New" panose="02070309020205020404" pitchFamily="49" charset="0"/>
              <a:buChar char="o"/>
            </a:pPr>
            <a:r>
              <a:rPr lang="it-IT" sz="11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Climate</a:t>
            </a:r>
            <a:r>
              <a:rPr lang="it-IT" sz="11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strategy </a:t>
            </a:r>
            <a:br>
              <a:rPr lang="it-IT" sz="11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(certificazioni ISO, CAM, Piano mitigazione e compensazione) </a:t>
            </a:r>
            <a:endParaRPr lang="it-IT" sz="11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47" indent="-171447">
              <a:buFont typeface="Courier New" panose="02070309020205020404" pitchFamily="49" charset="0"/>
              <a:buChar char="o"/>
            </a:pPr>
            <a:r>
              <a:rPr lang="it-IT" sz="11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 </a:t>
            </a:r>
            <a:r>
              <a:rPr lang="it-IT" sz="11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analysis</a:t>
            </a:r>
            <a:r>
              <a:rPr lang="it-IT" sz="11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 benchmark di settore </a:t>
            </a:r>
          </a:p>
          <a:p>
            <a:pPr marL="171447" indent="-171447">
              <a:buFont typeface="Courier New" panose="02070309020205020404" pitchFamily="49" charset="0"/>
              <a:buChar char="o"/>
            </a:pPr>
            <a:r>
              <a:rPr lang="it-IT" sz="11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Gestione degli stakeholder</a:t>
            </a:r>
          </a:p>
          <a:p>
            <a:endParaRPr lang="it-IT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Rettangolo 28">
            <a:extLst>
              <a:ext uri="{FF2B5EF4-FFF2-40B4-BE49-F238E27FC236}">
                <a16:creationId xmlns:a16="http://schemas.microsoft.com/office/drawing/2014/main" id="{7493A056-0FB7-B84E-B55A-A0B5A337BDAC}"/>
              </a:ext>
            </a:extLst>
          </p:cNvPr>
          <p:cNvSpPr/>
          <p:nvPr/>
        </p:nvSpPr>
        <p:spPr>
          <a:xfrm>
            <a:off x="4977209" y="4118795"/>
            <a:ext cx="219207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1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Analisi di impatto sociale </a:t>
            </a:r>
          </a:p>
          <a:p>
            <a:r>
              <a:rPr lang="it-IT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(diritti umani, condizioni di lavoro, parità di genere, relazione con il territorio) </a:t>
            </a:r>
          </a:p>
        </p:txBody>
      </p:sp>
      <p:sp>
        <p:nvSpPr>
          <p:cNvPr id="30" name="Rettangolo 29">
            <a:extLst>
              <a:ext uri="{FF2B5EF4-FFF2-40B4-BE49-F238E27FC236}">
                <a16:creationId xmlns:a16="http://schemas.microsoft.com/office/drawing/2014/main" id="{BDCF3577-745C-F449-B7B5-175EE20ECC57}"/>
              </a:ext>
            </a:extLst>
          </p:cNvPr>
          <p:cNvSpPr/>
          <p:nvPr/>
        </p:nvSpPr>
        <p:spPr>
          <a:xfrm>
            <a:off x="7963853" y="4118793"/>
            <a:ext cx="1975958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1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Analisi di </a:t>
            </a:r>
            <a:r>
              <a:rPr lang="it-IT" sz="1100" b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governance</a:t>
            </a:r>
            <a:r>
              <a:rPr lang="it-IT" sz="11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it-IT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(management, etica del business, legge 231, diritti degli azionisti, comitato esecutivo e </a:t>
            </a:r>
            <a:r>
              <a:rPr lang="it-IT" sz="110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cda</a:t>
            </a:r>
            <a:r>
              <a:rPr lang="it-IT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7671591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e 5">
            <a:extLst>
              <a:ext uri="{FF2B5EF4-FFF2-40B4-BE49-F238E27FC236}">
                <a16:creationId xmlns:a16="http://schemas.microsoft.com/office/drawing/2014/main" id="{5E8EA81B-E0AE-9226-0A92-D2C5FC346505}"/>
              </a:ext>
            </a:extLst>
          </p:cNvPr>
          <p:cNvSpPr/>
          <p:nvPr/>
        </p:nvSpPr>
        <p:spPr>
          <a:xfrm>
            <a:off x="1456207" y="1066723"/>
            <a:ext cx="574141" cy="57414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F520231A-4C59-FB4D-94D9-B6A73A54DE74}"/>
              </a:ext>
            </a:extLst>
          </p:cNvPr>
          <p:cNvSpPr txBox="1"/>
          <p:nvPr/>
        </p:nvSpPr>
        <p:spPr>
          <a:xfrm>
            <a:off x="2073820" y="1005245"/>
            <a:ext cx="8814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42941">
              <a:lnSpc>
                <a:spcPct val="90000"/>
              </a:lnSpc>
              <a:spcBef>
                <a:spcPct val="0"/>
              </a:spcBef>
              <a:spcAft>
                <a:spcPts val="487"/>
              </a:spcAft>
              <a:defRPr/>
            </a:pPr>
            <a:r>
              <a:rPr lang="en-US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PARTNERSHIP PER LA SOSTENIBIITÀ: I VANTAGGI</a:t>
            </a: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A85065A2-C0DF-7E4B-9B5E-7DA5347C1849}"/>
              </a:ext>
            </a:extLst>
          </p:cNvPr>
          <p:cNvSpPr/>
          <p:nvPr/>
        </p:nvSpPr>
        <p:spPr>
          <a:xfrm>
            <a:off x="2043000" y="1978527"/>
            <a:ext cx="790872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47" indent="-171447">
              <a:buFont typeface="Arial" panose="020B0604020202020204" pitchFamily="34" charset="0"/>
              <a:buChar char="•"/>
              <a:defRPr/>
            </a:pPr>
            <a: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Accreditamento con i clienti </a:t>
            </a: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sul tema della sostenibilità: un’esigenza e un’opportunità</a:t>
            </a:r>
            <a:b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it-IT" sz="1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47" indent="-171447">
              <a:buFont typeface="Arial" panose="020B0604020202020204" pitchFamily="34" charset="0"/>
              <a:buChar char="•"/>
              <a:defRPr/>
            </a:pPr>
            <a: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Ampliamento del portafoglio di servizi strategici </a:t>
            </a: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offerti, ad esempio:</a:t>
            </a:r>
          </a:p>
          <a:p>
            <a:pPr marL="171447" indent="-171447">
              <a:buFont typeface="Arial" panose="020B0604020202020204" pitchFamily="34" charset="0"/>
              <a:buChar char="•"/>
              <a:defRPr/>
            </a:pPr>
            <a:endParaRPr lang="it-IT" sz="1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28643" lvl="1" indent="-171447">
              <a:buFont typeface="Arial" panose="020B0604020202020204" pitchFamily="34" charset="0"/>
              <a:buChar char="•"/>
              <a:defRPr/>
            </a:pP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Miglioramento rating (ESG) </a:t>
            </a:r>
          </a:p>
          <a:p>
            <a:pPr marL="628643" lvl="1" indent="-171447">
              <a:buFont typeface="Arial" panose="020B0604020202020204" pitchFamily="34" charset="0"/>
              <a:buChar char="•"/>
              <a:defRPr/>
            </a:pP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Comunicazione non finanziaria</a:t>
            </a:r>
          </a:p>
          <a:p>
            <a:pPr marL="628643" lvl="1" indent="-171447">
              <a:buFont typeface="Arial" panose="020B0604020202020204" pitchFamily="34" charset="0"/>
              <a:buChar char="•"/>
              <a:defRPr/>
            </a:pP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Accesso a fonti di finanziarie «agevolate» per aziende sostenibili</a:t>
            </a:r>
            <a:b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it-IT" sz="1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47" indent="-171447">
              <a:buFont typeface="Arial" panose="020B0604020202020204" pitchFamily="34" charset="0"/>
              <a:buChar char="•"/>
              <a:defRPr/>
            </a:pP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Sviluppo della strategia di transizione ESG e definizione di una </a:t>
            </a:r>
            <a: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strategia di comunicazione</a:t>
            </a:r>
            <a:b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it-IT" sz="1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47" indent="-171447">
              <a:buFont typeface="Arial" panose="020B0604020202020204" pitchFamily="34" charset="0"/>
              <a:buChar char="•"/>
              <a:defRPr/>
            </a:pP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Rafforzamento del posizionamento sulle tematiche ESG e ampliamento clienti</a:t>
            </a:r>
            <a:b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it-IT" sz="1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47" indent="-171447">
              <a:buFont typeface="Arial" panose="020B0604020202020204" pitchFamily="34" charset="0"/>
              <a:buChar char="•"/>
              <a:defRPr/>
            </a:pP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Supporto e assistenza di esperti tecnici per la cura e la gestione degli aspetti di sostenibilità ambientale</a:t>
            </a:r>
            <a:b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it-IT" sz="1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296A7DA5-D0BE-C941-AAD2-FC3956526A98}"/>
              </a:ext>
            </a:extLst>
          </p:cNvPr>
          <p:cNvSpPr txBox="1"/>
          <p:nvPr/>
        </p:nvSpPr>
        <p:spPr>
          <a:xfrm>
            <a:off x="2073822" y="1330820"/>
            <a:ext cx="539028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 i partner</a:t>
            </a:r>
          </a:p>
        </p:txBody>
      </p:sp>
      <p:pic>
        <p:nvPicPr>
          <p:cNvPr id="5" name="Elemento grafico 4" descr="Edificio contorno">
            <a:extLst>
              <a:ext uri="{FF2B5EF4-FFF2-40B4-BE49-F238E27FC236}">
                <a16:creationId xmlns:a16="http://schemas.microsoft.com/office/drawing/2014/main" id="{4EF4FC6C-BA2F-FE46-34A4-C4B80FE47D22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56206" y="968465"/>
            <a:ext cx="650034" cy="650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4233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e 9">
            <a:extLst>
              <a:ext uri="{FF2B5EF4-FFF2-40B4-BE49-F238E27FC236}">
                <a16:creationId xmlns:a16="http://schemas.microsoft.com/office/drawing/2014/main" id="{1AFED0F3-5CB9-7FB6-A6BB-2FB36A82CE9F}"/>
              </a:ext>
            </a:extLst>
          </p:cNvPr>
          <p:cNvSpPr/>
          <p:nvPr/>
        </p:nvSpPr>
        <p:spPr>
          <a:xfrm>
            <a:off x="1456207" y="1066723"/>
            <a:ext cx="574141" cy="57414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30061B0E-DCE4-4E40-BC24-300C4BC55E55}"/>
              </a:ext>
            </a:extLst>
          </p:cNvPr>
          <p:cNvSpPr/>
          <p:nvPr/>
        </p:nvSpPr>
        <p:spPr>
          <a:xfrm>
            <a:off x="2043004" y="1980001"/>
            <a:ext cx="8076361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47" indent="-171447">
              <a:buFont typeface="Arial" panose="020B0604020202020204" pitchFamily="34" charset="0"/>
              <a:buChar char="•"/>
              <a:defRPr/>
            </a:pPr>
            <a: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Definizione della carbon strategy</a:t>
            </a: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 dei percorsi di mitigazione che conducono a:</a:t>
            </a:r>
          </a:p>
          <a:p>
            <a:pPr marL="171447" indent="-171447">
              <a:buFont typeface="Arial" panose="020B0604020202020204" pitchFamily="34" charset="0"/>
              <a:buChar char="•"/>
              <a:defRPr/>
            </a:pPr>
            <a:endParaRPr lang="it-IT" sz="1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28643" lvl="1" indent="-171447">
              <a:buFont typeface="Arial" panose="020B0604020202020204" pitchFamily="34" charset="0"/>
              <a:buChar char="•"/>
              <a:defRPr/>
            </a:pPr>
            <a: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Miglioramento delle performance ambientali </a:t>
            </a: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(emissioni di CO</a:t>
            </a:r>
            <a:r>
              <a:rPr lang="it-IT" sz="1400" baseline="-25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 sprechi), </a:t>
            </a:r>
            <a: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ottimizzazione dell’uso delle risorse/riduzione dei costi</a:t>
            </a:r>
          </a:p>
          <a:p>
            <a:pPr marL="628643" lvl="1" indent="-171447">
              <a:buFont typeface="Arial" panose="020B0604020202020204" pitchFamily="34" charset="0"/>
              <a:buChar char="•"/>
              <a:defRPr/>
            </a:pPr>
            <a: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Miglioramento/rafforzamento del posizionamento competitivo dell’azienda</a:t>
            </a:r>
          </a:p>
          <a:p>
            <a:pPr marL="628643" lvl="1" indent="-171447">
              <a:buFont typeface="Arial" panose="020B0604020202020204" pitchFamily="34" charset="0"/>
              <a:buChar char="•"/>
              <a:defRPr/>
            </a:pPr>
            <a: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Mitigazione del rischio di esclusione dal mercato </a:t>
            </a: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(rischio di perdita di clienti per chi fa parte di una supply chain di player carbon </a:t>
            </a:r>
            <a:r>
              <a:rPr lang="it-IT" sz="14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neutral</a:t>
            </a: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es. «Carta del Mulino -  Barilla»</a:t>
            </a:r>
          </a:p>
          <a:p>
            <a:pPr marL="628643" lvl="1" indent="-171447">
              <a:buFont typeface="Arial" panose="020B0604020202020204" pitchFamily="34" charset="0"/>
              <a:buChar char="•"/>
              <a:defRPr/>
            </a:pPr>
            <a:endParaRPr lang="it-IT" sz="1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47" indent="-171447">
              <a:buFont typeface="Arial" panose="020B0604020202020204" pitchFamily="34" charset="0"/>
              <a:buChar char="•"/>
              <a:defRPr/>
            </a:pP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Realizzazione di </a:t>
            </a:r>
            <a: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percorso di transizione ESG: </a:t>
            </a:r>
            <a:r>
              <a:rPr lang="it-IT" sz="14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assessment</a:t>
            </a: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che fotografa e misura  il percorso di transizione intrapreso fino a oggi e redazione del </a:t>
            </a:r>
            <a: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bilancio di sostenibilità</a:t>
            </a:r>
            <a:b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it-IT" sz="1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47" indent="-171447">
              <a:buFont typeface="Arial" panose="020B0604020202020204" pitchFamily="34" charset="0"/>
              <a:buChar char="•"/>
              <a:defRPr/>
            </a:pPr>
            <a: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Strutturazione di un posizionamento ESG</a:t>
            </a: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fondamentale per l’accesso ai benefici della </a:t>
            </a:r>
            <a: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finanza sostenibile e per l’ottenimento delle agevolazioni del PNRR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BE82633C-6FC8-FE48-ADF8-321F2FCA811E}"/>
              </a:ext>
            </a:extLst>
          </p:cNvPr>
          <p:cNvSpPr txBox="1"/>
          <p:nvPr/>
        </p:nvSpPr>
        <p:spPr>
          <a:xfrm>
            <a:off x="2073820" y="1005245"/>
            <a:ext cx="8814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42941">
              <a:lnSpc>
                <a:spcPct val="90000"/>
              </a:lnSpc>
              <a:spcBef>
                <a:spcPct val="0"/>
              </a:spcBef>
              <a:spcAft>
                <a:spcPts val="487"/>
              </a:spcAft>
              <a:defRPr/>
            </a:pPr>
            <a:r>
              <a:rPr lang="en-US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PARTNERSHIP PER LA SOSTENIBIITÀ: I VANTAGGI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F213C410-4AFE-5F41-BF97-4A406E537A59}"/>
              </a:ext>
            </a:extLst>
          </p:cNvPr>
          <p:cNvSpPr txBox="1"/>
          <p:nvPr/>
        </p:nvSpPr>
        <p:spPr>
          <a:xfrm>
            <a:off x="2073822" y="1330820"/>
            <a:ext cx="539028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 le aziende clienti</a:t>
            </a:r>
          </a:p>
        </p:txBody>
      </p:sp>
      <p:pic>
        <p:nvPicPr>
          <p:cNvPr id="9" name="Elemento grafico 8" descr="Recensione cliente contorno">
            <a:extLst>
              <a:ext uri="{FF2B5EF4-FFF2-40B4-BE49-F238E27FC236}">
                <a16:creationId xmlns:a16="http://schemas.microsoft.com/office/drawing/2014/main" id="{2FEA5888-F307-2797-7AD0-6F565E7E9D43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99679" y="1050975"/>
            <a:ext cx="574141" cy="574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0737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B574FC74-DB7C-F085-2CE7-481715D217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D8821E40-01B1-2943-9874-30FD350BE6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2422" y="4917815"/>
            <a:ext cx="957007" cy="312542"/>
          </a:xfrm>
          <a:prstGeom prst="rect">
            <a:avLst/>
          </a:prstGeom>
        </p:spPr>
      </p:pic>
      <p:sp>
        <p:nvSpPr>
          <p:cNvPr id="5" name="Rettangolo 4">
            <a:extLst>
              <a:ext uri="{FF2B5EF4-FFF2-40B4-BE49-F238E27FC236}">
                <a16:creationId xmlns:a16="http://schemas.microsoft.com/office/drawing/2014/main" id="{70D2A87D-6B32-894E-BF13-F6901090C899}"/>
              </a:ext>
            </a:extLst>
          </p:cNvPr>
          <p:cNvSpPr/>
          <p:nvPr/>
        </p:nvSpPr>
        <p:spPr>
          <a:xfrm>
            <a:off x="5029846" y="5329846"/>
            <a:ext cx="213231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800.128.047</a:t>
            </a:r>
          </a:p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www.tecnosrl.it</a:t>
            </a:r>
          </a:p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MILANO   |  LONDRA   |   NAPOLI</a:t>
            </a:r>
          </a:p>
        </p:txBody>
      </p:sp>
      <p:pic>
        <p:nvPicPr>
          <p:cNvPr id="7" name="Immagine 6" descr="Immagine che contiene testo&#10;&#10;Descrizione generata automaticamente">
            <a:extLst>
              <a:ext uri="{FF2B5EF4-FFF2-40B4-BE49-F238E27FC236}">
                <a16:creationId xmlns:a16="http://schemas.microsoft.com/office/drawing/2014/main" id="{CE3DD5BE-1FF3-A3B5-DF65-C3B7149BE5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299" y="2699318"/>
            <a:ext cx="5783413" cy="1459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6258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 descr="Immagine che contiene pianta, fiore, blu, petalo&#10;&#10;Descrizione generata automaticamente">
            <a:extLst>
              <a:ext uri="{FF2B5EF4-FFF2-40B4-BE49-F238E27FC236}">
                <a16:creationId xmlns:a16="http://schemas.microsoft.com/office/drawing/2014/main" id="{EF04318A-18F0-0EC6-9C11-541A40D69F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Immagine 9" descr="Immagine che contiene logo&#10;&#10;Descrizione generata automaticamente">
            <a:extLst>
              <a:ext uri="{FF2B5EF4-FFF2-40B4-BE49-F238E27FC236}">
                <a16:creationId xmlns:a16="http://schemas.microsoft.com/office/drawing/2014/main" id="{F03E1607-B9DA-F5C7-9552-1BB6493225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1056" y="2391311"/>
            <a:ext cx="5095875" cy="1285876"/>
          </a:xfrm>
          <a:prstGeom prst="rect">
            <a:avLst/>
          </a:prstGeom>
        </p:spPr>
      </p:pic>
      <p:sp>
        <p:nvSpPr>
          <p:cNvPr id="7" name="Rettangolo 6">
            <a:extLst>
              <a:ext uri="{FF2B5EF4-FFF2-40B4-BE49-F238E27FC236}">
                <a16:creationId xmlns:a16="http://schemas.microsoft.com/office/drawing/2014/main" id="{9E84AB3C-511B-2FDE-95B5-2108D50D5B45}"/>
              </a:ext>
            </a:extLst>
          </p:cNvPr>
          <p:cNvSpPr/>
          <p:nvPr/>
        </p:nvSpPr>
        <p:spPr>
          <a:xfrm>
            <a:off x="2272036" y="2820327"/>
            <a:ext cx="6399704" cy="16095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defTabSz="742941">
              <a:defRPr/>
            </a:pPr>
            <a:r>
              <a:rPr lang="it-IT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CREDITI</a:t>
            </a:r>
            <a:endParaRPr lang="it-IT" sz="3600" dirty="0">
              <a:solidFill>
                <a:srgbClr val="00B050"/>
              </a:solidFill>
              <a:latin typeface="Borders Divide But Hearts Shall" pitchFamily="50" charset="0"/>
            </a:endParaRP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8DFAFA30-869F-2575-B29E-A3F91512A5C8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2272035" y="1038086"/>
            <a:ext cx="2278652" cy="744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0651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>
            <a:extLst>
              <a:ext uri="{FF2B5EF4-FFF2-40B4-BE49-F238E27FC236}">
                <a16:creationId xmlns:a16="http://schemas.microsoft.com/office/drawing/2014/main" id="{3E2996FE-7596-E623-AC2A-0A967922E81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1303542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t-IT"/>
            </a:defPPr>
            <a:lvl1pPr defTabSz="742950">
              <a:spcBef>
                <a:spcPct val="0"/>
              </a:spcBef>
              <a:spcAft>
                <a:spcPts val="488"/>
              </a:spcAft>
              <a:defRPr sz="2000" b="1">
                <a:solidFill>
                  <a:srgbClr val="AEAFB4"/>
                </a:solidFill>
                <a:latin typeface="Montserrat Light" pitchFamily="2" charset="0"/>
              </a:defRPr>
            </a:lvl1pPr>
          </a:lstStyle>
          <a:p>
            <a:r>
              <a:rPr lang="en-US" b="0" dirty="0">
                <a:latin typeface="Arial" panose="020B0604020202020204" pitchFamily="34" charset="0"/>
                <a:cs typeface="Arial" panose="020B0604020202020204" pitchFamily="34" charset="0"/>
              </a:rPr>
              <a:t>CREDITI DI CARBONIO</a:t>
            </a:r>
          </a:p>
        </p:txBody>
      </p:sp>
      <p:pic>
        <p:nvPicPr>
          <p:cNvPr id="7" name="Elemento grafico 6">
            <a:extLst>
              <a:ext uri="{FF2B5EF4-FFF2-40B4-BE49-F238E27FC236}">
                <a16:creationId xmlns:a16="http://schemas.microsoft.com/office/drawing/2014/main" id="{7A63D8B2-CEBC-779C-797C-5CCA3EE49643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49936"/>
          <a:stretch/>
        </p:blipFill>
        <p:spPr>
          <a:xfrm>
            <a:off x="9541994" y="943433"/>
            <a:ext cx="2650006" cy="5293287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3A5526FE-438C-BBD4-1E9D-6A6C83A378E8}"/>
              </a:ext>
            </a:extLst>
          </p:cNvPr>
          <p:cNvSpPr txBox="1"/>
          <p:nvPr/>
        </p:nvSpPr>
        <p:spPr>
          <a:xfrm>
            <a:off x="2043006" y="1944928"/>
            <a:ext cx="4658971" cy="3139323"/>
          </a:xfrm>
          <a:prstGeom prst="rect">
            <a:avLst/>
          </a:prstGeom>
          <a:noFill/>
        </p:spPr>
        <p:txBody>
          <a:bodyPr wrap="square" lIns="91440" tIns="45721" rIns="91440" bIns="45721" anchor="t">
            <a:spAutoFit/>
          </a:bodyPr>
          <a:lstStyle>
            <a:defPPr>
              <a:defRPr lang="it-IT"/>
            </a:defPPr>
            <a:lvl1pPr>
              <a:defRPr b="0">
                <a:solidFill>
                  <a:srgbClr val="1A3474"/>
                </a:solidFill>
                <a:latin typeface="Arial"/>
                <a:cs typeface="Arial"/>
              </a:defRPr>
            </a:lvl1pPr>
          </a:lstStyle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</a:rPr>
              <a:t>I crediti di carbonio, o carbon credits, rappresentano un strategia sostenibile orientata alla promozione di progetti nazionali e internazionali di tutela ambientale e climatica, con l'obiettivo di riduzione o assorbimento dei gas ad effetto serra.</a:t>
            </a: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</a:rPr>
              <a:t>Un credito di carbonio è un certificato negoziabile, ovvero un titolo equivalente ad una tonnellata di CO</a:t>
            </a:r>
            <a:r>
              <a:rPr lang="it-IT" sz="1200" baseline="-25000" dirty="0">
                <a:solidFill>
                  <a:schemeClr val="accent1">
                    <a:lumMod val="50000"/>
                  </a:schemeClr>
                </a:solidFill>
              </a:rPr>
              <a:t>2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</a:rPr>
              <a:t> non emessa o assorbita.</a:t>
            </a: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it-IT" sz="1200" dirty="0">
              <a:solidFill>
                <a:srgbClr val="002060"/>
              </a:solidFill>
            </a:endParaRPr>
          </a:p>
          <a:p>
            <a:r>
              <a:rPr lang="it-IT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Acquistare crediti di carbonio permette alle aziende di contribuire alla realizzazione e lo sviluppo di progetti di tutela ambientale e sociale in modo trasparente e responsabile, e di mostrarlo agli stakeholder.</a:t>
            </a:r>
          </a:p>
        </p:txBody>
      </p:sp>
      <p:pic>
        <p:nvPicPr>
          <p:cNvPr id="6" name="Immagine 5" descr="Immagine che contiene scuro, pianta&#10;&#10;Descrizione generata automaticamente">
            <a:extLst>
              <a:ext uri="{FF2B5EF4-FFF2-40B4-BE49-F238E27FC236}">
                <a16:creationId xmlns:a16="http://schemas.microsoft.com/office/drawing/2014/main" id="{CD72F5DB-4660-B1F1-2C11-25AF3382E6D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9"/>
          <a:stretch/>
        </p:blipFill>
        <p:spPr>
          <a:xfrm flipH="1">
            <a:off x="7145814" y="1703652"/>
            <a:ext cx="5046184" cy="3666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4085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086E43EB-ABA5-C478-3216-523EB77D56FB}"/>
              </a:ext>
            </a:extLst>
          </p:cNvPr>
          <p:cNvSpPr txBox="1"/>
          <p:nvPr/>
        </p:nvSpPr>
        <p:spPr>
          <a:xfrm>
            <a:off x="2043000" y="1885714"/>
            <a:ext cx="5351100" cy="1938994"/>
          </a:xfrm>
          <a:prstGeom prst="rect">
            <a:avLst/>
          </a:prstGeom>
          <a:noFill/>
        </p:spPr>
        <p:txBody>
          <a:bodyPr wrap="square" lIns="91440" tIns="45721" rIns="91440" bIns="45721" anchor="t">
            <a:spAutoFit/>
          </a:bodyPr>
          <a:lstStyle>
            <a:defPPr>
              <a:defRPr lang="it-IT"/>
            </a:defPPr>
            <a:lvl1pPr algn="ctr">
              <a:defRPr b="0">
                <a:solidFill>
                  <a:srgbClr val="1A3474"/>
                </a:solidFill>
                <a:latin typeface="Arial"/>
                <a:cs typeface="Arial"/>
              </a:defRPr>
            </a:lvl1pPr>
          </a:lstStyle>
          <a:p>
            <a:pPr algn="l"/>
            <a:r>
              <a:rPr lang="it-IT" sz="1200" dirty="0">
                <a:solidFill>
                  <a:schemeClr val="accent1">
                    <a:lumMod val="50000"/>
                  </a:schemeClr>
                </a:solidFill>
              </a:rPr>
              <a:t>Le aziende devono assicurarsi di sostenere progetti di alta qualità. Una volta che il progetto è stato realizzato, viene certificato e verificato da parti terze. </a:t>
            </a:r>
          </a:p>
          <a:p>
            <a:pPr algn="l"/>
            <a:endParaRPr lang="it-IT" sz="1200" dirty="0">
              <a:solidFill>
                <a:schemeClr val="accent1">
                  <a:lumMod val="50000"/>
                </a:schemeClr>
              </a:solidFill>
            </a:endParaRPr>
          </a:p>
          <a:p>
            <a:pPr algn="l"/>
            <a:r>
              <a:rPr lang="it-IT" sz="1200" dirty="0">
                <a:solidFill>
                  <a:schemeClr val="accent1">
                    <a:lumMod val="50000"/>
                  </a:schemeClr>
                </a:solidFill>
              </a:rPr>
              <a:t>In questo modo, lo standard può emettere la quantità di crediti di carbonio corrispondente alle emissioni che il progetto ha assorbito o evitato in un determinato periodo di tempo. </a:t>
            </a:r>
          </a:p>
          <a:p>
            <a:pPr algn="l"/>
            <a:endParaRPr lang="it-IT" sz="1200" dirty="0">
              <a:solidFill>
                <a:schemeClr val="accent1">
                  <a:lumMod val="50000"/>
                </a:schemeClr>
              </a:solidFill>
            </a:endParaRPr>
          </a:p>
          <a:p>
            <a:pPr algn="l"/>
            <a:r>
              <a:rPr lang="it-IT" sz="1200" u="sng" dirty="0">
                <a:solidFill>
                  <a:schemeClr val="accent1">
                    <a:lumMod val="50000"/>
                  </a:schemeClr>
                </a:solidFill>
              </a:rPr>
              <a:t>Ad oggi non esistono crediti di carbonio certificati derivanti da progetti di mitigazione in Italia e sono molto limitati quelli disponibili in Europa</a:t>
            </a:r>
          </a:p>
          <a:p>
            <a:pPr algn="l"/>
            <a:endParaRPr lang="it-IT" sz="1200" dirty="0"/>
          </a:p>
        </p:txBody>
      </p:sp>
      <p:grpSp>
        <p:nvGrpSpPr>
          <p:cNvPr id="9" name="Gruppo 8">
            <a:extLst>
              <a:ext uri="{FF2B5EF4-FFF2-40B4-BE49-F238E27FC236}">
                <a16:creationId xmlns:a16="http://schemas.microsoft.com/office/drawing/2014/main" id="{EFCB5450-7B73-B072-862E-6AF7C498E626}"/>
              </a:ext>
            </a:extLst>
          </p:cNvPr>
          <p:cNvGrpSpPr>
            <a:grpSpLocks/>
          </p:cNvGrpSpPr>
          <p:nvPr/>
        </p:nvGrpSpPr>
        <p:grpSpPr>
          <a:xfrm>
            <a:off x="8053372" y="1926847"/>
            <a:ext cx="2174450" cy="3113751"/>
            <a:chOff x="6620871" y="1926842"/>
            <a:chExt cx="2174450" cy="3113751"/>
          </a:xfrm>
        </p:grpSpPr>
        <p:pic>
          <p:nvPicPr>
            <p:cNvPr id="3" name="Immagine 2">
              <a:extLst>
                <a:ext uri="{FF2B5EF4-FFF2-40B4-BE49-F238E27FC236}">
                  <a16:creationId xmlns:a16="http://schemas.microsoft.com/office/drawing/2014/main" id="{A9AD97CE-769B-400E-B941-A51F718094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45" t="16657" r="6404" b="10312"/>
            <a:stretch/>
          </p:blipFill>
          <p:spPr>
            <a:xfrm>
              <a:off x="6620871" y="1926842"/>
              <a:ext cx="2174450" cy="615465"/>
            </a:xfrm>
            <a:prstGeom prst="rect">
              <a:avLst/>
            </a:prstGeom>
          </p:spPr>
        </p:pic>
        <p:pic>
          <p:nvPicPr>
            <p:cNvPr id="4" name="Immagine 3">
              <a:extLst>
                <a:ext uri="{FF2B5EF4-FFF2-40B4-BE49-F238E27FC236}">
                  <a16:creationId xmlns:a16="http://schemas.microsoft.com/office/drawing/2014/main" id="{8DEBBB1A-5A24-C869-5F6E-FBD6906F33E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54" t="21511" r="11301" b="16649"/>
            <a:stretch/>
          </p:blipFill>
          <p:spPr>
            <a:xfrm>
              <a:off x="6912455" y="2810333"/>
              <a:ext cx="1591282" cy="615465"/>
            </a:xfrm>
            <a:prstGeom prst="rect">
              <a:avLst/>
            </a:prstGeom>
          </p:spPr>
        </p:pic>
        <p:pic>
          <p:nvPicPr>
            <p:cNvPr id="5" name="Immagine 4" descr="Immagine che contiene testo, clipart&#10;&#10;Descrizione generata automaticamente">
              <a:extLst>
                <a:ext uri="{FF2B5EF4-FFF2-40B4-BE49-F238E27FC236}">
                  <a16:creationId xmlns:a16="http://schemas.microsoft.com/office/drawing/2014/main" id="{FDF86523-221F-0B21-8AD2-39358A6719F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27809" y="3732181"/>
              <a:ext cx="1200834" cy="441388"/>
            </a:xfrm>
            <a:prstGeom prst="rect">
              <a:avLst/>
            </a:prstGeom>
          </p:spPr>
        </p:pic>
        <p:pic>
          <p:nvPicPr>
            <p:cNvPr id="6" name="Immagine 5" descr="Immagine che contiene testo, clipart&#10;&#10;Descrizione generata automaticamente">
              <a:extLst>
                <a:ext uri="{FF2B5EF4-FFF2-40B4-BE49-F238E27FC236}">
                  <a16:creationId xmlns:a16="http://schemas.microsoft.com/office/drawing/2014/main" id="{D3B1D6C1-DD15-1864-ACA2-F9F15E09A14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08090" y="4425128"/>
              <a:ext cx="1440272" cy="615465"/>
            </a:xfrm>
            <a:prstGeom prst="rect">
              <a:avLst/>
            </a:prstGeom>
          </p:spPr>
        </p:pic>
      </p:grp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D4554DCA-D90C-7132-B273-ECB1309F7D8F}"/>
              </a:ext>
            </a:extLst>
          </p:cNvPr>
          <p:cNvSpPr txBox="1"/>
          <p:nvPr/>
        </p:nvSpPr>
        <p:spPr>
          <a:xfrm>
            <a:off x="2043000" y="3824706"/>
            <a:ext cx="4984422" cy="924294"/>
          </a:xfrm>
          <a:prstGeom prst="rect">
            <a:avLst/>
          </a:prstGeom>
          <a:noFill/>
        </p:spPr>
        <p:txBody>
          <a:bodyPr wrap="square" lIns="91440" tIns="45721" rIns="91440" bIns="45721" anchor="t">
            <a:spAutoFit/>
          </a:bodyPr>
          <a:lstStyle>
            <a:defPPr>
              <a:defRPr lang="it-IT"/>
            </a:defPPr>
            <a:lvl1pPr>
              <a:defRPr b="1">
                <a:solidFill>
                  <a:srgbClr val="EE661B"/>
                </a:solidFill>
                <a:latin typeface="Arial"/>
                <a:cs typeface="Arial"/>
              </a:defRPr>
            </a:lvl1pPr>
          </a:lstStyle>
          <a:p>
            <a:r>
              <a:rPr lang="it-IT" sz="1802" b="0" i="1" dirty="0">
                <a:solidFill>
                  <a:schemeClr val="accent1">
                    <a:lumMod val="50000"/>
                  </a:schemeClr>
                </a:solidFill>
              </a:rPr>
              <a:t>Il progetto deve seguire gli standard definiti da enti internazionali quali Gold Standard, CDM, Plan Vivo o </a:t>
            </a:r>
            <a:r>
              <a:rPr lang="it-IT" sz="1802" b="0" i="1" dirty="0" err="1">
                <a:solidFill>
                  <a:schemeClr val="accent1">
                    <a:lumMod val="50000"/>
                  </a:schemeClr>
                </a:solidFill>
              </a:rPr>
              <a:t>Verra</a:t>
            </a:r>
            <a:r>
              <a:rPr lang="it-IT" sz="1802" b="0" i="1" dirty="0">
                <a:solidFill>
                  <a:schemeClr val="accent1">
                    <a:lumMod val="50000"/>
                  </a:schemeClr>
                </a:solidFill>
              </a:rPr>
              <a:t>. 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8BE07E09-0D04-3F20-8CBD-E4114C9B13CF}"/>
              </a:ext>
            </a:extLst>
          </p:cNvPr>
          <p:cNvSpPr txBox="1"/>
          <p:nvPr/>
        </p:nvSpPr>
        <p:spPr>
          <a:xfrm>
            <a:off x="2043004" y="1260002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t-IT"/>
            </a:defPPr>
            <a:lvl1pPr defTabSz="742950">
              <a:spcBef>
                <a:spcPct val="0"/>
              </a:spcBef>
              <a:spcAft>
                <a:spcPts val="488"/>
              </a:spcAft>
              <a:defRPr sz="2000" b="1">
                <a:solidFill>
                  <a:srgbClr val="AEAFB4"/>
                </a:solidFill>
                <a:latin typeface="Montserrat Light" pitchFamily="2" charset="0"/>
              </a:defRPr>
            </a:lvl1pPr>
          </a:lstStyle>
          <a:p>
            <a:r>
              <a:rPr lang="en-US" b="0" dirty="0">
                <a:latin typeface="Arial" panose="020B0604020202020204" pitchFamily="34" charset="0"/>
                <a:cs typeface="Arial" panose="020B0604020202020204" pitchFamily="34" charset="0"/>
              </a:rPr>
              <a:t>CREDITI DI CARBONIO</a:t>
            </a:r>
          </a:p>
        </p:txBody>
      </p:sp>
      <p:pic>
        <p:nvPicPr>
          <p:cNvPr id="10" name="Elemento grafico 9">
            <a:extLst>
              <a:ext uri="{FF2B5EF4-FFF2-40B4-BE49-F238E27FC236}">
                <a16:creationId xmlns:a16="http://schemas.microsoft.com/office/drawing/2014/main" id="{B45BC197-D240-DCFB-480D-98BE370643E4}"/>
              </a:ext>
            </a:extLst>
          </p:cNvPr>
          <p:cNvPicPr/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10800000" flipH="1" flipV="1">
            <a:off x="0" y="4732865"/>
            <a:ext cx="6391275" cy="354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0557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6DCA6336-D870-4909-3FC0-9AD38AD716B2}"/>
              </a:ext>
            </a:extLst>
          </p:cNvPr>
          <p:cNvSpPr txBox="1"/>
          <p:nvPr/>
        </p:nvSpPr>
        <p:spPr>
          <a:xfrm>
            <a:off x="2043006" y="1660110"/>
            <a:ext cx="2689439" cy="6469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802" b="1" dirty="0">
                <a:solidFill>
                  <a:srgbClr val="EE661B"/>
                </a:solidFill>
                <a:latin typeface="Arial"/>
                <a:cs typeface="Arial"/>
              </a:rPr>
              <a:t>Esempio di Progetto </a:t>
            </a:r>
          </a:p>
          <a:p>
            <a:r>
              <a:rPr lang="it-IT" sz="1802" b="1" dirty="0">
                <a:solidFill>
                  <a:srgbClr val="EE661B"/>
                </a:solidFill>
                <a:latin typeface="Arial"/>
                <a:cs typeface="Arial"/>
              </a:rPr>
              <a:t>di Mitigazione: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2A57690A-9081-D749-B1C8-95838FFF102F}"/>
              </a:ext>
            </a:extLst>
          </p:cNvPr>
          <p:cNvSpPr txBox="1"/>
          <p:nvPr/>
        </p:nvSpPr>
        <p:spPr>
          <a:xfrm>
            <a:off x="2043004" y="1262262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t-IT"/>
            </a:defPPr>
            <a:lvl1pPr defTabSz="742950">
              <a:spcBef>
                <a:spcPct val="0"/>
              </a:spcBef>
              <a:spcAft>
                <a:spcPts val="488"/>
              </a:spcAft>
              <a:defRPr sz="2000" b="1">
                <a:solidFill>
                  <a:srgbClr val="AEAFB4"/>
                </a:solidFill>
                <a:latin typeface="Montserrat Light" pitchFamily="2" charset="0"/>
              </a:defRPr>
            </a:lvl1pPr>
          </a:lstStyle>
          <a:p>
            <a:r>
              <a:rPr lang="en-US" b="0" dirty="0">
                <a:latin typeface="Arial" panose="020B0604020202020204" pitchFamily="34" charset="0"/>
                <a:cs typeface="Arial" panose="020B0604020202020204" pitchFamily="34" charset="0"/>
              </a:rPr>
              <a:t>PIANO DI MITIGAZIONE</a:t>
            </a: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EE728471-D4DB-DC0D-9825-24D57C9C02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797" t="63480" r="52731" b="15962"/>
          <a:stretch/>
        </p:blipFill>
        <p:spPr>
          <a:xfrm>
            <a:off x="5042888" y="1502491"/>
            <a:ext cx="5734767" cy="2250112"/>
          </a:xfrm>
          <a:prstGeom prst="rect">
            <a:avLst/>
          </a:prstGeom>
        </p:spPr>
      </p:pic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48B9B7B4-92D9-D8A8-9FC3-62423D869CB7}"/>
              </a:ext>
            </a:extLst>
          </p:cNvPr>
          <p:cNvSpPr txBox="1"/>
          <p:nvPr/>
        </p:nvSpPr>
        <p:spPr>
          <a:xfrm>
            <a:off x="2043000" y="2483446"/>
            <a:ext cx="2822336" cy="1015665"/>
          </a:xfrm>
          <a:prstGeom prst="rect">
            <a:avLst/>
          </a:prstGeom>
          <a:noFill/>
        </p:spPr>
        <p:txBody>
          <a:bodyPr wrap="square" lIns="91440" tIns="45721" rIns="91440" bIns="45721" anchor="t">
            <a:spAutoFit/>
          </a:bodyPr>
          <a:lstStyle>
            <a:defPPr>
              <a:defRPr lang="it-IT"/>
            </a:defPPr>
            <a:lvl1pPr algn="ctr">
              <a:defRPr b="0">
                <a:solidFill>
                  <a:srgbClr val="1A3474"/>
                </a:solidFill>
                <a:latin typeface="Arial"/>
                <a:cs typeface="Arial"/>
              </a:defRPr>
            </a:lvl1pPr>
          </a:lstStyle>
          <a:p>
            <a:pPr algn="l"/>
            <a:r>
              <a:rPr lang="it-IT" sz="1200" dirty="0">
                <a:solidFill>
                  <a:schemeClr val="accent1">
                    <a:lumMod val="50000"/>
                  </a:schemeClr>
                </a:solidFill>
              </a:rPr>
              <a:t>L’acquisto di crediti di carbonio permette di contribuire in modo trasparente e responsabile al bene dell’ambiente e della società, e di mostrarlo ai tuoi stakeholder.</a:t>
            </a:r>
          </a:p>
        </p:txBody>
      </p:sp>
      <p:pic>
        <p:nvPicPr>
          <p:cNvPr id="13" name="Immagine 12" descr="Immagine che contiene diagramma&#10;&#10;Descrizione generata automaticamente">
            <a:extLst>
              <a:ext uri="{FF2B5EF4-FFF2-40B4-BE49-F238E27FC236}">
                <a16:creationId xmlns:a16="http://schemas.microsoft.com/office/drawing/2014/main" id="{7CA684EB-253F-5091-6CED-970F718FEA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209" y="4157645"/>
            <a:ext cx="2870480" cy="1913653"/>
          </a:xfrm>
          <a:prstGeom prst="rect">
            <a:avLst/>
          </a:prstGeom>
        </p:spPr>
      </p:pic>
      <p:pic>
        <p:nvPicPr>
          <p:cNvPr id="17" name="Immagine 16">
            <a:extLst>
              <a:ext uri="{FF2B5EF4-FFF2-40B4-BE49-F238E27FC236}">
                <a16:creationId xmlns:a16="http://schemas.microsoft.com/office/drawing/2014/main" id="{1B05C940-E44E-75A6-97E0-179A7E9753D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0217" t="30759" r="19373" b="39774"/>
          <a:stretch/>
        </p:blipFill>
        <p:spPr>
          <a:xfrm>
            <a:off x="8199958" y="4429410"/>
            <a:ext cx="3012462" cy="1641887"/>
          </a:xfrm>
          <a:prstGeom prst="rect">
            <a:avLst/>
          </a:prstGeom>
        </p:spPr>
      </p:pic>
      <p:pic>
        <p:nvPicPr>
          <p:cNvPr id="15" name="Immagine 14" descr="Immagine che contiene testo, edificio, treno, piattaforma&#10;&#10;Descrizione generata automaticamente">
            <a:extLst>
              <a:ext uri="{FF2B5EF4-FFF2-40B4-BE49-F238E27FC236}">
                <a16:creationId xmlns:a16="http://schemas.microsoft.com/office/drawing/2014/main" id="{6D411D36-9EBC-B63C-223C-218F5E167F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191" y="4230453"/>
            <a:ext cx="2761265" cy="1840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0314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B574FC74-DB7C-F085-2CE7-481715D217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D8821E40-01B1-2943-9874-30FD350BE6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2422" y="4917815"/>
            <a:ext cx="957007" cy="312542"/>
          </a:xfrm>
          <a:prstGeom prst="rect">
            <a:avLst/>
          </a:prstGeom>
        </p:spPr>
      </p:pic>
      <p:sp>
        <p:nvSpPr>
          <p:cNvPr id="5" name="Rettangolo 4">
            <a:extLst>
              <a:ext uri="{FF2B5EF4-FFF2-40B4-BE49-F238E27FC236}">
                <a16:creationId xmlns:a16="http://schemas.microsoft.com/office/drawing/2014/main" id="{70D2A87D-6B32-894E-BF13-F6901090C899}"/>
              </a:ext>
            </a:extLst>
          </p:cNvPr>
          <p:cNvSpPr/>
          <p:nvPr/>
        </p:nvSpPr>
        <p:spPr>
          <a:xfrm>
            <a:off x="5029846" y="5329846"/>
            <a:ext cx="213231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800.128.047</a:t>
            </a:r>
          </a:p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www.tecnosrl.it</a:t>
            </a:r>
          </a:p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MILANO   |  LONDRA   |   NAPOLI</a:t>
            </a:r>
          </a:p>
        </p:txBody>
      </p:sp>
      <p:pic>
        <p:nvPicPr>
          <p:cNvPr id="7" name="Immagine 6" descr="Immagine che contiene testo&#10;&#10;Descrizione generata automaticamente">
            <a:extLst>
              <a:ext uri="{FF2B5EF4-FFF2-40B4-BE49-F238E27FC236}">
                <a16:creationId xmlns:a16="http://schemas.microsoft.com/office/drawing/2014/main" id="{CE3DD5BE-1FF3-A3B5-DF65-C3B7149BE5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299" y="2699318"/>
            <a:ext cx="5783413" cy="1459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8770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AE5884F4-8BAF-50CF-AD8D-ABC2CF5586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Immagine 12">
            <a:extLst>
              <a:ext uri="{FF2B5EF4-FFF2-40B4-BE49-F238E27FC236}">
                <a16:creationId xmlns:a16="http://schemas.microsoft.com/office/drawing/2014/main" id="{710C1E1E-0E10-CD40-8409-E5B88FF1B3E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2035" y="1038086"/>
            <a:ext cx="2278652" cy="744167"/>
          </a:xfrm>
          <a:prstGeom prst="rect">
            <a:avLst/>
          </a:prstGeom>
        </p:spPr>
      </p:pic>
      <p:sp>
        <p:nvSpPr>
          <p:cNvPr id="15" name="Rettangolo 14">
            <a:extLst>
              <a:ext uri="{FF2B5EF4-FFF2-40B4-BE49-F238E27FC236}">
                <a16:creationId xmlns:a16="http://schemas.microsoft.com/office/drawing/2014/main" id="{02F5CDEF-C858-F94E-890B-4008E47FBE9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272036" y="2820327"/>
            <a:ext cx="6399704" cy="16095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487"/>
              </a:spcAft>
              <a:defRPr/>
            </a:pPr>
            <a:r>
              <a:rPr lang="it-IT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SOSTENIBILITÀ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487"/>
              </a:spcAft>
              <a:defRPr/>
            </a:pPr>
            <a:r>
              <a:rPr lang="it-IT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STRATEGICA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487"/>
              </a:spcAft>
              <a:defRPr/>
            </a:pPr>
            <a:r>
              <a:rPr lang="it-IT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SOCIALE: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77F8B11E-E2BF-4B54-520A-6F3E650897C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454"/>
          <a:stretch/>
        </p:blipFill>
        <p:spPr>
          <a:xfrm>
            <a:off x="7238276" y="1608464"/>
            <a:ext cx="4953724" cy="5249538"/>
          </a:xfrm>
          <a:prstGeom prst="rect">
            <a:avLst/>
          </a:prstGeom>
        </p:spPr>
      </p:pic>
      <p:pic>
        <p:nvPicPr>
          <p:cNvPr id="5" name="Immagine 4" descr="Immagine che contiene logo&#10;&#10;Descrizione generata automaticamente">
            <a:extLst>
              <a:ext uri="{FF2B5EF4-FFF2-40B4-BE49-F238E27FC236}">
                <a16:creationId xmlns:a16="http://schemas.microsoft.com/office/drawing/2014/main" id="{1A30C77B-DEE5-63BF-325E-12C48C8355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3" y="3607537"/>
            <a:ext cx="5095875" cy="1285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3583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9C493945-AE2A-6869-733A-FBD358BCA5F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2643" y="4398394"/>
            <a:ext cx="11264070" cy="2869237"/>
          </a:xfrm>
          <a:prstGeom prst="rect">
            <a:avLst/>
          </a:prstGeom>
        </p:spPr>
      </p:pic>
      <p:pic>
        <p:nvPicPr>
          <p:cNvPr id="14" name="Immagine 13" descr="Immagine che contiene persona, mano, mutande&#10;&#10;Descrizione generata automaticamente">
            <a:extLst>
              <a:ext uri="{FF2B5EF4-FFF2-40B4-BE49-F238E27FC236}">
                <a16:creationId xmlns:a16="http://schemas.microsoft.com/office/drawing/2014/main" id="{833BAEDF-8E07-F271-FC8E-F3B9B371403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5857" y="1024990"/>
            <a:ext cx="8750392" cy="5833012"/>
          </a:xfrm>
          <a:prstGeom prst="rect">
            <a:avLst/>
          </a:prstGeom>
        </p:spPr>
      </p:pic>
      <p:sp>
        <p:nvSpPr>
          <p:cNvPr id="4" name="Rettangolo 3">
            <a:extLst>
              <a:ext uri="{FF2B5EF4-FFF2-40B4-BE49-F238E27FC236}">
                <a16:creationId xmlns:a16="http://schemas.microsoft.com/office/drawing/2014/main" id="{F90AB53D-B2A1-7C4A-9736-D33C1B72FCAD}"/>
              </a:ext>
            </a:extLst>
          </p:cNvPr>
          <p:cNvSpPr/>
          <p:nvPr/>
        </p:nvSpPr>
        <p:spPr>
          <a:xfrm>
            <a:off x="11049000" y="656134"/>
            <a:ext cx="1782980" cy="376428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endParaRPr lang="it-IT" sz="1200" dirty="0">
              <a:solidFill>
                <a:srgbClr val="002060"/>
              </a:solidFill>
              <a:latin typeface="Montserrat" pitchFamily="2" charset="77"/>
            </a:endParaRP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39E107AC-00FE-B246-A10F-75EEEB75ECD9}"/>
              </a:ext>
            </a:extLst>
          </p:cNvPr>
          <p:cNvSpPr/>
          <p:nvPr/>
        </p:nvSpPr>
        <p:spPr>
          <a:xfrm>
            <a:off x="1967448" y="1392344"/>
            <a:ext cx="4442883" cy="417025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Società Benefit è una forma giuridica d’impresa che si distingue dalle forme societarie tradizionali perché persegue più scopi: obiettivi economici e finalità di pubblica utilità. </a:t>
            </a:r>
            <a:b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Tutte le aziende possono diventare società benefit, ad eccezione delle organizzazioni no profit. </a:t>
            </a: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742941">
              <a:defRPr/>
            </a:pPr>
            <a:r>
              <a:rPr lang="it-IT" sz="1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Ottenimento</a:t>
            </a:r>
          </a:p>
          <a:p>
            <a:pPr marL="171447" indent="-171447" defTabSz="742941">
              <a:buFont typeface="Arial" panose="020B0604020202020204" pitchFamily="34" charset="0"/>
              <a:buChar char="•"/>
              <a:defRPr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Inserimento nell’oggetto sociale delle finalità di Beneficio Comune</a:t>
            </a:r>
          </a:p>
          <a:p>
            <a:pPr marL="171447" indent="-171447" defTabSz="742941">
              <a:buFont typeface="Arial" panose="020B0604020202020204" pitchFamily="34" charset="0"/>
              <a:buChar char="•"/>
              <a:defRPr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Trasformazione in Società Benefit presso il Notaio</a:t>
            </a:r>
          </a:p>
          <a:p>
            <a:pPr marL="171447" indent="-171447" defTabSz="742941">
              <a:buFont typeface="Arial" panose="020B0604020202020204" pitchFamily="34" charset="0"/>
              <a:buChar char="•"/>
              <a:defRPr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Nomina Responsabile di Impatto</a:t>
            </a:r>
          </a:p>
          <a:p>
            <a:pPr marL="171447" indent="-171447" defTabSz="742941">
              <a:buFont typeface="Arial" panose="020B0604020202020204" pitchFamily="34" charset="0"/>
              <a:buChar char="•"/>
              <a:defRPr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Stesura della Relazione di impatto annuale</a:t>
            </a:r>
          </a:p>
          <a:p>
            <a:pPr defTabSz="742941">
              <a:defRPr/>
            </a:pPr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742941">
              <a:defRPr/>
            </a:pPr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742941">
              <a:defRPr/>
            </a:pPr>
            <a:r>
              <a:rPr lang="it-IT" sz="1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Informazioni</a:t>
            </a:r>
          </a:p>
          <a:p>
            <a:pPr defTabSz="742941">
              <a:defRPr/>
            </a:pPr>
            <a:r>
              <a:rPr lang="it-IT" sz="1200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https://bit.ly/T3cn0B3n3f1t</a:t>
            </a: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6D58244E-130C-9457-9202-462AB4D1A686}"/>
              </a:ext>
            </a:extLst>
          </p:cNvPr>
          <p:cNvSpPr txBox="1"/>
          <p:nvPr/>
        </p:nvSpPr>
        <p:spPr>
          <a:xfrm>
            <a:off x="1967442" y="931802"/>
            <a:ext cx="7768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42941">
              <a:lnSpc>
                <a:spcPct val="90000"/>
              </a:lnSpc>
              <a:spcBef>
                <a:spcPct val="0"/>
              </a:spcBef>
              <a:spcAft>
                <a:spcPts val="487"/>
              </a:spcAft>
              <a:defRPr/>
            </a:pPr>
            <a:r>
              <a:rPr lang="en-US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SOCIETÀ BENEFIT: COS’È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7F95E89C-9510-821F-9523-D1F53D55C4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3"/>
          <a:stretch/>
        </p:blipFill>
        <p:spPr>
          <a:xfrm flipH="1">
            <a:off x="352643" y="4403482"/>
            <a:ext cx="8215726" cy="2869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5158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magine 20" descr="Immagine che contiene mappa&#10;&#10;Descrizione generata automaticamente">
            <a:extLst>
              <a:ext uri="{FF2B5EF4-FFF2-40B4-BE49-F238E27FC236}">
                <a16:creationId xmlns:a16="http://schemas.microsoft.com/office/drawing/2014/main" id="{4D3AEA54-6C3A-1785-8614-304487C6773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5803" y="1022544"/>
            <a:ext cx="4575994" cy="3233628"/>
          </a:xfrm>
          <a:prstGeom prst="rect">
            <a:avLst/>
          </a:prstGeom>
        </p:spPr>
      </p:pic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B3F9D3AB-88DD-4398-E3EB-A861DF80EC76}"/>
              </a:ext>
            </a:extLst>
          </p:cNvPr>
          <p:cNvSpPr txBox="1"/>
          <p:nvPr/>
        </p:nvSpPr>
        <p:spPr>
          <a:xfrm>
            <a:off x="1967442" y="931802"/>
            <a:ext cx="7768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42941">
              <a:lnSpc>
                <a:spcPct val="90000"/>
              </a:lnSpc>
              <a:spcBef>
                <a:spcPct val="0"/>
              </a:spcBef>
              <a:spcAft>
                <a:spcPts val="487"/>
              </a:spcAft>
              <a:defRPr/>
            </a:pPr>
            <a:r>
              <a:rPr lang="en-US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SOCIETÀ BENEFIT: I VANTAGGI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B53113C4-8927-6CB7-39F9-842A599E99F0}"/>
              </a:ext>
            </a:extLst>
          </p:cNvPr>
          <p:cNvSpPr txBox="1"/>
          <p:nvPr/>
        </p:nvSpPr>
        <p:spPr>
          <a:xfrm>
            <a:off x="1967441" y="1772350"/>
            <a:ext cx="5400090" cy="2115887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Società Benefit (SB) è una forma d’impresa riconosciuta dall’ordinamento italiano e in diverse parti del mondo (38 Stati degli USA, Canada, Colombia, Ecuador, Francia, Perù, Porto Rico, Rwanda); in Italia ha già coinvolto circa 1000 aziende. </a:t>
            </a: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Perché diventare Società Benefit? </a:t>
            </a: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ragioni che spingono le società nascenti e già costituite verso la direzione benefit sono tante. Vediamone alcune:</a:t>
            </a:r>
          </a:p>
          <a:p>
            <a:br>
              <a:rPr lang="it-IT" sz="1200" dirty="0">
                <a:solidFill>
                  <a:srgbClr val="002060"/>
                </a:solidFill>
                <a:latin typeface="Montserrat" pitchFamily="2" charset="77"/>
              </a:rPr>
            </a:br>
            <a:r>
              <a:rPr lang="it-IT" sz="1200" dirty="0">
                <a:solidFill>
                  <a:srgbClr val="002060"/>
                </a:solidFill>
                <a:latin typeface="Montserrat" pitchFamily="2" charset="77"/>
              </a:rPr>
              <a:t>​​​​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03E934DF-27AA-C09A-BA62-622EE255F484}"/>
              </a:ext>
            </a:extLst>
          </p:cNvPr>
          <p:cNvSpPr txBox="1"/>
          <p:nvPr/>
        </p:nvSpPr>
        <p:spPr>
          <a:xfrm>
            <a:off x="1997224" y="4131708"/>
            <a:ext cx="1975908" cy="2115887"/>
          </a:xfrm>
          <a:prstGeom prst="rect">
            <a:avLst/>
          </a:prstGeom>
          <a:noFill/>
        </p:spPr>
        <p:txBody>
          <a:bodyPr wrap="square" lIns="180000" rIns="180000" anchor="ctr" anchorCtr="0">
            <a:noAutofit/>
          </a:bodyPr>
          <a:lstStyle/>
          <a:p>
            <a:r>
              <a:rPr lang="it-IT" sz="11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natura legale della SB garantisce la protezione della mission aziendale nel lungo periodo, resistendo a crisi, a passaggi generazionali o vendite. Ciò rafforza, inoltre, i rapporti con le linee di credito.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39265669-4104-6EB7-ECBC-5B18678EB3FE}"/>
              </a:ext>
            </a:extLst>
          </p:cNvPr>
          <p:cNvSpPr txBox="1"/>
          <p:nvPr/>
        </p:nvSpPr>
        <p:spPr>
          <a:xfrm>
            <a:off x="4044088" y="4117559"/>
            <a:ext cx="1975908" cy="2115887"/>
          </a:xfrm>
          <a:prstGeom prst="rect">
            <a:avLst/>
          </a:prstGeom>
          <a:noFill/>
        </p:spPr>
        <p:txBody>
          <a:bodyPr wrap="square" lIns="180000" rIns="180000" anchor="ctr" anchorCtr="0">
            <a:noAutofit/>
          </a:bodyPr>
          <a:lstStyle/>
          <a:p>
            <a:r>
              <a:rPr lang="it-IT" sz="11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finalità di beneficio comune consentono di entrare a far parte di una comunità che condivide gli stessi valori; generare profitto, ma nel rispetto del pianeta e della società.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748CEEB8-7ECB-C117-7432-52B35C4F1A6D}"/>
              </a:ext>
            </a:extLst>
          </p:cNvPr>
          <p:cNvSpPr txBox="1"/>
          <p:nvPr/>
        </p:nvSpPr>
        <p:spPr>
          <a:xfrm>
            <a:off x="6089989" y="4121938"/>
            <a:ext cx="1975908" cy="2111504"/>
          </a:xfrm>
          <a:prstGeom prst="rect">
            <a:avLst/>
          </a:prstGeom>
          <a:noFill/>
        </p:spPr>
        <p:txBody>
          <a:bodyPr wrap="square" lIns="180000" rIns="180000" anchor="ctr" anchorCtr="0">
            <a:noAutofit/>
          </a:bodyPr>
          <a:lstStyle/>
          <a:p>
            <a:r>
              <a:rPr lang="it-IT" sz="11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L’azione per l’impatto positivo delle società benefit attrae azionisti e investitori, accresce le possibilità di accesso a finanziamenti, migliora la credibilità del brand, conquista i giovani talenti.</a:t>
            </a:r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D019BAB3-11F2-3063-59FE-7CBCB77F476D}"/>
              </a:ext>
            </a:extLst>
          </p:cNvPr>
          <p:cNvSpPr txBox="1"/>
          <p:nvPr/>
        </p:nvSpPr>
        <p:spPr>
          <a:xfrm>
            <a:off x="8165669" y="4130336"/>
            <a:ext cx="1975908" cy="2103106"/>
          </a:xfrm>
          <a:prstGeom prst="rect">
            <a:avLst/>
          </a:prstGeom>
          <a:noFill/>
        </p:spPr>
        <p:txBody>
          <a:bodyPr wrap="square" lIns="180000" rIns="180000" anchor="ctr" anchorCtr="0">
            <a:noAutofit/>
          </a:bodyPr>
          <a:lstStyle/>
          <a:p>
            <a:r>
              <a:rPr lang="it-IT" sz="11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L’attività di reporting obbligatoria delle SB permette di migliorare le proprie performance, di confrontarle con quelle di altre aziende, di ottimizzare la gestione e i costi aziendali.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937802E4-599C-2864-C6D5-782D5C0C76EA}"/>
              </a:ext>
            </a:extLst>
          </p:cNvPr>
          <p:cNvSpPr txBox="1"/>
          <p:nvPr/>
        </p:nvSpPr>
        <p:spPr>
          <a:xfrm>
            <a:off x="1952561" y="4071508"/>
            <a:ext cx="197590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1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Stabilità</a:t>
            </a:r>
            <a:endParaRPr lang="it-IT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41916F19-C4F9-C5AC-8625-588813FB8EB9}"/>
              </a:ext>
            </a:extLst>
          </p:cNvPr>
          <p:cNvSpPr txBox="1"/>
          <p:nvPr/>
        </p:nvSpPr>
        <p:spPr>
          <a:xfrm>
            <a:off x="4014307" y="4071508"/>
            <a:ext cx="193907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1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Condivisione</a:t>
            </a:r>
            <a:endParaRPr lang="it-IT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E00B0B18-43F4-905A-5661-83EFC69C06A2}"/>
              </a:ext>
            </a:extLst>
          </p:cNvPr>
          <p:cNvSpPr txBox="1"/>
          <p:nvPr/>
        </p:nvSpPr>
        <p:spPr>
          <a:xfrm>
            <a:off x="5991749" y="4086895"/>
            <a:ext cx="193907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1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Interesse</a:t>
            </a:r>
            <a:endParaRPr lang="it-IT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B927A05C-89D1-FE51-78A7-BDC2F0B39D02}"/>
              </a:ext>
            </a:extLst>
          </p:cNvPr>
          <p:cNvSpPr txBox="1"/>
          <p:nvPr/>
        </p:nvSpPr>
        <p:spPr>
          <a:xfrm>
            <a:off x="8065895" y="4074668"/>
            <a:ext cx="193907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1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Controllo</a:t>
            </a:r>
            <a:endParaRPr lang="it-IT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5" name="Elemento grafico 24">
            <a:extLst>
              <a:ext uri="{FF2B5EF4-FFF2-40B4-BE49-F238E27FC236}">
                <a16:creationId xmlns:a16="http://schemas.microsoft.com/office/drawing/2014/main" id="{9A94FAA2-DA74-9D58-D562-EF8AEFE57C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flipH="1" flipV="1">
            <a:off x="5800725" y="-1337150"/>
            <a:ext cx="6391275" cy="354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4024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>
            <a:extLst>
              <a:ext uri="{FF2B5EF4-FFF2-40B4-BE49-F238E27FC236}">
                <a16:creationId xmlns:a16="http://schemas.microsoft.com/office/drawing/2014/main" id="{A9A94BDD-DB40-47F0-04D1-0E196DC6BE65}"/>
              </a:ext>
            </a:extLst>
          </p:cNvPr>
          <p:cNvSpPr txBox="1">
            <a:spLocks/>
          </p:cNvSpPr>
          <p:nvPr/>
        </p:nvSpPr>
        <p:spPr>
          <a:xfrm>
            <a:off x="1967444" y="2806262"/>
            <a:ext cx="6259404" cy="3286066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L’agevolazione fiscale è a favore delle imprese che nel 2022 hanno sostenuto le seguenti spese: </a:t>
            </a: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Spese notarili e d’iscrizione nel Registro delle Imprese;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Spese inerenti all’assistenza professionale e alla consulenza sostenute ai fini della costituzione o della trasformazione in Società Benefit. </a:t>
            </a:r>
          </a:p>
          <a:p>
            <a:pPr marL="171447" indent="-171447">
              <a:buFontTx/>
              <a:buChar char="-"/>
            </a:pPr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Sono escluse dalle spese ammissibili quelle inerenti alle imposte e alle tasse; è fatta eccezione per l’imposta sul valore aggiunto qualora il beneficiario non abbia la possibilità di recuperarla. </a:t>
            </a:r>
          </a:p>
          <a:p>
            <a:br>
              <a:rPr lang="it-IT" sz="1200" dirty="0">
                <a:solidFill>
                  <a:schemeClr val="accent1">
                    <a:lumMod val="50000"/>
                  </a:schemeClr>
                </a:solidFill>
                <a:latin typeface="Montserrat" pitchFamily="2" charset="77"/>
              </a:rPr>
            </a:b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Montserrat" pitchFamily="2" charset="77"/>
              </a:rPr>
              <a:t>​​​​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11F4D43C-33AC-19AF-5693-F634A5E94FE2}"/>
              </a:ext>
            </a:extLst>
          </p:cNvPr>
          <p:cNvSpPr txBox="1"/>
          <p:nvPr/>
        </p:nvSpPr>
        <p:spPr>
          <a:xfrm>
            <a:off x="1967442" y="931804"/>
            <a:ext cx="77688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CREDITO D’IMPOSTA SOCIETÀ BENEFIT: COS’È</a:t>
            </a:r>
          </a:p>
        </p:txBody>
      </p:sp>
      <p:pic>
        <p:nvPicPr>
          <p:cNvPr id="2" name="Elemento grafico 1">
            <a:extLst>
              <a:ext uri="{FF2B5EF4-FFF2-40B4-BE49-F238E27FC236}">
                <a16:creationId xmlns:a16="http://schemas.microsoft.com/office/drawing/2014/main" id="{D678C73F-06CB-53C8-92C9-0F599529F7E7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flipH="1" flipV="1">
            <a:off x="9013056" y="-457201"/>
            <a:ext cx="3754040" cy="4906495"/>
          </a:xfrm>
          <a:prstGeom prst="rect">
            <a:avLst/>
          </a:prstGeom>
        </p:spPr>
      </p:pic>
      <p:pic>
        <p:nvPicPr>
          <p:cNvPr id="7" name="Elemento grafico 6">
            <a:extLst>
              <a:ext uri="{FF2B5EF4-FFF2-40B4-BE49-F238E27FC236}">
                <a16:creationId xmlns:a16="http://schemas.microsoft.com/office/drawing/2014/main" id="{8266605C-A0F4-542B-8977-C45BB527494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32462" y="1613755"/>
            <a:ext cx="1586973" cy="806139"/>
          </a:xfrm>
          <a:prstGeom prst="rect">
            <a:avLst/>
          </a:prstGeom>
        </p:spPr>
      </p:pic>
      <p:sp>
        <p:nvSpPr>
          <p:cNvPr id="9" name="CasellaDiTesto 8">
            <a:extLst>
              <a:ext uri="{FF2B5EF4-FFF2-40B4-BE49-F238E27FC236}">
                <a16:creationId xmlns:a16="http://schemas.microsoft.com/office/drawing/2014/main" id="{0174907A-1054-5047-BA02-76E7B47715D4}"/>
              </a:ext>
            </a:extLst>
          </p:cNvPr>
          <p:cNvSpPr txBox="1"/>
          <p:nvPr/>
        </p:nvSpPr>
        <p:spPr>
          <a:xfrm>
            <a:off x="1967443" y="1508991"/>
            <a:ext cx="449134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</a:t>
            </a:r>
            <a:r>
              <a:rPr lang="it-IT" sz="12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MiSE</a:t>
            </a: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mediante il Decreto 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Legge 50/2022 art. 52-bis «Misure in materie di società benefit» </a:t>
            </a: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 esteso al 2022 </a:t>
            </a:r>
            <a:r>
              <a:rPr lang="it-IT" sz="12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l’agevolazione fiscale </a:t>
            </a: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dedicata alle imprese che scelgono di costruirsi o trasformarsi in Società Benefit, ottenendo un credito d’imposta del 50%.</a:t>
            </a:r>
          </a:p>
        </p:txBody>
      </p:sp>
      <p:pic>
        <p:nvPicPr>
          <p:cNvPr id="11" name="Immagine 10" descr="Immagine che contiene giocatore, strumento di scrittura, luce&#10;&#10;Descrizione generata automaticamente">
            <a:extLst>
              <a:ext uri="{FF2B5EF4-FFF2-40B4-BE49-F238E27FC236}">
                <a16:creationId xmlns:a16="http://schemas.microsoft.com/office/drawing/2014/main" id="{EC0F5626-4FEC-EA1A-14B3-7B8708B11956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3479" y="2498624"/>
            <a:ext cx="2363158" cy="3295035"/>
          </a:xfrm>
          <a:prstGeom prst="rect">
            <a:avLst/>
          </a:prstGeom>
        </p:spPr>
      </p:pic>
      <p:grpSp>
        <p:nvGrpSpPr>
          <p:cNvPr id="3" name="Gruppo 2">
            <a:extLst>
              <a:ext uri="{FF2B5EF4-FFF2-40B4-BE49-F238E27FC236}">
                <a16:creationId xmlns:a16="http://schemas.microsoft.com/office/drawing/2014/main" id="{43749C7F-7818-3F7B-410F-2F373533B359}"/>
              </a:ext>
            </a:extLst>
          </p:cNvPr>
          <p:cNvGrpSpPr/>
          <p:nvPr/>
        </p:nvGrpSpPr>
        <p:grpSpPr>
          <a:xfrm>
            <a:off x="0" y="4538125"/>
            <a:ext cx="8089258" cy="2061933"/>
            <a:chOff x="0" y="4538125"/>
            <a:chExt cx="8089258" cy="2061933"/>
          </a:xfrm>
        </p:grpSpPr>
        <p:pic>
          <p:nvPicPr>
            <p:cNvPr id="21" name="Immagine 20">
              <a:extLst>
                <a:ext uri="{FF2B5EF4-FFF2-40B4-BE49-F238E27FC236}">
                  <a16:creationId xmlns:a16="http://schemas.microsoft.com/office/drawing/2014/main" id="{357EB739-09B9-4BFF-F9C7-6BCA53A29CF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4538125"/>
              <a:ext cx="8089258" cy="2061933"/>
            </a:xfrm>
            <a:prstGeom prst="rect">
              <a:avLst/>
            </a:prstGeom>
          </p:spPr>
        </p:pic>
        <p:sp>
          <p:nvSpPr>
            <p:cNvPr id="22" name="Triangolo isoscele 21">
              <a:extLst>
                <a:ext uri="{FF2B5EF4-FFF2-40B4-BE49-F238E27FC236}">
                  <a16:creationId xmlns:a16="http://schemas.microsoft.com/office/drawing/2014/main" id="{6E9B6E51-3C32-F623-9947-B2E77C535583}"/>
                </a:ext>
              </a:extLst>
            </p:cNvPr>
            <p:cNvSpPr>
              <a:spLocks/>
            </p:cNvSpPr>
            <p:nvPr/>
          </p:nvSpPr>
          <p:spPr>
            <a:xfrm rot="13336900">
              <a:off x="7947492" y="5615497"/>
              <a:ext cx="115711" cy="204162"/>
            </a:xfrm>
            <a:prstGeom prst="triangle">
              <a:avLst>
                <a:gd name="adj" fmla="val 24196"/>
              </a:avLst>
            </a:prstGeom>
            <a:solidFill>
              <a:srgbClr val="72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</p:spTree>
    <p:extLst>
      <p:ext uri="{BB962C8B-B14F-4D97-AF65-F5344CB8AC3E}">
        <p14:creationId xmlns:p14="http://schemas.microsoft.com/office/powerpoint/2010/main" val="40619715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uppo 22">
            <a:extLst>
              <a:ext uri="{FF2B5EF4-FFF2-40B4-BE49-F238E27FC236}">
                <a16:creationId xmlns:a16="http://schemas.microsoft.com/office/drawing/2014/main" id="{95C251FD-192F-9A7C-BB70-522F7A8DFD21}"/>
              </a:ext>
            </a:extLst>
          </p:cNvPr>
          <p:cNvGrpSpPr/>
          <p:nvPr/>
        </p:nvGrpSpPr>
        <p:grpSpPr>
          <a:xfrm>
            <a:off x="3030485" y="1648644"/>
            <a:ext cx="4688805" cy="3914970"/>
            <a:chOff x="1887483" y="1648644"/>
            <a:chExt cx="4451994" cy="3914969"/>
          </a:xfrm>
        </p:grpSpPr>
        <p:sp>
          <p:nvSpPr>
            <p:cNvPr id="15" name="Rettangolo con angoli arrotondati 14">
              <a:extLst>
                <a:ext uri="{FF2B5EF4-FFF2-40B4-BE49-F238E27FC236}">
                  <a16:creationId xmlns:a16="http://schemas.microsoft.com/office/drawing/2014/main" id="{ACDFED72-3363-2DEE-8008-39AC7DE66963}"/>
                </a:ext>
              </a:extLst>
            </p:cNvPr>
            <p:cNvSpPr/>
            <p:nvPr/>
          </p:nvSpPr>
          <p:spPr>
            <a:xfrm>
              <a:off x="1887484" y="1648644"/>
              <a:ext cx="4418982" cy="494165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200" dirty="0"/>
            </a:p>
          </p:txBody>
        </p:sp>
        <p:sp>
          <p:nvSpPr>
            <p:cNvPr id="16" name="Rettangolo con angoli arrotondati 15">
              <a:extLst>
                <a:ext uri="{FF2B5EF4-FFF2-40B4-BE49-F238E27FC236}">
                  <a16:creationId xmlns:a16="http://schemas.microsoft.com/office/drawing/2014/main" id="{39A015D0-4754-03D9-6794-E5899750ED20}"/>
                </a:ext>
              </a:extLst>
            </p:cNvPr>
            <p:cNvSpPr/>
            <p:nvPr/>
          </p:nvSpPr>
          <p:spPr>
            <a:xfrm>
              <a:off x="1887484" y="2352573"/>
              <a:ext cx="4418982" cy="494165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200" dirty="0"/>
            </a:p>
          </p:txBody>
        </p:sp>
        <p:sp>
          <p:nvSpPr>
            <p:cNvPr id="17" name="Rettangolo con angoli arrotondati 16">
              <a:extLst>
                <a:ext uri="{FF2B5EF4-FFF2-40B4-BE49-F238E27FC236}">
                  <a16:creationId xmlns:a16="http://schemas.microsoft.com/office/drawing/2014/main" id="{A72925FD-4951-BF89-CA03-30575AF15505}"/>
                </a:ext>
              </a:extLst>
            </p:cNvPr>
            <p:cNvSpPr/>
            <p:nvPr/>
          </p:nvSpPr>
          <p:spPr>
            <a:xfrm>
              <a:off x="1887483" y="3031045"/>
              <a:ext cx="4418982" cy="494165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200" dirty="0"/>
            </a:p>
          </p:txBody>
        </p:sp>
        <p:sp>
          <p:nvSpPr>
            <p:cNvPr id="18" name="Rettangolo con angoli arrotondati 17">
              <a:extLst>
                <a:ext uri="{FF2B5EF4-FFF2-40B4-BE49-F238E27FC236}">
                  <a16:creationId xmlns:a16="http://schemas.microsoft.com/office/drawing/2014/main" id="{593D1299-24F4-A245-FCCB-3615E584A45E}"/>
                </a:ext>
              </a:extLst>
            </p:cNvPr>
            <p:cNvSpPr/>
            <p:nvPr/>
          </p:nvSpPr>
          <p:spPr>
            <a:xfrm>
              <a:off x="1907653" y="3686400"/>
              <a:ext cx="4418982" cy="494165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200" dirty="0"/>
            </a:p>
          </p:txBody>
        </p:sp>
        <p:sp>
          <p:nvSpPr>
            <p:cNvPr id="20" name="Rettangolo con angoli arrotondati 19">
              <a:extLst>
                <a:ext uri="{FF2B5EF4-FFF2-40B4-BE49-F238E27FC236}">
                  <a16:creationId xmlns:a16="http://schemas.microsoft.com/office/drawing/2014/main" id="{A3F00D2F-1C5F-6476-959C-687598178CE0}"/>
                </a:ext>
              </a:extLst>
            </p:cNvPr>
            <p:cNvSpPr/>
            <p:nvPr/>
          </p:nvSpPr>
          <p:spPr>
            <a:xfrm>
              <a:off x="1920495" y="4335970"/>
              <a:ext cx="4418982" cy="494165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200" dirty="0"/>
            </a:p>
          </p:txBody>
        </p:sp>
        <p:sp>
          <p:nvSpPr>
            <p:cNvPr id="22" name="Rettangolo con angoli arrotondati 21">
              <a:extLst>
                <a:ext uri="{FF2B5EF4-FFF2-40B4-BE49-F238E27FC236}">
                  <a16:creationId xmlns:a16="http://schemas.microsoft.com/office/drawing/2014/main" id="{0FA4FD3F-1935-0D33-4936-928010A855C1}"/>
                </a:ext>
              </a:extLst>
            </p:cNvPr>
            <p:cNvSpPr/>
            <p:nvPr/>
          </p:nvSpPr>
          <p:spPr>
            <a:xfrm>
              <a:off x="1907653" y="5069448"/>
              <a:ext cx="4418982" cy="494165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200" dirty="0"/>
            </a:p>
          </p:txBody>
        </p:sp>
      </p:grpSp>
      <p:sp>
        <p:nvSpPr>
          <p:cNvPr id="21" name="Freeform 621">
            <a:extLst>
              <a:ext uri="{FF2B5EF4-FFF2-40B4-BE49-F238E27FC236}">
                <a16:creationId xmlns:a16="http://schemas.microsoft.com/office/drawing/2014/main" id="{F6549198-7C23-DA48-885D-2821419E7C23}"/>
              </a:ext>
            </a:extLst>
          </p:cNvPr>
          <p:cNvSpPr>
            <a:spLocks noChangeAspect="1"/>
          </p:cNvSpPr>
          <p:nvPr/>
        </p:nvSpPr>
        <p:spPr bwMode="auto">
          <a:xfrm>
            <a:off x="7184581" y="1246589"/>
            <a:ext cx="270002" cy="356589"/>
          </a:xfrm>
          <a:custGeom>
            <a:avLst/>
            <a:gdLst>
              <a:gd name="T0" fmla="*/ 179020 w 136167"/>
              <a:gd name="T1" fmla="*/ 1334949 h 180612"/>
              <a:gd name="T2" fmla="*/ 358033 w 136167"/>
              <a:gd name="T3" fmla="*/ 1504540 h 180612"/>
              <a:gd name="T4" fmla="*/ 1259759 w 136167"/>
              <a:gd name="T5" fmla="*/ 2398191 h 180612"/>
              <a:gd name="T6" fmla="*/ 2161468 w 136167"/>
              <a:gd name="T7" fmla="*/ 1504540 h 180612"/>
              <a:gd name="T8" fmla="*/ 2340481 w 136167"/>
              <a:gd name="T9" fmla="*/ 1334949 h 180612"/>
              <a:gd name="T10" fmla="*/ 2519501 w 136167"/>
              <a:gd name="T11" fmla="*/ 1504540 h 180612"/>
              <a:gd name="T12" fmla="*/ 1750291 w 136167"/>
              <a:gd name="T13" fmla="*/ 2652983 h 180612"/>
              <a:gd name="T14" fmla="*/ 1432910 w 136167"/>
              <a:gd name="T15" fmla="*/ 2716037 h 180612"/>
              <a:gd name="T16" fmla="*/ 1432910 w 136167"/>
              <a:gd name="T17" fmla="*/ 3122271 h 180612"/>
              <a:gd name="T18" fmla="*/ 1259871 w 136167"/>
              <a:gd name="T19" fmla="*/ 3301713 h 180612"/>
              <a:gd name="T20" fmla="*/ 1086828 w 136167"/>
              <a:gd name="T21" fmla="*/ 3122271 h 180612"/>
              <a:gd name="T22" fmla="*/ 1086828 w 136167"/>
              <a:gd name="T23" fmla="*/ 2715886 h 180612"/>
              <a:gd name="T24" fmla="*/ 772005 w 136167"/>
              <a:gd name="T25" fmla="*/ 2652983 h 180612"/>
              <a:gd name="T26" fmla="*/ 0 w 136167"/>
              <a:gd name="T27" fmla="*/ 1504540 h 180612"/>
              <a:gd name="T28" fmla="*/ 179020 w 136167"/>
              <a:gd name="T29" fmla="*/ 1334949 h 180612"/>
              <a:gd name="T30" fmla="*/ 1245088 w 136167"/>
              <a:gd name="T31" fmla="*/ 355271 h 180612"/>
              <a:gd name="T32" fmla="*/ 973948 w 136167"/>
              <a:gd name="T33" fmla="*/ 625018 h 180612"/>
              <a:gd name="T34" fmla="*/ 973948 w 136167"/>
              <a:gd name="T35" fmla="*/ 1486901 h 180612"/>
              <a:gd name="T36" fmla="*/ 1245088 w 136167"/>
              <a:gd name="T37" fmla="*/ 1756649 h 180612"/>
              <a:gd name="T38" fmla="*/ 1516211 w 136167"/>
              <a:gd name="T39" fmla="*/ 1486901 h 180612"/>
              <a:gd name="T40" fmla="*/ 1516211 w 136167"/>
              <a:gd name="T41" fmla="*/ 625018 h 180612"/>
              <a:gd name="T42" fmla="*/ 1245088 w 136167"/>
              <a:gd name="T43" fmla="*/ 355271 h 180612"/>
              <a:gd name="T44" fmla="*/ 1245088 w 136167"/>
              <a:gd name="T45" fmla="*/ 0 h 180612"/>
              <a:gd name="T46" fmla="*/ 1873298 w 136167"/>
              <a:gd name="T47" fmla="*/ 625018 h 180612"/>
              <a:gd name="T48" fmla="*/ 1873298 w 136167"/>
              <a:gd name="T49" fmla="*/ 1486901 h 180612"/>
              <a:gd name="T50" fmla="*/ 1245088 w 136167"/>
              <a:gd name="T51" fmla="*/ 2111913 h 180612"/>
              <a:gd name="T52" fmla="*/ 616850 w 136167"/>
              <a:gd name="T53" fmla="*/ 1486901 h 180612"/>
              <a:gd name="T54" fmla="*/ 616850 w 136167"/>
              <a:gd name="T55" fmla="*/ 625018 h 180612"/>
              <a:gd name="T56" fmla="*/ 1245088 w 136167"/>
              <a:gd name="T57" fmla="*/ 0 h 18061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136167" h="180612">
                <a:moveTo>
                  <a:pt x="9675" y="73025"/>
                </a:moveTo>
                <a:cubicBezTo>
                  <a:pt x="15050" y="73025"/>
                  <a:pt x="19350" y="77307"/>
                  <a:pt x="19350" y="82302"/>
                </a:cubicBezTo>
                <a:cubicBezTo>
                  <a:pt x="19350" y="109421"/>
                  <a:pt x="41208" y="131187"/>
                  <a:pt x="68084" y="131187"/>
                </a:cubicBezTo>
                <a:cubicBezTo>
                  <a:pt x="94959" y="131187"/>
                  <a:pt x="116817" y="109421"/>
                  <a:pt x="116817" y="82302"/>
                </a:cubicBezTo>
                <a:cubicBezTo>
                  <a:pt x="116817" y="77307"/>
                  <a:pt x="121117" y="73025"/>
                  <a:pt x="126492" y="73025"/>
                </a:cubicBezTo>
                <a:cubicBezTo>
                  <a:pt x="131867" y="73025"/>
                  <a:pt x="136167" y="77307"/>
                  <a:pt x="136167" y="82302"/>
                </a:cubicBezTo>
                <a:cubicBezTo>
                  <a:pt x="136167" y="110670"/>
                  <a:pt x="119034" y="134822"/>
                  <a:pt x="94595" y="145125"/>
                </a:cubicBezTo>
                <a:lnTo>
                  <a:pt x="77442" y="148574"/>
                </a:lnTo>
                <a:lnTo>
                  <a:pt x="77442" y="170796"/>
                </a:lnTo>
                <a:cubicBezTo>
                  <a:pt x="77442" y="176249"/>
                  <a:pt x="73286" y="180612"/>
                  <a:pt x="68090" y="180612"/>
                </a:cubicBezTo>
                <a:cubicBezTo>
                  <a:pt x="62895" y="180612"/>
                  <a:pt x="58738" y="176249"/>
                  <a:pt x="58738" y="170796"/>
                </a:cubicBezTo>
                <a:lnTo>
                  <a:pt x="58738" y="148566"/>
                </a:lnTo>
                <a:lnTo>
                  <a:pt x="41723" y="145125"/>
                </a:lnTo>
                <a:cubicBezTo>
                  <a:pt x="17334" y="134822"/>
                  <a:pt x="0" y="110670"/>
                  <a:pt x="0" y="82302"/>
                </a:cubicBezTo>
                <a:cubicBezTo>
                  <a:pt x="0" y="77307"/>
                  <a:pt x="4300" y="73025"/>
                  <a:pt x="9675" y="73025"/>
                </a:cubicBezTo>
                <a:close/>
                <a:moveTo>
                  <a:pt x="67291" y="19434"/>
                </a:moveTo>
                <a:cubicBezTo>
                  <a:pt x="59428" y="19434"/>
                  <a:pt x="52637" y="25913"/>
                  <a:pt x="52637" y="34190"/>
                </a:cubicBezTo>
                <a:lnTo>
                  <a:pt x="52637" y="81337"/>
                </a:lnTo>
                <a:cubicBezTo>
                  <a:pt x="52637" y="89255"/>
                  <a:pt x="59428" y="96093"/>
                  <a:pt x="67291" y="96093"/>
                </a:cubicBezTo>
                <a:cubicBezTo>
                  <a:pt x="75511" y="96093"/>
                  <a:pt x="81944" y="89255"/>
                  <a:pt x="81944" y="81337"/>
                </a:cubicBezTo>
                <a:lnTo>
                  <a:pt x="81944" y="34190"/>
                </a:lnTo>
                <a:cubicBezTo>
                  <a:pt x="81944" y="25913"/>
                  <a:pt x="75511" y="19434"/>
                  <a:pt x="67291" y="19434"/>
                </a:cubicBezTo>
                <a:close/>
                <a:moveTo>
                  <a:pt x="67291" y="0"/>
                </a:moveTo>
                <a:cubicBezTo>
                  <a:pt x="86232" y="0"/>
                  <a:pt x="101243" y="15476"/>
                  <a:pt x="101243" y="34190"/>
                </a:cubicBezTo>
                <a:lnTo>
                  <a:pt x="101243" y="81337"/>
                </a:lnTo>
                <a:cubicBezTo>
                  <a:pt x="101243" y="100051"/>
                  <a:pt x="86232" y="115527"/>
                  <a:pt x="67291" y="115527"/>
                </a:cubicBezTo>
                <a:cubicBezTo>
                  <a:pt x="48706" y="115527"/>
                  <a:pt x="33338" y="100051"/>
                  <a:pt x="33338" y="81337"/>
                </a:cubicBezTo>
                <a:lnTo>
                  <a:pt x="33338" y="34190"/>
                </a:lnTo>
                <a:cubicBezTo>
                  <a:pt x="33338" y="15476"/>
                  <a:pt x="48706" y="0"/>
                  <a:pt x="6729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defTabSz="742793"/>
            <a:endParaRPr lang="en-US" sz="1462">
              <a:solidFill>
                <a:srgbClr val="AAAAAA"/>
              </a:solidFill>
              <a:latin typeface="Lato Light" panose="020F0502020204030203" pitchFamily="34" charset="0"/>
            </a:endParaRP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592C423B-E25A-ED10-9AD3-54564198648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09679" y="931802"/>
            <a:ext cx="91811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42941">
              <a:lnSpc>
                <a:spcPct val="90000"/>
              </a:lnSpc>
              <a:spcBef>
                <a:spcPct val="0"/>
              </a:spcBef>
              <a:spcAft>
                <a:spcPts val="487"/>
              </a:spcAft>
              <a:defRPr/>
            </a:pPr>
            <a:r>
              <a:rPr lang="en-US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SOCIETÀ BENEFIT: ATTIVITÀ TECNO</a:t>
            </a:r>
          </a:p>
        </p:txBody>
      </p:sp>
      <p:sp>
        <p:nvSpPr>
          <p:cNvPr id="37" name="TextBox 31">
            <a:extLst>
              <a:ext uri="{FF2B5EF4-FFF2-40B4-BE49-F238E27FC236}">
                <a16:creationId xmlns:a16="http://schemas.microsoft.com/office/drawing/2014/main" id="{CC9725E4-39D7-AE33-66C4-2B391F47CF3A}"/>
              </a:ext>
            </a:extLst>
          </p:cNvPr>
          <p:cNvSpPr txBox="1"/>
          <p:nvPr/>
        </p:nvSpPr>
        <p:spPr>
          <a:xfrm>
            <a:off x="2278870" y="1671871"/>
            <a:ext cx="672750" cy="400110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algn="r" defTabSz="742793"/>
            <a:r>
              <a:rPr lang="en-US" sz="2000" b="1" spc="300" dirty="0">
                <a:solidFill>
                  <a:schemeClr val="accent2"/>
                </a:solidFill>
                <a:latin typeface="Arial" panose="020B0604020202020204" pitchFamily="34" charset="0"/>
                <a:ea typeface="League Spartan" charset="0"/>
                <a:cs typeface="Arial" panose="020B0604020202020204" pitchFamily="34" charset="0"/>
              </a:rPr>
              <a:t>01</a:t>
            </a:r>
          </a:p>
        </p:txBody>
      </p:sp>
      <p:sp>
        <p:nvSpPr>
          <p:cNvPr id="38" name="TextBox 31">
            <a:extLst>
              <a:ext uri="{FF2B5EF4-FFF2-40B4-BE49-F238E27FC236}">
                <a16:creationId xmlns:a16="http://schemas.microsoft.com/office/drawing/2014/main" id="{01B5F457-28EE-CFE3-48A9-B353A87300F7}"/>
              </a:ext>
            </a:extLst>
          </p:cNvPr>
          <p:cNvSpPr txBox="1"/>
          <p:nvPr/>
        </p:nvSpPr>
        <p:spPr>
          <a:xfrm>
            <a:off x="2268693" y="2362744"/>
            <a:ext cx="672750" cy="400110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algn="r" defTabSz="742793"/>
            <a:r>
              <a:rPr lang="en-US" sz="2000" b="1" dirty="0">
                <a:solidFill>
                  <a:schemeClr val="accent2"/>
                </a:solidFill>
                <a:latin typeface="Arial" panose="020B0604020202020204" pitchFamily="34" charset="0"/>
                <a:ea typeface="League Spartan" charset="0"/>
                <a:cs typeface="Arial" panose="020B0604020202020204" pitchFamily="34" charset="0"/>
              </a:rPr>
              <a:t>02</a:t>
            </a:r>
          </a:p>
        </p:txBody>
      </p:sp>
      <p:sp>
        <p:nvSpPr>
          <p:cNvPr id="43" name="TextBox 31">
            <a:extLst>
              <a:ext uri="{FF2B5EF4-FFF2-40B4-BE49-F238E27FC236}">
                <a16:creationId xmlns:a16="http://schemas.microsoft.com/office/drawing/2014/main" id="{00413BE2-30BB-2FC4-C307-6502564A7213}"/>
              </a:ext>
            </a:extLst>
          </p:cNvPr>
          <p:cNvSpPr txBox="1"/>
          <p:nvPr/>
        </p:nvSpPr>
        <p:spPr>
          <a:xfrm>
            <a:off x="2161886" y="3746975"/>
            <a:ext cx="776897" cy="400110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algn="r" defTabSz="742793"/>
            <a:r>
              <a:rPr lang="en-US" sz="2000" b="1" dirty="0">
                <a:solidFill>
                  <a:schemeClr val="accent2"/>
                </a:solidFill>
                <a:latin typeface="Arial" panose="020B0604020202020204" pitchFamily="34" charset="0"/>
                <a:ea typeface="League Spartan" charset="0"/>
                <a:cs typeface="Arial" panose="020B0604020202020204" pitchFamily="34" charset="0"/>
              </a:rPr>
              <a:t>04</a:t>
            </a:r>
          </a:p>
        </p:txBody>
      </p:sp>
      <p:cxnSp>
        <p:nvCxnSpPr>
          <p:cNvPr id="46" name="Connettore diritto 45">
            <a:extLst>
              <a:ext uri="{FF2B5EF4-FFF2-40B4-BE49-F238E27FC236}">
                <a16:creationId xmlns:a16="http://schemas.microsoft.com/office/drawing/2014/main" id="{DEDC2CBB-2901-8F4D-5AEA-22B9F5874521}"/>
              </a:ext>
            </a:extLst>
          </p:cNvPr>
          <p:cNvCxnSpPr>
            <a:cxnSpLocks/>
          </p:cNvCxnSpPr>
          <p:nvPr/>
        </p:nvCxnSpPr>
        <p:spPr>
          <a:xfrm flipV="1">
            <a:off x="-347575" y="1667975"/>
            <a:ext cx="0" cy="3188250"/>
          </a:xfrm>
          <a:prstGeom prst="line">
            <a:avLst/>
          </a:prstGeom>
          <a:ln w="25400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53" name="TextBox 31">
            <a:extLst>
              <a:ext uri="{FF2B5EF4-FFF2-40B4-BE49-F238E27FC236}">
                <a16:creationId xmlns:a16="http://schemas.microsoft.com/office/drawing/2014/main" id="{FB619A7B-59DB-88C4-CA05-A5E868B257E2}"/>
              </a:ext>
            </a:extLst>
          </p:cNvPr>
          <p:cNvSpPr txBox="1"/>
          <p:nvPr/>
        </p:nvSpPr>
        <p:spPr>
          <a:xfrm>
            <a:off x="2266029" y="3076979"/>
            <a:ext cx="672750" cy="400110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algn="r" defTabSz="742793"/>
            <a:r>
              <a:rPr lang="en-US" sz="2000" b="1" dirty="0">
                <a:solidFill>
                  <a:schemeClr val="accent2"/>
                </a:solidFill>
                <a:latin typeface="Arial" panose="020B0604020202020204" pitchFamily="34" charset="0"/>
                <a:ea typeface="League Spartan" charset="0"/>
                <a:cs typeface="Arial" panose="020B0604020202020204" pitchFamily="34" charset="0"/>
              </a:rPr>
              <a:t>03</a:t>
            </a:r>
          </a:p>
        </p:txBody>
      </p:sp>
      <p:sp>
        <p:nvSpPr>
          <p:cNvPr id="56" name="TextBox 31">
            <a:extLst>
              <a:ext uri="{FF2B5EF4-FFF2-40B4-BE49-F238E27FC236}">
                <a16:creationId xmlns:a16="http://schemas.microsoft.com/office/drawing/2014/main" id="{D7C5D697-CBAA-1DEC-C283-39AC80691CA8}"/>
              </a:ext>
            </a:extLst>
          </p:cNvPr>
          <p:cNvSpPr txBox="1"/>
          <p:nvPr/>
        </p:nvSpPr>
        <p:spPr>
          <a:xfrm>
            <a:off x="2266028" y="4370069"/>
            <a:ext cx="672750" cy="400110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algn="r" defTabSz="742793"/>
            <a:r>
              <a:rPr lang="en-US" sz="2000" b="1" dirty="0">
                <a:solidFill>
                  <a:schemeClr val="accent2"/>
                </a:solidFill>
                <a:latin typeface="Arial" panose="020B0604020202020204" pitchFamily="34" charset="0"/>
                <a:ea typeface="League Spartan" charset="0"/>
                <a:cs typeface="Arial" panose="020B0604020202020204" pitchFamily="34" charset="0"/>
              </a:rPr>
              <a:t>05</a:t>
            </a:r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470D1288-8BEF-12CC-9D66-0373C622BDF2}"/>
              </a:ext>
            </a:extLst>
          </p:cNvPr>
          <p:cNvSpPr/>
          <p:nvPr/>
        </p:nvSpPr>
        <p:spPr>
          <a:xfrm>
            <a:off x="1866801" y="6878374"/>
            <a:ext cx="3717450" cy="53087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it-IT" sz="1200" dirty="0">
                <a:solidFill>
                  <a:srgbClr val="002060"/>
                </a:solidFill>
                <a:latin typeface="Montserrat" pitchFamily="2" charset="77"/>
              </a:rPr>
              <a:t>1) Definizione delle finalità a beneficio comune</a:t>
            </a: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934AF531-DA4A-F9CF-6C5A-DCD03CC8C3F2}"/>
              </a:ext>
            </a:extLst>
          </p:cNvPr>
          <p:cNvSpPr/>
          <p:nvPr/>
        </p:nvSpPr>
        <p:spPr>
          <a:xfrm>
            <a:off x="1866801" y="7301411"/>
            <a:ext cx="3717450" cy="53087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it-IT" sz="1200" dirty="0">
                <a:solidFill>
                  <a:srgbClr val="002060"/>
                </a:solidFill>
                <a:latin typeface="Montserrat" pitchFamily="2" charset="77"/>
              </a:rPr>
              <a:t>2) Individuazione obiettivi specifici e relativi indicatori (KPI)</a:t>
            </a:r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E5B2AEA2-0353-BA11-1CB6-AD5232AA518C}"/>
              </a:ext>
            </a:extLst>
          </p:cNvPr>
          <p:cNvSpPr/>
          <p:nvPr/>
        </p:nvSpPr>
        <p:spPr>
          <a:xfrm>
            <a:off x="1866801" y="7926990"/>
            <a:ext cx="3717450" cy="53087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it-IT" sz="1200" dirty="0">
                <a:solidFill>
                  <a:srgbClr val="002060"/>
                </a:solidFill>
                <a:latin typeface="Montserrat" pitchFamily="2" charset="77"/>
              </a:rPr>
              <a:t>3) Analisi procedure e obiettivi raggiunti</a:t>
            </a:r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19DF76C0-5DEB-8457-6A12-4135DD4C85D3}"/>
              </a:ext>
            </a:extLst>
          </p:cNvPr>
          <p:cNvSpPr/>
          <p:nvPr/>
        </p:nvSpPr>
        <p:spPr>
          <a:xfrm>
            <a:off x="5584251" y="6888481"/>
            <a:ext cx="3717450" cy="53087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it-IT" sz="1200" dirty="0">
                <a:solidFill>
                  <a:srgbClr val="002060"/>
                </a:solidFill>
                <a:latin typeface="Montserrat" pitchFamily="2" charset="77"/>
              </a:rPr>
              <a:t>4) Identificazione standard per valutazione d’impatto</a:t>
            </a: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0E2DF384-4296-0F29-BCCD-1F6DF9052975}"/>
              </a:ext>
            </a:extLst>
          </p:cNvPr>
          <p:cNvSpPr/>
          <p:nvPr/>
        </p:nvSpPr>
        <p:spPr>
          <a:xfrm>
            <a:off x="5584251" y="7419351"/>
            <a:ext cx="3717450" cy="53087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it-IT" sz="1200" dirty="0">
                <a:solidFill>
                  <a:srgbClr val="002060"/>
                </a:solidFill>
                <a:latin typeface="Montserrat" pitchFamily="2" charset="77"/>
              </a:rPr>
              <a:t>5) Redazione della relazione di impatto</a:t>
            </a:r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CD91B3F2-3058-C4E1-84B4-B6A348342DA7}"/>
              </a:ext>
            </a:extLst>
          </p:cNvPr>
          <p:cNvSpPr/>
          <p:nvPr/>
        </p:nvSpPr>
        <p:spPr>
          <a:xfrm>
            <a:off x="5584251" y="8044930"/>
            <a:ext cx="3717450" cy="53087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it-IT" sz="1200" dirty="0">
                <a:solidFill>
                  <a:srgbClr val="002060"/>
                </a:solidFill>
                <a:latin typeface="Montserrat" pitchFamily="2" charset="77"/>
              </a:rPr>
              <a:t>6) Sviluppo piano di comunicazione esterna</a:t>
            </a:r>
          </a:p>
        </p:txBody>
      </p:sp>
      <p:sp>
        <p:nvSpPr>
          <p:cNvPr id="8" name="Rettangolo con angoli arrotondati 7">
            <a:extLst>
              <a:ext uri="{FF2B5EF4-FFF2-40B4-BE49-F238E27FC236}">
                <a16:creationId xmlns:a16="http://schemas.microsoft.com/office/drawing/2014/main" id="{84E55C26-C937-DB28-4EA6-E67C38E32F42}"/>
              </a:ext>
            </a:extLst>
          </p:cNvPr>
          <p:cNvSpPr/>
          <p:nvPr/>
        </p:nvSpPr>
        <p:spPr>
          <a:xfrm>
            <a:off x="2951621" y="1606250"/>
            <a:ext cx="4654036" cy="49416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Definizione delle finalità a beneficio comune</a:t>
            </a:r>
          </a:p>
        </p:txBody>
      </p:sp>
      <p:sp>
        <p:nvSpPr>
          <p:cNvPr id="9" name="Rettangolo con angoli arrotondati 8">
            <a:extLst>
              <a:ext uri="{FF2B5EF4-FFF2-40B4-BE49-F238E27FC236}">
                <a16:creationId xmlns:a16="http://schemas.microsoft.com/office/drawing/2014/main" id="{1136C0B5-32B1-DE6D-E693-7B27650B38CB}"/>
              </a:ext>
            </a:extLst>
          </p:cNvPr>
          <p:cNvSpPr/>
          <p:nvPr/>
        </p:nvSpPr>
        <p:spPr>
          <a:xfrm>
            <a:off x="2951621" y="2310181"/>
            <a:ext cx="4654036" cy="49416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Individuazione obiettivi specifici e relativi indicatori (KPI)</a:t>
            </a:r>
          </a:p>
        </p:txBody>
      </p:sp>
      <p:sp>
        <p:nvSpPr>
          <p:cNvPr id="10" name="Rettangolo con angoli arrotondati 9">
            <a:extLst>
              <a:ext uri="{FF2B5EF4-FFF2-40B4-BE49-F238E27FC236}">
                <a16:creationId xmlns:a16="http://schemas.microsoft.com/office/drawing/2014/main" id="{79FAD008-EB8E-CAA6-078C-050676B624C1}"/>
              </a:ext>
            </a:extLst>
          </p:cNvPr>
          <p:cNvSpPr/>
          <p:nvPr/>
        </p:nvSpPr>
        <p:spPr>
          <a:xfrm>
            <a:off x="2951621" y="2988653"/>
            <a:ext cx="4654036" cy="49416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Analisi procedure e obiettivi raggiunti</a:t>
            </a:r>
          </a:p>
        </p:txBody>
      </p:sp>
      <p:sp>
        <p:nvSpPr>
          <p:cNvPr id="11" name="Rettangolo con angoli arrotondati 10">
            <a:extLst>
              <a:ext uri="{FF2B5EF4-FFF2-40B4-BE49-F238E27FC236}">
                <a16:creationId xmlns:a16="http://schemas.microsoft.com/office/drawing/2014/main" id="{3AC2FA60-365A-25F8-B176-B0AF115F3BD1}"/>
              </a:ext>
            </a:extLst>
          </p:cNvPr>
          <p:cNvSpPr/>
          <p:nvPr/>
        </p:nvSpPr>
        <p:spPr>
          <a:xfrm>
            <a:off x="2971791" y="3644008"/>
            <a:ext cx="4654036" cy="49416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Identificazione standard per valutazione d’impatto</a:t>
            </a:r>
          </a:p>
        </p:txBody>
      </p:sp>
      <p:sp>
        <p:nvSpPr>
          <p:cNvPr id="12" name="Rettangolo con angoli arrotondati 11">
            <a:extLst>
              <a:ext uri="{FF2B5EF4-FFF2-40B4-BE49-F238E27FC236}">
                <a16:creationId xmlns:a16="http://schemas.microsoft.com/office/drawing/2014/main" id="{CBE3A7FC-50D4-0F85-E636-4DB30E0E56B5}"/>
              </a:ext>
            </a:extLst>
          </p:cNvPr>
          <p:cNvSpPr/>
          <p:nvPr/>
        </p:nvSpPr>
        <p:spPr>
          <a:xfrm>
            <a:off x="2984631" y="4293578"/>
            <a:ext cx="4654036" cy="49416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Redazione della relazione di impatto</a:t>
            </a:r>
          </a:p>
        </p:txBody>
      </p:sp>
      <p:sp>
        <p:nvSpPr>
          <p:cNvPr id="13" name="TextBox 31">
            <a:extLst>
              <a:ext uri="{FF2B5EF4-FFF2-40B4-BE49-F238E27FC236}">
                <a16:creationId xmlns:a16="http://schemas.microsoft.com/office/drawing/2014/main" id="{7341093E-4597-37F8-586E-DE60238F12CD}"/>
              </a:ext>
            </a:extLst>
          </p:cNvPr>
          <p:cNvSpPr txBox="1"/>
          <p:nvPr/>
        </p:nvSpPr>
        <p:spPr>
          <a:xfrm>
            <a:off x="2253186" y="5094033"/>
            <a:ext cx="672750" cy="400110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algn="r" defTabSz="742793"/>
            <a:r>
              <a:rPr lang="en-US" sz="2000" b="1" dirty="0">
                <a:solidFill>
                  <a:schemeClr val="accent2"/>
                </a:solidFill>
                <a:latin typeface="Arial" panose="020B0604020202020204" pitchFamily="34" charset="0"/>
                <a:ea typeface="League Spartan" charset="0"/>
                <a:cs typeface="Arial" panose="020B0604020202020204" pitchFamily="34" charset="0"/>
              </a:rPr>
              <a:t>06</a:t>
            </a:r>
          </a:p>
        </p:txBody>
      </p:sp>
      <p:sp>
        <p:nvSpPr>
          <p:cNvPr id="14" name="Rettangolo con angoli arrotondati 13">
            <a:extLst>
              <a:ext uri="{FF2B5EF4-FFF2-40B4-BE49-F238E27FC236}">
                <a16:creationId xmlns:a16="http://schemas.microsoft.com/office/drawing/2014/main" id="{A2B7B8E9-2A9E-94BB-64FD-476303D0EE86}"/>
              </a:ext>
            </a:extLst>
          </p:cNvPr>
          <p:cNvSpPr/>
          <p:nvPr/>
        </p:nvSpPr>
        <p:spPr>
          <a:xfrm>
            <a:off x="2971791" y="5027055"/>
            <a:ext cx="4654036" cy="49416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20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Sviluppo piano di comunicazione esterna</a:t>
            </a:r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Immagine 23">
            <a:extLst>
              <a:ext uri="{FF2B5EF4-FFF2-40B4-BE49-F238E27FC236}">
                <a16:creationId xmlns:a16="http://schemas.microsoft.com/office/drawing/2014/main" id="{A6ADBB34-C57F-01BA-84F1-19F1FB3606B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335"/>
          <a:stretch/>
        </p:blipFill>
        <p:spPr>
          <a:xfrm rot="16200000">
            <a:off x="5392270" y="6"/>
            <a:ext cx="685800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5075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B574FC74-DB7C-F085-2CE7-481715D217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D8821E40-01B1-2943-9874-30FD350BE6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2422" y="4917815"/>
            <a:ext cx="957007" cy="312542"/>
          </a:xfrm>
          <a:prstGeom prst="rect">
            <a:avLst/>
          </a:prstGeom>
        </p:spPr>
      </p:pic>
      <p:sp>
        <p:nvSpPr>
          <p:cNvPr id="5" name="Rettangolo 4">
            <a:extLst>
              <a:ext uri="{FF2B5EF4-FFF2-40B4-BE49-F238E27FC236}">
                <a16:creationId xmlns:a16="http://schemas.microsoft.com/office/drawing/2014/main" id="{70D2A87D-6B32-894E-BF13-F6901090C899}"/>
              </a:ext>
            </a:extLst>
          </p:cNvPr>
          <p:cNvSpPr/>
          <p:nvPr/>
        </p:nvSpPr>
        <p:spPr>
          <a:xfrm>
            <a:off x="5029846" y="5329846"/>
            <a:ext cx="213231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800.128.047</a:t>
            </a:r>
          </a:p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www.tecnosrl.it</a:t>
            </a:r>
          </a:p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MILANO   |  LONDRA   |   NAPOLI</a:t>
            </a:r>
          </a:p>
        </p:txBody>
      </p:sp>
      <p:pic>
        <p:nvPicPr>
          <p:cNvPr id="7" name="Immagine 6" descr="Immagine che contiene testo&#10;&#10;Descrizione generata automaticamente">
            <a:extLst>
              <a:ext uri="{FF2B5EF4-FFF2-40B4-BE49-F238E27FC236}">
                <a16:creationId xmlns:a16="http://schemas.microsoft.com/office/drawing/2014/main" id="{CE3DD5BE-1FF3-A3B5-DF65-C3B7149BE5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299" y="2699318"/>
            <a:ext cx="5783413" cy="1459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35113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 descr="Immagine che contiene pianta, petalo, fiore, blu&#10;&#10;Descrizione generata automaticamente">
            <a:extLst>
              <a:ext uri="{FF2B5EF4-FFF2-40B4-BE49-F238E27FC236}">
                <a16:creationId xmlns:a16="http://schemas.microsoft.com/office/drawing/2014/main" id="{DE368905-A48B-ED35-9EB2-545165C03D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458650FB-9947-A248-A1A5-2E50473B2C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2035" y="1038086"/>
            <a:ext cx="2278652" cy="744167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3CCEF000-430A-BE4A-79C4-2500D25B5128}"/>
              </a:ext>
            </a:extLst>
          </p:cNvPr>
          <p:cNvSpPr txBox="1"/>
          <p:nvPr/>
        </p:nvSpPr>
        <p:spPr>
          <a:xfrm>
            <a:off x="2030536" y="2842790"/>
            <a:ext cx="9018464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defTabSz="914390">
              <a:defRPr/>
            </a:pPr>
            <a:r>
              <a:rPr lang="it-IT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STRATEGIE DI ENERGY </a:t>
            </a:r>
          </a:p>
          <a:p>
            <a:pPr defTabSz="914390">
              <a:defRPr/>
            </a:pPr>
            <a:r>
              <a:rPr lang="it-IT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CARBON</a:t>
            </a:r>
            <a:endParaRPr lang="it-IT" sz="36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magine 3" descr="Immagine che contiene testo&#10;&#10;Descrizione generata automaticamente">
            <a:extLst>
              <a:ext uri="{FF2B5EF4-FFF2-40B4-BE49-F238E27FC236}">
                <a16:creationId xmlns:a16="http://schemas.microsoft.com/office/drawing/2014/main" id="{07108081-D976-7439-3053-6342DE93C6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603" y="2752501"/>
            <a:ext cx="5095875" cy="1285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2679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po 12">
            <a:extLst>
              <a:ext uri="{FF2B5EF4-FFF2-40B4-BE49-F238E27FC236}">
                <a16:creationId xmlns:a16="http://schemas.microsoft.com/office/drawing/2014/main" id="{82125BC6-873C-C1C3-4C28-D42B7EDB1DF7}"/>
              </a:ext>
            </a:extLst>
          </p:cNvPr>
          <p:cNvGrpSpPr/>
          <p:nvPr/>
        </p:nvGrpSpPr>
        <p:grpSpPr>
          <a:xfrm>
            <a:off x="7302835" y="1720168"/>
            <a:ext cx="4308300" cy="3462234"/>
            <a:chOff x="5324170" y="1873304"/>
            <a:chExt cx="4308300" cy="3462234"/>
          </a:xfrm>
        </p:grpSpPr>
        <p:pic>
          <p:nvPicPr>
            <p:cNvPr id="10" name="Immagine 9">
              <a:extLst>
                <a:ext uri="{FF2B5EF4-FFF2-40B4-BE49-F238E27FC236}">
                  <a16:creationId xmlns:a16="http://schemas.microsoft.com/office/drawing/2014/main" id="{600F13B7-3A01-296C-A40C-67C1839E513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4170" y="2463338"/>
              <a:ext cx="4308300" cy="2872200"/>
            </a:xfrm>
            <a:prstGeom prst="rect">
              <a:avLst/>
            </a:prstGeom>
          </p:spPr>
        </p:pic>
        <p:pic>
          <p:nvPicPr>
            <p:cNvPr id="6" name="Elemento grafico 5" descr="Lampadina">
              <a:extLst>
                <a:ext uri="{FF2B5EF4-FFF2-40B4-BE49-F238E27FC236}">
                  <a16:creationId xmlns:a16="http://schemas.microsoft.com/office/drawing/2014/main" id="{5023D7DD-F903-94F2-0F81-10F32966C6B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20700000">
              <a:off x="5956366" y="1873304"/>
              <a:ext cx="1897209" cy="1897209"/>
            </a:xfrm>
            <a:prstGeom prst="rect">
              <a:avLst/>
            </a:prstGeom>
          </p:spPr>
        </p:pic>
      </p:grp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4CFE6EE5-783B-6D4B-3ECD-20C247C2F38D}"/>
              </a:ext>
            </a:extLst>
          </p:cNvPr>
          <p:cNvSpPr txBox="1"/>
          <p:nvPr/>
        </p:nvSpPr>
        <p:spPr>
          <a:xfrm>
            <a:off x="2043004" y="1260002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t-IT"/>
            </a:defPPr>
            <a:lvl1pPr defTabSz="742950">
              <a:spcBef>
                <a:spcPct val="0"/>
              </a:spcBef>
              <a:spcAft>
                <a:spcPts val="488"/>
              </a:spcAft>
              <a:defRPr sz="2000" b="1">
                <a:solidFill>
                  <a:srgbClr val="AEAFB4"/>
                </a:solidFill>
                <a:latin typeface="Montserrat Light" pitchFamily="2" charset="0"/>
              </a:defRPr>
            </a:lvl1pPr>
          </a:lstStyle>
          <a:p>
            <a:r>
              <a:rPr lang="en-US" b="0" dirty="0">
                <a:latin typeface="Arial" panose="020B0604020202020204" pitchFamily="34" charset="0"/>
                <a:cs typeface="Arial" panose="020B0604020202020204" pitchFamily="34" charset="0"/>
              </a:rPr>
              <a:t>STRATEGIA DI ENERGY MANAGEMENT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A5754525-65A5-A09D-4102-4EB698BB410C}"/>
              </a:ext>
            </a:extLst>
          </p:cNvPr>
          <p:cNvSpPr txBox="1"/>
          <p:nvPr/>
        </p:nvSpPr>
        <p:spPr>
          <a:xfrm>
            <a:off x="2043004" y="1699516"/>
            <a:ext cx="78968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42941">
              <a:spcBef>
                <a:spcPct val="0"/>
              </a:spcBef>
              <a:spcAft>
                <a:spcPts val="487"/>
              </a:spcAft>
              <a:defRPr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Cosa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comprende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strategia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1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</a:t>
            </a:r>
            <a:r>
              <a:rPr lang="en-US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management?</a:t>
            </a:r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29F614B8-C059-F203-487B-C4D7C035B586}"/>
              </a:ext>
            </a:extLst>
          </p:cNvPr>
          <p:cNvSpPr/>
          <p:nvPr/>
        </p:nvSpPr>
        <p:spPr>
          <a:xfrm>
            <a:off x="2043006" y="2097358"/>
            <a:ext cx="5259829" cy="43834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Analisi contratto attuale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Individuazione della migliore strategia di acquisto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Implementazione di acquisti di energia green con certificato d’origine per rispondere alle richieste di clienti in ambito ESG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Monitoraggio continuo del mercato 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Proposizione del miglior contratto secondo la strategia condivisa, nel momento più idoneo. Saranno esaminate più offerte, la prima delle quali sarà richiesta all’attuale fornitore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Analisi degli errori di fatturazione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Richiesta Credito di Imposta (Decreto Energia e </a:t>
            </a:r>
            <a:r>
              <a:rPr lang="it-IT" sz="1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smi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Richiesta agevolazione Impresa Energivora e/o </a:t>
            </a:r>
            <a:r>
              <a:rPr lang="it-IT" sz="1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Gasivora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(ove previsto e possibile)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Misurazione/verifica a monte degli impegni di linea per monitorare efficienza e azioni correttive</a:t>
            </a:r>
          </a:p>
          <a:p>
            <a:pPr marL="278602" indent="-278602">
              <a:buFont typeface="Symbol" panose="05050102010706020507" pitchFamily="18" charset="2"/>
              <a:buChar char=""/>
            </a:pPr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Cosa è previsto opzionalmente?</a:t>
            </a:r>
          </a:p>
          <a:p>
            <a:pPr lvl="0"/>
            <a:endParaRPr lang="it-IT" sz="12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Esecuzione della Diagnosi Energetica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Accompagnamento alla certificazione del SGE – ISO 50001:2018</a:t>
            </a:r>
          </a:p>
          <a:p>
            <a:endParaRPr lang="it-IT" sz="1200" dirty="0">
              <a:solidFill>
                <a:srgbClr val="002060"/>
              </a:solidFill>
              <a:latin typeface="Montserra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14074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 descr="Un mucchio di fili colorati intrecciati per formare una lampadina di filo giallo">
            <a:extLst>
              <a:ext uri="{FF2B5EF4-FFF2-40B4-BE49-F238E27FC236}">
                <a16:creationId xmlns:a16="http://schemas.microsoft.com/office/drawing/2014/main" id="{6DC365C2-A54F-E8A7-21CA-771587C24E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57" r="2678" b="9348"/>
          <a:stretch/>
        </p:blipFill>
        <p:spPr>
          <a:xfrm flipH="1">
            <a:off x="9052560" y="1460055"/>
            <a:ext cx="3139440" cy="3601636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4CFE6EE5-783B-6D4B-3ECD-20C247C2F38D}"/>
              </a:ext>
            </a:extLst>
          </p:cNvPr>
          <p:cNvSpPr txBox="1"/>
          <p:nvPr/>
        </p:nvSpPr>
        <p:spPr>
          <a:xfrm>
            <a:off x="2043004" y="1260002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t-IT"/>
            </a:defPPr>
            <a:lvl1pPr defTabSz="742950">
              <a:spcBef>
                <a:spcPct val="0"/>
              </a:spcBef>
              <a:spcAft>
                <a:spcPts val="488"/>
              </a:spcAft>
              <a:defRPr sz="2000" b="1">
                <a:solidFill>
                  <a:srgbClr val="AEAFB4"/>
                </a:solidFill>
                <a:latin typeface="Montserrat Light" pitchFamily="2" charset="0"/>
              </a:defRPr>
            </a:lvl1pPr>
          </a:lstStyle>
          <a:p>
            <a:r>
              <a:rPr lang="en-US" b="0" dirty="0">
                <a:latin typeface="Arial" panose="020B0604020202020204" pitchFamily="34" charset="0"/>
                <a:cs typeface="Arial" panose="020B0604020202020204" pitchFamily="34" charset="0"/>
              </a:rPr>
              <a:t>STRATEGIA DI CARBON MANAGEMENT</a:t>
            </a:r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29F614B8-C059-F203-487B-C4D7C035B586}"/>
              </a:ext>
            </a:extLst>
          </p:cNvPr>
          <p:cNvSpPr/>
          <p:nvPr/>
        </p:nvSpPr>
        <p:spPr>
          <a:xfrm>
            <a:off x="2043000" y="1660112"/>
            <a:ext cx="5866560" cy="43834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sz="16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Hotspot e best practice</a:t>
            </a:r>
          </a:p>
          <a:p>
            <a:endParaRPr lang="en-US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Analisi dei flussi in ingresso e in uscita 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Analisi dei consumi energetici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Redazione di una relazione di sintesi che valorizzi le attività intraprese nell’ultimo triennio, riportante il piano di sviluppo stabilito e comunicato dalla Contraente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Individuazione e valorizzazione delle possibili attività di riduzione delle emissioni:</a:t>
            </a: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96508" lvl="1" indent="-325038">
              <a:buFont typeface="+mj-lt"/>
              <a:buAutoNum type="alphaLcPeriod"/>
            </a:pPr>
            <a:r>
              <a:rPr lang="it-IT" sz="1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1 - Monitoraggio emissioni dirette da combustione fissa e mobile</a:t>
            </a:r>
          </a:p>
          <a:p>
            <a:pPr marL="696508" lvl="1" indent="-325038">
              <a:buFont typeface="+mj-lt"/>
              <a:buAutoNum type="alphaLcPeriod"/>
            </a:pPr>
            <a:r>
              <a:rPr lang="it-IT" sz="1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2 - Monitoraggio emissioni indirette da consumi energia elettrica e da consumi energetici della rete</a:t>
            </a:r>
          </a:p>
          <a:p>
            <a:pPr marL="696508" lvl="1" indent="-325038">
              <a:buFont typeface="+mj-lt"/>
              <a:buAutoNum type="alphaLcPeriod"/>
            </a:pPr>
            <a:r>
              <a:rPr lang="it-IT" sz="1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3 – Trasposto e distribuzione, pendolarismo, viaggi d’affari</a:t>
            </a:r>
          </a:p>
          <a:p>
            <a:pPr marL="696508" lvl="1" indent="-325038">
              <a:buFont typeface="+mj-lt"/>
              <a:buAutoNum type="alphaLcPeriod"/>
            </a:pPr>
            <a:r>
              <a:rPr lang="it-IT" sz="1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4 – Beni acquistati, Beni capitali, rifiuti generati</a:t>
            </a:r>
          </a:p>
          <a:p>
            <a:pPr marL="371471" lvl="1"/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85725"/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Tramite:</a:t>
            </a:r>
          </a:p>
          <a:p>
            <a:pPr indent="-85725"/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7156" indent="-278602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Utilizzo di fonti energetiche sostenibili</a:t>
            </a:r>
          </a:p>
          <a:p>
            <a:pPr marL="107156" indent="-278602">
              <a:buFont typeface="Arial" panose="020B0604020202020204" pitchFamily="34" charset="0"/>
              <a:buChar char="•"/>
            </a:pPr>
            <a:r>
              <a:rPr lang="it-IT" sz="1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Mobility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Management</a:t>
            </a:r>
          </a:p>
          <a:p>
            <a:pPr marL="107156" indent="-278602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Analisi dei materiali / fattori a maggior impatto di CO</a:t>
            </a:r>
            <a:r>
              <a:rPr lang="it-IT" sz="1200" baseline="-25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72908859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 descr="Immagine che contiene scuro&#10;&#10;Descrizione generata automaticamente">
            <a:extLst>
              <a:ext uri="{FF2B5EF4-FFF2-40B4-BE49-F238E27FC236}">
                <a16:creationId xmlns:a16="http://schemas.microsoft.com/office/drawing/2014/main" id="{44B9DE30-513B-AA14-2679-66A7BB6962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339714" y="14293"/>
            <a:ext cx="8020050" cy="5667375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4CFE6EE5-783B-6D4B-3ECD-20C247C2F38D}"/>
              </a:ext>
            </a:extLst>
          </p:cNvPr>
          <p:cNvSpPr txBox="1"/>
          <p:nvPr/>
        </p:nvSpPr>
        <p:spPr>
          <a:xfrm>
            <a:off x="2043004" y="1260002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t-IT"/>
            </a:defPPr>
            <a:lvl1pPr defTabSz="742950">
              <a:spcBef>
                <a:spcPct val="0"/>
              </a:spcBef>
              <a:spcAft>
                <a:spcPts val="488"/>
              </a:spcAft>
              <a:defRPr sz="2000" b="1">
                <a:solidFill>
                  <a:srgbClr val="AEAFB4"/>
                </a:solidFill>
                <a:latin typeface="Montserrat Light" pitchFamily="2" charset="0"/>
              </a:defRPr>
            </a:lvl1pPr>
          </a:lstStyle>
          <a:p>
            <a:r>
              <a:rPr lang="en-US" b="0" dirty="0">
                <a:latin typeface="Arial" panose="020B0604020202020204" pitchFamily="34" charset="0"/>
                <a:cs typeface="Arial" panose="020B0604020202020204" pitchFamily="34" charset="0"/>
              </a:rPr>
              <a:t>LA DIAGNOSI ENERGETICA</a:t>
            </a:r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29F614B8-C059-F203-487B-C4D7C035B586}"/>
              </a:ext>
            </a:extLst>
          </p:cNvPr>
          <p:cNvSpPr/>
          <p:nvPr/>
        </p:nvSpPr>
        <p:spPr>
          <a:xfrm>
            <a:off x="2043000" y="1660110"/>
            <a:ext cx="6803820" cy="48207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 è </a:t>
            </a:r>
            <a:r>
              <a:rPr lang="en-US" sz="1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obbligato </a:t>
            </a:r>
            <a:r>
              <a:rPr lang="en-US" sz="1600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alla</a:t>
            </a:r>
            <a:r>
              <a:rPr lang="en-US" sz="1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Diagnosi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Energetica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b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L’articolo 8 del D. Lgs. n. 102 del 2014  applica l’obbligo di Diagnosi Energetica alle seguenti tipologie di imprese:</a:t>
            </a:r>
            <a:b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Grandi imprese (più di 250 dipendenti e fatturato superiore a 50 milioni di euro)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Imprese “Energivore” (dal 2018 sono aziende con consumi superiori ad 1 GWh/anno)</a:t>
            </a: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</a:t>
            </a:r>
            <a:r>
              <a:rPr lang="it-IT" sz="1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sistema di monitoraggio </a:t>
            </a:r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è obbligatorio dopo la prima diagnosi?</a:t>
            </a: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partire dal secondo ciclo di diagnosi, come riportato anche dai Chiarimenti *Mise del novembre 2016, i dati devono essere misurati e non stimati, come invece può avvenire nel caso del primo obbligo di diagnosi (vedasi punto 4.1 dei Chiarimenti).</a:t>
            </a: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Posso evitare di ricorrere alle diagnosi ?</a:t>
            </a: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Si, adottando un sistema di gestione energia volontaria regolato dalla norma ISO 50001, certificato da un Organismo di certificazione regolarmente accreditato (es: CSQA, Rina, TUV, Certiquality, Bureau Veritas, ecc.) a condizione che il sistema di gestione in questione includa un audit energetico (come indicato precedentemente, Tecno gestisce l’accompagnamento alla ISO 50001)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endParaRPr lang="it-IT" sz="1200" baseline="-25000" dirty="0">
              <a:solidFill>
                <a:srgbClr val="002060"/>
              </a:solidFill>
              <a:latin typeface="Montserrat" pitchFamily="2" charset="0"/>
            </a:endParaRP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B35E0742-FBEB-CEF3-5128-62FFC55ACFBC}"/>
              </a:ext>
            </a:extLst>
          </p:cNvPr>
          <p:cNvSpPr txBox="1"/>
          <p:nvPr/>
        </p:nvSpPr>
        <p:spPr>
          <a:xfrm>
            <a:off x="2043000" y="5870459"/>
            <a:ext cx="780966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200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*link al sito per chiarimenti MISE: https://bit.ly/0bbl1gh1D1agn0s1 </a:t>
            </a:r>
          </a:p>
        </p:txBody>
      </p:sp>
    </p:spTree>
    <p:extLst>
      <p:ext uri="{BB962C8B-B14F-4D97-AF65-F5344CB8AC3E}">
        <p14:creationId xmlns:p14="http://schemas.microsoft.com/office/powerpoint/2010/main" val="46254558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magine 15" descr="Immagine che contiene pianta&#10;&#10;Descrizione generata automaticamente">
            <a:extLst>
              <a:ext uri="{FF2B5EF4-FFF2-40B4-BE49-F238E27FC236}">
                <a16:creationId xmlns:a16="http://schemas.microsoft.com/office/drawing/2014/main" id="{984659B4-B371-DCBA-50B1-C5CB8DCB635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182"/>
          <a:stretch/>
        </p:blipFill>
        <p:spPr>
          <a:xfrm>
            <a:off x="5175010" y="1660112"/>
            <a:ext cx="5873995" cy="5225178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008061A2-EE05-3393-15C4-680BA3F04D23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559" y="3429005"/>
            <a:ext cx="6691622" cy="4461081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4CFE6EE5-783B-6D4B-3ECD-20C247C2F38D}"/>
              </a:ext>
            </a:extLst>
          </p:cNvPr>
          <p:cNvSpPr txBox="1"/>
          <p:nvPr/>
        </p:nvSpPr>
        <p:spPr>
          <a:xfrm>
            <a:off x="2043004" y="1260002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t-IT"/>
            </a:defPPr>
            <a:lvl1pPr defTabSz="742950">
              <a:spcBef>
                <a:spcPct val="0"/>
              </a:spcBef>
              <a:spcAft>
                <a:spcPts val="488"/>
              </a:spcAft>
              <a:defRPr sz="2000" b="1">
                <a:solidFill>
                  <a:srgbClr val="AEAFB4"/>
                </a:solidFill>
                <a:latin typeface="Montserrat Light" pitchFamily="2" charset="0"/>
              </a:defRPr>
            </a:lvl1pPr>
          </a:lstStyle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ISO 14064   </a:t>
            </a:r>
            <a:r>
              <a:rPr lang="en-US" b="0" dirty="0">
                <a:latin typeface="Arial" panose="020B0604020202020204" pitchFamily="34" charset="0"/>
                <a:cs typeface="Arial" panose="020B0604020202020204" pitchFamily="34" charset="0"/>
              </a:rPr>
              <a:t>CARBON FOOTPRINT DI ORGANIZZAZIONE</a:t>
            </a:r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571A9787-6CD0-E8E6-D4A2-7F45ED78B52E}"/>
              </a:ext>
            </a:extLst>
          </p:cNvPr>
          <p:cNvSpPr/>
          <p:nvPr/>
        </p:nvSpPr>
        <p:spPr>
          <a:xfrm>
            <a:off x="2043000" y="2097358"/>
            <a:ext cx="5352882" cy="43834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CFO: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vantaggi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per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l’azienda</a:t>
            </a:r>
            <a:br>
              <a:rPr lang="en-US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it-IT" sz="16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Conoscere l’impronta di CO</a:t>
            </a:r>
            <a:r>
              <a:rPr lang="it-IT" sz="1200" baseline="-25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dell’Organizzazione</a:t>
            </a:r>
            <a:r>
              <a:rPr lang="it-IT" sz="1200" baseline="-25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Intraprendere un percorso virtuoso misurabile e riconoscibile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Migliorare la comunicazione aziendale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Avere una riconoscibilità internazionale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Valorizzare la CSR – Corporate Social </a:t>
            </a:r>
            <a:r>
              <a:rPr lang="it-IT" sz="1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Responsability</a:t>
            </a:r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47" indent="-171447">
              <a:buFont typeface="Arial" panose="020B0604020202020204" pitchFamily="34" charset="0"/>
              <a:buChar char="•"/>
            </a:pPr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CFO: perché è importante la </a:t>
            </a:r>
            <a:r>
              <a:rPr lang="it-IT" sz="1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certificazione</a:t>
            </a:r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br>
              <a: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it-IT" sz="16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Misura e certifica l’impronta CO</a:t>
            </a:r>
            <a:r>
              <a:rPr lang="it-IT" sz="1200" baseline="-25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dell’Organizzazione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Individua </a:t>
            </a:r>
            <a:r>
              <a:rPr lang="it-IT" sz="1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hotspot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 best practices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Consente una Strategia di Carbon Footprint Offset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Supporta la strategia di Marketing e Comunicazione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Individua le attività di mitigazione e progetti sostenibili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Fornisce il calcolo delle emissioni GHG (Green House Gas) certificate per Scope 1, 2 e 3 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dirty="0">
              <a:solidFill>
                <a:srgbClr val="002060"/>
              </a:solidFill>
              <a:latin typeface="Montserrat" pitchFamily="2" charset="0"/>
            </a:endParaRPr>
          </a:p>
        </p:txBody>
      </p:sp>
      <p:sp>
        <p:nvSpPr>
          <p:cNvPr id="3" name="Rettangolo con angoli arrotondati 2">
            <a:extLst>
              <a:ext uri="{FF2B5EF4-FFF2-40B4-BE49-F238E27FC236}">
                <a16:creationId xmlns:a16="http://schemas.microsoft.com/office/drawing/2014/main" id="{FE0D7212-6094-338F-DE32-A41769A741E1}"/>
              </a:ext>
            </a:extLst>
          </p:cNvPr>
          <p:cNvSpPr/>
          <p:nvPr/>
        </p:nvSpPr>
        <p:spPr>
          <a:xfrm>
            <a:off x="2043000" y="1260000"/>
            <a:ext cx="1461460" cy="338554"/>
          </a:xfrm>
          <a:prstGeom prst="roundRect">
            <a:avLst/>
          </a:prstGeom>
          <a:noFill/>
          <a:ln w="127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185442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 descr="Immagine che contiene pianta, verdura&#10;&#10;Descrizione generata automaticamente">
            <a:extLst>
              <a:ext uri="{FF2B5EF4-FFF2-40B4-BE49-F238E27FC236}">
                <a16:creationId xmlns:a16="http://schemas.microsoft.com/office/drawing/2014/main" id="{9CD6F6FA-22EA-491E-2FAA-3263ADE57F1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696" y="658908"/>
            <a:ext cx="4311913" cy="6199094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4CFE6EE5-783B-6D4B-3ECD-20C247C2F38D}"/>
              </a:ext>
            </a:extLst>
          </p:cNvPr>
          <p:cNvSpPr txBox="1"/>
          <p:nvPr/>
        </p:nvSpPr>
        <p:spPr>
          <a:xfrm>
            <a:off x="2043004" y="1260002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t-IT"/>
            </a:defPPr>
            <a:lvl1pPr defTabSz="742950">
              <a:spcBef>
                <a:spcPct val="0"/>
              </a:spcBef>
              <a:spcAft>
                <a:spcPts val="488"/>
              </a:spcAft>
              <a:defRPr sz="2000" b="1">
                <a:solidFill>
                  <a:srgbClr val="AEAFB4"/>
                </a:solidFill>
                <a:latin typeface="Montserrat Light" pitchFamily="2" charset="0"/>
              </a:defRPr>
            </a:lvl1pPr>
          </a:lstStyle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ISO 14067   </a:t>
            </a:r>
            <a:r>
              <a:rPr lang="en-US" b="0" dirty="0">
                <a:latin typeface="Arial" panose="020B0604020202020204" pitchFamily="34" charset="0"/>
                <a:cs typeface="Arial" panose="020B0604020202020204" pitchFamily="34" charset="0"/>
              </a:rPr>
              <a:t>CARBON FOOTPRINT DI PRODOTTO</a:t>
            </a:r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571A9787-6CD0-E8E6-D4A2-7F45ED78B52E}"/>
              </a:ext>
            </a:extLst>
          </p:cNvPr>
          <p:cNvSpPr/>
          <p:nvPr/>
        </p:nvSpPr>
        <p:spPr>
          <a:xfrm>
            <a:off x="2043004" y="2097358"/>
            <a:ext cx="5367635" cy="43834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 standard ISO 14067 o Carbon Footprint di Prodotto interviene esclusivamente in merito </a:t>
            </a: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all’impatto climatico del prodotto. Cosa comprende:</a:t>
            </a:r>
            <a:b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it-IT" sz="12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Approccio allo studio LCA (Life </a:t>
            </a:r>
            <a:r>
              <a:rPr lang="it-IT" sz="1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Assessment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Metodologia per la quantificazione della Carbon </a:t>
            </a:r>
            <a:r>
              <a:rPr lang="it-IT" sz="1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Footprint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Prodotto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Report dello studio LCA</a:t>
            </a:r>
          </a:p>
          <a:p>
            <a:pPr>
              <a:buFont typeface="Arial" panose="020B0604020202020204" pitchFamily="34" charset="0"/>
              <a:buChar char="•"/>
            </a:pPr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Integriamo un’analisi preventiva volta a verificare quali prodotti certificare con questa norma, allo scopo di fornire valore aggiunto alla strategia ESG dell’azienda.</a:t>
            </a: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È</a:t>
            </a: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possibile procedere anche mediante </a:t>
            </a: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modalità CPFSA – </a:t>
            </a:r>
            <a:r>
              <a:rPr lang="it-IT" sz="12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Systematic</a:t>
            </a: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2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Approach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introdotto dalla norma del 2018, utile per </a:t>
            </a: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aggregare famiglie di prodotto.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ttangolo con angoli arrotondati 2">
            <a:extLst>
              <a:ext uri="{FF2B5EF4-FFF2-40B4-BE49-F238E27FC236}">
                <a16:creationId xmlns:a16="http://schemas.microsoft.com/office/drawing/2014/main" id="{5CFA7A67-7682-C803-92A9-B083F54639D1}"/>
              </a:ext>
            </a:extLst>
          </p:cNvPr>
          <p:cNvSpPr/>
          <p:nvPr/>
        </p:nvSpPr>
        <p:spPr>
          <a:xfrm>
            <a:off x="2043000" y="1260000"/>
            <a:ext cx="1461460" cy="338554"/>
          </a:xfrm>
          <a:prstGeom prst="roundRect">
            <a:avLst/>
          </a:prstGeom>
          <a:noFill/>
          <a:ln w="127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1278739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4CFE6EE5-783B-6D4B-3ECD-20C247C2F38D}"/>
              </a:ext>
            </a:extLst>
          </p:cNvPr>
          <p:cNvSpPr txBox="1"/>
          <p:nvPr/>
        </p:nvSpPr>
        <p:spPr>
          <a:xfrm>
            <a:off x="2043004" y="1260002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t-IT"/>
            </a:defPPr>
            <a:lvl1pPr defTabSz="742950">
              <a:spcBef>
                <a:spcPct val="0"/>
              </a:spcBef>
              <a:spcAft>
                <a:spcPts val="488"/>
              </a:spcAft>
              <a:defRPr sz="2000" b="1">
                <a:solidFill>
                  <a:srgbClr val="AEAFB4"/>
                </a:solidFill>
                <a:latin typeface="Montserrat Light" pitchFamily="2" charset="0"/>
              </a:defRPr>
            </a:lvl1pPr>
          </a:lstStyle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ISO 14025   </a:t>
            </a:r>
            <a:r>
              <a:rPr lang="en-US" b="0" dirty="0">
                <a:latin typeface="Arial" panose="020B0604020202020204" pitchFamily="34" charset="0"/>
                <a:cs typeface="Arial" panose="020B0604020202020204" pitchFamily="34" charset="0"/>
              </a:rPr>
              <a:t>ENVIRONMENTAL PRODUCT DECLARATION</a:t>
            </a:r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571A9787-6CD0-E8E6-D4A2-7F45ED78B52E}"/>
              </a:ext>
            </a:extLst>
          </p:cNvPr>
          <p:cNvSpPr/>
          <p:nvPr/>
        </p:nvSpPr>
        <p:spPr>
          <a:xfrm>
            <a:off x="2043000" y="2097358"/>
            <a:ext cx="6803820" cy="43834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>
              <a:lnSpc>
                <a:spcPct val="107000"/>
              </a:lnSpc>
              <a:spcAft>
                <a:spcPts val="650"/>
              </a:spcAft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EPD, acronimo di </a:t>
            </a:r>
            <a:r>
              <a:rPr lang="it-IT" sz="1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Product </a:t>
            </a:r>
            <a:r>
              <a:rPr lang="it-IT" sz="1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Declaration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è nota in Italia come Dichiarazione Ambientale di Prodotto; un’etichetta ambientale attestante l’impatto che un bene ha sull’ambiente durante ogni fase del suo ciclo di vita. </a:t>
            </a:r>
            <a:b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tratta di un documento molto importante basato su studi condotti secondo standard internazionali, che permettono di certificare la sostenibilità di un prodotto e, di fatto, il suo valore.</a:t>
            </a:r>
          </a:p>
          <a:p>
            <a:endParaRPr lang="it-IT" sz="1200" dirty="0">
              <a:solidFill>
                <a:srgbClr val="002060"/>
              </a:solidFill>
              <a:latin typeface="Montserrat" pitchFamily="2" charset="0"/>
            </a:endParaRP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8E2CBA3B-3F8C-6E47-3D0A-E2C2B13ECA0D}"/>
              </a:ext>
            </a:extLst>
          </p:cNvPr>
          <p:cNvSpPr txBox="1"/>
          <p:nvPr/>
        </p:nvSpPr>
        <p:spPr>
          <a:xfrm>
            <a:off x="2175433" y="3400161"/>
            <a:ext cx="235694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1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oggettiva</a:t>
            </a:r>
          </a:p>
          <a:p>
            <a:pPr algn="ctr"/>
            <a:endParaRPr lang="it-IT" sz="12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informazioni usate per la sua redazione provengono da uno studio </a:t>
            </a: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LCA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13D03CB9-5655-E676-57D4-A9C905CDC4BA}"/>
              </a:ext>
            </a:extLst>
          </p:cNvPr>
          <p:cNvSpPr txBox="1"/>
          <p:nvPr/>
        </p:nvSpPr>
        <p:spPr>
          <a:xfrm>
            <a:off x="4802419" y="3400161"/>
            <a:ext cx="235694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1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versatile</a:t>
            </a:r>
          </a:p>
          <a:p>
            <a:pPr algn="ctr"/>
            <a:endParaRPr lang="it-IT" sz="1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Favorisce il confronto tra prodotti equivalenti o della stessa categoria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CF16CFC0-A2FE-3B82-A61E-0C9184E9AB5C}"/>
              </a:ext>
            </a:extLst>
          </p:cNvPr>
          <p:cNvSpPr txBox="1"/>
          <p:nvPr/>
        </p:nvSpPr>
        <p:spPr>
          <a:xfrm>
            <a:off x="7445744" y="3400161"/>
            <a:ext cx="244066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1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credibile</a:t>
            </a:r>
          </a:p>
          <a:p>
            <a:pPr algn="ctr"/>
            <a:endParaRPr lang="it-IT" sz="12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Redatta nel rispetto dei requisiti della norma internazionale ISO 14025 </a:t>
            </a:r>
          </a:p>
        </p:txBody>
      </p:sp>
      <p:pic>
        <p:nvPicPr>
          <p:cNvPr id="12" name="Elemento grafico 11">
            <a:extLst>
              <a:ext uri="{FF2B5EF4-FFF2-40B4-BE49-F238E27FC236}">
                <a16:creationId xmlns:a16="http://schemas.microsoft.com/office/drawing/2014/main" id="{AA81FDC1-17A2-CCCF-CCA2-F022495D4A4E}"/>
              </a:ext>
            </a:extLst>
          </p:cNvPr>
          <p:cNvPicPr/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01391" y="4703332"/>
            <a:ext cx="8189227" cy="894671"/>
          </a:xfrm>
          <a:prstGeom prst="rect">
            <a:avLst/>
          </a:prstGeom>
        </p:spPr>
      </p:pic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FB5E212E-16A7-0480-A4EC-61457633F79C}"/>
              </a:ext>
            </a:extLst>
          </p:cNvPr>
          <p:cNvSpPr txBox="1"/>
          <p:nvPr/>
        </p:nvSpPr>
        <p:spPr>
          <a:xfrm>
            <a:off x="2164922" y="4966001"/>
            <a:ext cx="784072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Chi ottiene la certificazione può esporre il logo ufficiale EPD</a:t>
            </a:r>
          </a:p>
        </p:txBody>
      </p:sp>
      <p:pic>
        <p:nvPicPr>
          <p:cNvPr id="14" name="Immagine 13">
            <a:extLst>
              <a:ext uri="{FF2B5EF4-FFF2-40B4-BE49-F238E27FC236}">
                <a16:creationId xmlns:a16="http://schemas.microsoft.com/office/drawing/2014/main" id="{672AD288-329D-3602-6466-769CBE769C4C}"/>
              </a:ext>
            </a:extLst>
          </p:cNvPr>
          <p:cNvPicPr/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38" b="27005"/>
          <a:stretch/>
        </p:blipFill>
        <p:spPr>
          <a:xfrm>
            <a:off x="5398743" y="5812974"/>
            <a:ext cx="1394525" cy="487819"/>
          </a:xfrm>
          <a:prstGeom prst="rect">
            <a:avLst/>
          </a:prstGeom>
        </p:spPr>
      </p:pic>
      <p:pic>
        <p:nvPicPr>
          <p:cNvPr id="15" name="Elemento grafico 14">
            <a:extLst>
              <a:ext uri="{FF2B5EF4-FFF2-40B4-BE49-F238E27FC236}">
                <a16:creationId xmlns:a16="http://schemas.microsoft.com/office/drawing/2014/main" id="{B72AFDD8-25C0-AB8A-13A2-9CB57E4AE783}"/>
              </a:ext>
            </a:extLst>
          </p:cNvPr>
          <p:cNvPicPr/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578829" y="4832382"/>
            <a:ext cx="490445" cy="532125"/>
          </a:xfrm>
          <a:prstGeom prst="rect">
            <a:avLst/>
          </a:prstGeom>
        </p:spPr>
      </p:pic>
      <p:sp>
        <p:nvSpPr>
          <p:cNvPr id="3" name="Rettangolo con angoli arrotondati 2">
            <a:extLst>
              <a:ext uri="{FF2B5EF4-FFF2-40B4-BE49-F238E27FC236}">
                <a16:creationId xmlns:a16="http://schemas.microsoft.com/office/drawing/2014/main" id="{94FA3698-5B27-1958-A556-06EC3ADE8656}"/>
              </a:ext>
            </a:extLst>
          </p:cNvPr>
          <p:cNvSpPr/>
          <p:nvPr/>
        </p:nvSpPr>
        <p:spPr>
          <a:xfrm>
            <a:off x="2043000" y="1260000"/>
            <a:ext cx="1461460" cy="338554"/>
          </a:xfrm>
          <a:prstGeom prst="roundRect">
            <a:avLst/>
          </a:prstGeom>
          <a:noFill/>
          <a:ln w="127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418413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B574FC74-DB7C-F085-2CE7-481715D217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D8821E40-01B1-2943-9874-30FD350BE6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2422" y="4917815"/>
            <a:ext cx="957007" cy="312542"/>
          </a:xfrm>
          <a:prstGeom prst="rect">
            <a:avLst/>
          </a:prstGeom>
        </p:spPr>
      </p:pic>
      <p:sp>
        <p:nvSpPr>
          <p:cNvPr id="5" name="Rettangolo 4">
            <a:extLst>
              <a:ext uri="{FF2B5EF4-FFF2-40B4-BE49-F238E27FC236}">
                <a16:creationId xmlns:a16="http://schemas.microsoft.com/office/drawing/2014/main" id="{70D2A87D-6B32-894E-BF13-F6901090C899}"/>
              </a:ext>
            </a:extLst>
          </p:cNvPr>
          <p:cNvSpPr/>
          <p:nvPr/>
        </p:nvSpPr>
        <p:spPr>
          <a:xfrm>
            <a:off x="5029846" y="5329846"/>
            <a:ext cx="213231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800.128.047</a:t>
            </a:r>
          </a:p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www.tecnosrl.it</a:t>
            </a:r>
          </a:p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MILANO   |  LONDRA   |   NAPOLI</a:t>
            </a:r>
          </a:p>
        </p:txBody>
      </p:sp>
      <p:pic>
        <p:nvPicPr>
          <p:cNvPr id="7" name="Immagine 6" descr="Immagine che contiene testo&#10;&#10;Descrizione generata automaticamente">
            <a:extLst>
              <a:ext uri="{FF2B5EF4-FFF2-40B4-BE49-F238E27FC236}">
                <a16:creationId xmlns:a16="http://schemas.microsoft.com/office/drawing/2014/main" id="{CE3DD5BE-1FF3-A3B5-DF65-C3B7149BE5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299" y="2699318"/>
            <a:ext cx="5783413" cy="1459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4820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 descr="Immagine che contiene schermata, Elementi grafici, design&#10;&#10;Descrizione generata automaticamente">
            <a:extLst>
              <a:ext uri="{FF2B5EF4-FFF2-40B4-BE49-F238E27FC236}">
                <a16:creationId xmlns:a16="http://schemas.microsoft.com/office/drawing/2014/main" id="{683AFDAD-D5E6-47FF-A178-3CD277BA8E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magine 6" descr="Immagine che contiene creatività&#10;&#10;Descrizione generata automaticamente con attendibilità bassa">
            <a:extLst>
              <a:ext uri="{FF2B5EF4-FFF2-40B4-BE49-F238E27FC236}">
                <a16:creationId xmlns:a16="http://schemas.microsoft.com/office/drawing/2014/main" id="{1C15DD9A-F8DE-20F8-63A0-9F5048C5E3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325" y="2819400"/>
            <a:ext cx="1403350" cy="140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45381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Immagine che contiene grafica, testo, clipart, Elementi grafici&#10;&#10;Descrizione generata automaticamente">
            <a:extLst>
              <a:ext uri="{FF2B5EF4-FFF2-40B4-BE49-F238E27FC236}">
                <a16:creationId xmlns:a16="http://schemas.microsoft.com/office/drawing/2014/main" id="{A558CADF-7484-E02D-FC0F-C15B039C36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43914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Immagine che contiene testo, calzature, vestiti, persona&#10;&#10;Descrizione generata automaticamente">
            <a:extLst>
              <a:ext uri="{FF2B5EF4-FFF2-40B4-BE49-F238E27FC236}">
                <a16:creationId xmlns:a16="http://schemas.microsoft.com/office/drawing/2014/main" id="{84842DE9-CCF8-2E73-90C0-22AD970B08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81721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Immagine che contiene testo, grafica, Elementi grafici, illustrazione&#10;&#10;Descrizione generata automaticamente">
            <a:extLst>
              <a:ext uri="{FF2B5EF4-FFF2-40B4-BE49-F238E27FC236}">
                <a16:creationId xmlns:a16="http://schemas.microsoft.com/office/drawing/2014/main" id="{9A19FB99-CCF3-F777-B5F5-5034C1E5AA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58986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Immagine che contiene vestiti, testo, persona, uomo&#10;&#10;Descrizione generata automaticamente">
            <a:extLst>
              <a:ext uri="{FF2B5EF4-FFF2-40B4-BE49-F238E27FC236}">
                <a16:creationId xmlns:a16="http://schemas.microsoft.com/office/drawing/2014/main" id="{F9260D69-4DCF-093D-ECDE-516050FB0B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12012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Immagine che contiene testo, schermata, Software multimediale, design&#10;&#10;Descrizione generata automaticamente">
            <a:extLst>
              <a:ext uri="{FF2B5EF4-FFF2-40B4-BE49-F238E27FC236}">
                <a16:creationId xmlns:a16="http://schemas.microsoft.com/office/drawing/2014/main" id="{93A18A31-5749-8344-B125-2FF544A9CD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71007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Immagine che contiene testo, elettronica, schermata, Cellulare&#10;&#10;Descrizione generata automaticamente">
            <a:extLst>
              <a:ext uri="{FF2B5EF4-FFF2-40B4-BE49-F238E27FC236}">
                <a16:creationId xmlns:a16="http://schemas.microsoft.com/office/drawing/2014/main" id="{63724827-4258-F335-1371-8905D0908A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45543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 descr="Immagine che contiene testo, schermata, design&#10;&#10;Descrizione generata automaticamente">
            <a:extLst>
              <a:ext uri="{FF2B5EF4-FFF2-40B4-BE49-F238E27FC236}">
                <a16:creationId xmlns:a16="http://schemas.microsoft.com/office/drawing/2014/main" id="{E13442A4-8955-7FA5-EF38-71C70FB670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76625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 descr="Immagine che contiene testo, schermata, Pubblicità online, Sito Web&#10;&#10;Descrizione generata automaticamente">
            <a:extLst>
              <a:ext uri="{FF2B5EF4-FFF2-40B4-BE49-F238E27FC236}">
                <a16:creationId xmlns:a16="http://schemas.microsoft.com/office/drawing/2014/main" id="{1B15FB71-0DBA-C6E8-4C20-91CCDB16B0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65648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Immagine che contiene grafica, testo, Elementi grafici, design&#10;&#10;Descrizione generata automaticamente">
            <a:extLst>
              <a:ext uri="{FF2B5EF4-FFF2-40B4-BE49-F238E27FC236}">
                <a16:creationId xmlns:a16="http://schemas.microsoft.com/office/drawing/2014/main" id="{68817DB1-E25C-ED28-A131-3D29F3F5B3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91603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416FC3AC-8C64-081C-0663-E693773FBC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495BFBF0-26CA-FE4C-0FA5-CA8AE71C55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7497" y="4917815"/>
            <a:ext cx="957007" cy="312542"/>
          </a:xfrm>
          <a:prstGeom prst="rect">
            <a:avLst/>
          </a:prstGeom>
        </p:spPr>
      </p:pic>
      <p:sp>
        <p:nvSpPr>
          <p:cNvPr id="4" name="Rettangolo 3">
            <a:extLst>
              <a:ext uri="{FF2B5EF4-FFF2-40B4-BE49-F238E27FC236}">
                <a16:creationId xmlns:a16="http://schemas.microsoft.com/office/drawing/2014/main" id="{7C0768DA-13C2-2FB7-51F3-581F9A2087D7}"/>
              </a:ext>
            </a:extLst>
          </p:cNvPr>
          <p:cNvSpPr/>
          <p:nvPr/>
        </p:nvSpPr>
        <p:spPr>
          <a:xfrm>
            <a:off x="5029843" y="5329846"/>
            <a:ext cx="213231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800.128.047</a:t>
            </a:r>
          </a:p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www.tecnosrl.it</a:t>
            </a:r>
          </a:p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MILANO   |  LONDRA   |   NAPOLI</a:t>
            </a:r>
          </a:p>
        </p:txBody>
      </p:sp>
      <p:pic>
        <p:nvPicPr>
          <p:cNvPr id="5" name="Immagine 4" descr="Immagine che contiene testo&#10;&#10;Descrizione generata automaticamente">
            <a:extLst>
              <a:ext uri="{FF2B5EF4-FFF2-40B4-BE49-F238E27FC236}">
                <a16:creationId xmlns:a16="http://schemas.microsoft.com/office/drawing/2014/main" id="{B033BF37-D63C-7991-510F-CF08C4C999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294" y="2699317"/>
            <a:ext cx="5783413" cy="1459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42827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7454AD3BC75BAB4592AF7A62A720A500" ma:contentTypeVersion="16" ma:contentTypeDescription="Creare un nuovo documento." ma:contentTypeScope="" ma:versionID="353e6bab090be524f33e1fa260127486">
  <xsd:schema xmlns:xsd="http://www.w3.org/2001/XMLSchema" xmlns:xs="http://www.w3.org/2001/XMLSchema" xmlns:p="http://schemas.microsoft.com/office/2006/metadata/properties" xmlns:ns2="ef4f31be-8766-451d-96b0-5375fe0f8a14" xmlns:ns3="b090ec3b-6fc8-4dac-8c59-fd74762e1e8a" targetNamespace="http://schemas.microsoft.com/office/2006/metadata/properties" ma:root="true" ma:fieldsID="7c150857ef9517498b796cc2580b6c1c" ns2:_="" ns3:_="">
    <xsd:import namespace="ef4f31be-8766-451d-96b0-5375fe0f8a14"/>
    <xsd:import namespace="b090ec3b-6fc8-4dac-8c59-fd74762e1e8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4f31be-8766-451d-96b0-5375fe0f8a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Tag immagine" ma:readOnly="false" ma:fieldId="{5cf76f15-5ced-4ddc-b409-7134ff3c332f}" ma:taxonomyMulti="true" ma:sspId="333d3f54-0ff9-4906-8f55-b849cf39cd8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90ec3b-6fc8-4dac-8c59-fd74762e1e8a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Condivis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Condiviso con dettagli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a9132661-a14a-44f3-9925-8ea3b529621d}" ma:internalName="TaxCatchAll" ma:showField="CatchAllData" ma:web="b090ec3b-6fc8-4dac-8c59-fd74762e1e8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6554D7D-C999-4C69-9382-E2CD0432A34B}">
  <ds:schemaRefs>
    <ds:schemaRef ds:uri="b090ec3b-6fc8-4dac-8c59-fd74762e1e8a"/>
    <ds:schemaRef ds:uri="ef4f31be-8766-451d-96b0-5375fe0f8a1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30D6DECC-6C49-4365-B690-1805706DD6B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5837</TotalTime>
  <Words>3601</Words>
  <Application>Microsoft Office PowerPoint</Application>
  <PresentationFormat>Widescreen</PresentationFormat>
  <Paragraphs>413</Paragraphs>
  <Slides>49</Slides>
  <Notes>5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49</vt:i4>
      </vt:variant>
    </vt:vector>
  </HeadingPairs>
  <TitlesOfParts>
    <vt:vector size="58" baseType="lpstr">
      <vt:lpstr>Arial</vt:lpstr>
      <vt:lpstr>Borders Divide But Hearts Shall</vt:lpstr>
      <vt:lpstr>Calibri</vt:lpstr>
      <vt:lpstr>Calibri Light</vt:lpstr>
      <vt:lpstr>Courier New</vt:lpstr>
      <vt:lpstr>Lato Light</vt:lpstr>
      <vt:lpstr>Montserrat</vt:lpstr>
      <vt:lpstr>Symbol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Marco Mattera</dc:creator>
  <cp:lastModifiedBy>Claudia Apetino</cp:lastModifiedBy>
  <cp:revision>281</cp:revision>
  <cp:lastPrinted>2023-03-07T14:50:14Z</cp:lastPrinted>
  <dcterms:created xsi:type="dcterms:W3CDTF">2023-02-13T08:28:31Z</dcterms:created>
  <dcterms:modified xsi:type="dcterms:W3CDTF">2024-04-02T10:55:13Z</dcterms:modified>
</cp:coreProperties>
</file>