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3"/>
  </p:sldMasterIdLst>
  <p:notesMasterIdLst>
    <p:notesMasterId r:id="rId30"/>
  </p:notesMasterIdLst>
  <p:sldIdLst>
    <p:sldId id="4372" r:id="rId4"/>
    <p:sldId id="4208" r:id="rId5"/>
    <p:sldId id="4348" r:id="rId6"/>
    <p:sldId id="4349" r:id="rId7"/>
    <p:sldId id="4359" r:id="rId8"/>
    <p:sldId id="4350" r:id="rId9"/>
    <p:sldId id="4362" r:id="rId10"/>
    <p:sldId id="4360" r:id="rId11"/>
    <p:sldId id="4364" r:id="rId12"/>
    <p:sldId id="4361" r:id="rId13"/>
    <p:sldId id="4351" r:id="rId14"/>
    <p:sldId id="4352" r:id="rId15"/>
    <p:sldId id="4353" r:id="rId16"/>
    <p:sldId id="4366" r:id="rId17"/>
    <p:sldId id="4380" r:id="rId18"/>
    <p:sldId id="4338" r:id="rId19"/>
    <p:sldId id="4332" r:id="rId20"/>
    <p:sldId id="4336" r:id="rId21"/>
    <p:sldId id="4334" r:id="rId22"/>
    <p:sldId id="4335" r:id="rId23"/>
    <p:sldId id="4333" r:id="rId24"/>
    <p:sldId id="4330" r:id="rId25"/>
    <p:sldId id="4331" r:id="rId26"/>
    <p:sldId id="4327" r:id="rId27"/>
    <p:sldId id="4337" r:id="rId28"/>
    <p:sldId id="279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municazione ESG" id="{30457E6C-23DF-4E79-8096-1D92415C0D75}">
          <p14:sldIdLst>
            <p14:sldId id="4372"/>
            <p14:sldId id="4208"/>
            <p14:sldId id="4348"/>
            <p14:sldId id="4349"/>
            <p14:sldId id="4359"/>
            <p14:sldId id="4350"/>
            <p14:sldId id="4362"/>
            <p14:sldId id="4360"/>
            <p14:sldId id="4364"/>
            <p14:sldId id="4361"/>
            <p14:sldId id="4351"/>
            <p14:sldId id="4352"/>
            <p14:sldId id="4353"/>
            <p14:sldId id="4366"/>
            <p14:sldId id="4380"/>
          </p14:sldIdLst>
        </p14:section>
        <p14:section name="EROI #road2neutrality" id="{F4E2FA0F-7796-4110-B931-AD70AAC92DA1}">
          <p14:sldIdLst>
            <p14:sldId id="4338"/>
            <p14:sldId id="4332"/>
            <p14:sldId id="4336"/>
            <p14:sldId id="4334"/>
            <p14:sldId id="4335"/>
            <p14:sldId id="4333"/>
            <p14:sldId id="4330"/>
            <p14:sldId id="4331"/>
            <p14:sldId id="4327"/>
            <p14:sldId id="4337"/>
            <p14:sldId id="27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6053A7A-ACA6-5933-4500-2BF92453D1C4}" name="Claudia Comella" initials="CC" userId="Claudia Comella" providerId="None"/>
  <p188:author id="{D12BB7AF-2810-D21E-78FE-2F209DA13119}" name="Margherita Stea" initials="MS" userId="S::m.stea@tecnoesg.it::bd642d34-e620-43fa-a92b-89153bee907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4478"/>
    <a:srgbClr val="00B050"/>
    <a:srgbClr val="FFC000"/>
    <a:srgbClr val="385723"/>
    <a:srgbClr val="70AD47"/>
    <a:srgbClr val="548235"/>
    <a:srgbClr val="2F5597"/>
    <a:srgbClr val="2E75B6"/>
    <a:srgbClr val="ED7D31"/>
    <a:srgbClr val="72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81" autoAdjust="0"/>
    <p:restoredTop sz="91630"/>
  </p:normalViewPr>
  <p:slideViewPr>
    <p:cSldViewPr snapToGrid="0">
      <p:cViewPr varScale="1">
        <p:scale>
          <a:sx n="92" d="100"/>
          <a:sy n="92" d="100"/>
        </p:scale>
        <p:origin x="14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microsoft.com/office/2018/10/relationships/authors" Target="author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87F7F6-5032-45CB-8193-A84BCE11EC47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02DCB-451B-42A4-962D-08ED0BE1D29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7071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2755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04121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176359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4428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4116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904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47156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3705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1772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8044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809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519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502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5411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72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3623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6567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7524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4095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0057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26273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D0CD6-BED2-421B-A9EC-0AF1F1563E5C}" type="datetimeFigureOut">
              <a:rPr lang="it-IT" smtClean="0"/>
              <a:t>27/02/2024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49413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g"/><Relationship Id="rId7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https://www.artigo.com/it/pavimenti-certificati/" TargetMode="External"/><Relationship Id="rId7" Type="http://schemas.openxmlformats.org/officeDocument/2006/relationships/hyperlink" Target="https://www.cartotecnicajesina.com/sostenibilita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6.jpeg"/><Relationship Id="rId4" Type="http://schemas.openxmlformats.org/officeDocument/2006/relationships/image" Target="../media/image12.jpeg"/><Relationship Id="rId9" Type="http://schemas.openxmlformats.org/officeDocument/2006/relationships/hyperlink" Target="https://www.vigolungo.com/it/plywood-for-sustainable-and-responsible-creation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g"/><Relationship Id="rId4" Type="http://schemas.openxmlformats.org/officeDocument/2006/relationships/image" Target="../media/image2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7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3.svg"/><Relationship Id="rId10" Type="http://schemas.openxmlformats.org/officeDocument/2006/relationships/image" Target="../media/image32.jpeg"/><Relationship Id="rId4" Type="http://schemas.openxmlformats.org/officeDocument/2006/relationships/image" Target="../media/image22.png"/><Relationship Id="rId9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jpeg"/><Relationship Id="rId7" Type="http://schemas.openxmlformats.org/officeDocument/2006/relationships/image" Target="../media/image3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svg"/><Relationship Id="rId5" Type="http://schemas.openxmlformats.org/officeDocument/2006/relationships/image" Target="../media/image35.sv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himiver.com/sostenibilita/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svg"/><Relationship Id="rId9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13" Type="http://schemas.openxmlformats.org/officeDocument/2006/relationships/hyperlink" Target="https://lopigom.com/wp-content/uploads/2023/12/Bilancio-di-Sostenibilita-2022.pdf" TargetMode="External"/><Relationship Id="rId3" Type="http://schemas.openxmlformats.org/officeDocument/2006/relationships/image" Target="../media/image48.jpg"/><Relationship Id="rId7" Type="http://schemas.openxmlformats.org/officeDocument/2006/relationships/image" Target="../media/image49.jpeg"/><Relationship Id="rId12" Type="http://schemas.openxmlformats.org/officeDocument/2006/relationships/image" Target="../media/image5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omar.it/wp-content/uploads/2023/09/report-domar-ita-web.pdf" TargetMode="External"/><Relationship Id="rId11" Type="http://schemas.openxmlformats.org/officeDocument/2006/relationships/hyperlink" Target="https://www.iniziativebrescianespa.it/file/1f165dc95239df1f3aa2f4f81ffd93e01edd3ac117718895bd95f980533e01f4" TargetMode="External"/><Relationship Id="rId5" Type="http://schemas.openxmlformats.org/officeDocument/2006/relationships/image" Target="../media/image43.svg"/><Relationship Id="rId10" Type="http://schemas.openxmlformats.org/officeDocument/2006/relationships/image" Target="../media/image51.png"/><Relationship Id="rId4" Type="http://schemas.openxmlformats.org/officeDocument/2006/relationships/image" Target="../media/image42.png"/><Relationship Id="rId9" Type="http://schemas.openxmlformats.org/officeDocument/2006/relationships/hyperlink" Target="https://www.systemlogistics.com/media/1881/System-Logistics-Report-2022-IT.pdf" TargetMode="External"/><Relationship Id="rId14" Type="http://schemas.openxmlformats.org/officeDocument/2006/relationships/image" Target="../media/image5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SPPHBHIksPQ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8.svg"/><Relationship Id="rId12" Type="http://schemas.openxmlformats.org/officeDocument/2006/relationships/hyperlink" Target="https://drive.google.com/file/d/1SnNk5RUPXD5AG2X9cbYQDM0NhUPm2kdJ/view?usp=share_link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11" Type="http://schemas.openxmlformats.org/officeDocument/2006/relationships/hyperlink" Target="https://drive.google.com/file/d/1fN4xwEe1sKGqgx7qHTNRgx26HmzCzXWq/view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image" Target="../media/image55.png"/><Relationship Id="rId9" Type="http://schemas.openxmlformats.org/officeDocument/2006/relationships/hyperlink" Target="https://www.youtube.com/watch?v=pLEDjMxt6LY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sv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png"/><Relationship Id="rId4" Type="http://schemas.openxmlformats.org/officeDocument/2006/relationships/image" Target="../media/image68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Immagine che contiene pianta, fiore, petalo, Pedicello&#10;&#10;Descrizione generata automaticamente">
            <a:extLst>
              <a:ext uri="{FF2B5EF4-FFF2-40B4-BE49-F238E27FC236}">
                <a16:creationId xmlns:a16="http://schemas.microsoft.com/office/drawing/2014/main" id="{BD549F7C-4D79-CFC5-F0C1-5E45A5A8F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9" y="0"/>
            <a:ext cx="12196689" cy="6858000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710C1E1E-0E10-CD40-8409-E5B88FF1B3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544" y="698452"/>
            <a:ext cx="2278652" cy="744167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02F5CDEF-C858-F94E-890B-4008E47FBE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72036" y="2820327"/>
            <a:ext cx="6399704" cy="16095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742941">
              <a:defRPr/>
            </a:pPr>
            <a:endParaRPr lang="it-IT" sz="2400" b="1" dirty="0">
              <a:solidFill>
                <a:schemeClr val="bg1"/>
              </a:solidFill>
              <a:latin typeface="Montserrat"/>
            </a:endParaRP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2B0B8ECC-DA2B-5446-B266-442B8F973400}"/>
              </a:ext>
            </a:extLst>
          </p:cNvPr>
          <p:cNvSpPr/>
          <p:nvPr/>
        </p:nvSpPr>
        <p:spPr>
          <a:xfrm>
            <a:off x="1333590" y="3656130"/>
            <a:ext cx="4953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COMUNICAZIONE ESG</a:t>
            </a:r>
          </a:p>
        </p:txBody>
      </p:sp>
      <p:pic>
        <p:nvPicPr>
          <p:cNvPr id="12" name="Immagine 11" descr="Immagine che contiene Carattere, Elementi grafici, grafica, tipografia&#10;&#10;Descrizione generata automaticamente">
            <a:extLst>
              <a:ext uri="{FF2B5EF4-FFF2-40B4-BE49-F238E27FC236}">
                <a16:creationId xmlns:a16="http://schemas.microsoft.com/office/drawing/2014/main" id="{A34A6559-06A2-0A48-9621-E8331D392D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44" y="3978960"/>
            <a:ext cx="4007272" cy="54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071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ruppo 114">
            <a:extLst>
              <a:ext uri="{FF2B5EF4-FFF2-40B4-BE49-F238E27FC236}">
                <a16:creationId xmlns:a16="http://schemas.microsoft.com/office/drawing/2014/main" id="{556B8099-3013-014B-84C3-CA83FB200A0A}"/>
              </a:ext>
            </a:extLst>
          </p:cNvPr>
          <p:cNvGrpSpPr/>
          <p:nvPr/>
        </p:nvGrpSpPr>
        <p:grpSpPr>
          <a:xfrm>
            <a:off x="-972641" y="3575614"/>
            <a:ext cx="3835376" cy="2919325"/>
            <a:chOff x="405116" y="4858660"/>
            <a:chExt cx="2124158" cy="1624901"/>
          </a:xfrm>
        </p:grpSpPr>
        <p:sp>
          <p:nvSpPr>
            <p:cNvPr id="116" name="Figura a mano libera: forma 176">
              <a:extLst>
                <a:ext uri="{FF2B5EF4-FFF2-40B4-BE49-F238E27FC236}">
                  <a16:creationId xmlns:a16="http://schemas.microsoft.com/office/drawing/2014/main" id="{B867E336-75B3-AC42-A496-7224C606C3F6}"/>
                </a:ext>
              </a:extLst>
            </p:cNvPr>
            <p:cNvSpPr/>
            <p:nvPr/>
          </p:nvSpPr>
          <p:spPr>
            <a:xfrm rot="20938260">
              <a:off x="405116" y="4858660"/>
              <a:ext cx="1070635" cy="1443662"/>
            </a:xfrm>
            <a:custGeom>
              <a:avLst/>
              <a:gdLst>
                <a:gd name="connsiteX0" fmla="*/ 0 w 880821"/>
                <a:gd name="connsiteY0" fmla="*/ 0 h 1187713"/>
                <a:gd name="connsiteX1" fmla="*/ 880821 w 880821"/>
                <a:gd name="connsiteY1" fmla="*/ 0 h 1187713"/>
                <a:gd name="connsiteX2" fmla="*/ 880821 w 880821"/>
                <a:gd name="connsiteY2" fmla="*/ 1187714 h 1187713"/>
                <a:gd name="connsiteX3" fmla="*/ 0 w 880821"/>
                <a:gd name="connsiteY3" fmla="*/ 1187714 h 1187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821" h="1187713">
                  <a:moveTo>
                    <a:pt x="0" y="0"/>
                  </a:moveTo>
                  <a:lnTo>
                    <a:pt x="880821" y="0"/>
                  </a:lnTo>
                  <a:lnTo>
                    <a:pt x="880821" y="1187714"/>
                  </a:lnTo>
                  <a:lnTo>
                    <a:pt x="0" y="118771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97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it-IT"/>
            </a:p>
          </p:txBody>
        </p:sp>
        <p:grpSp>
          <p:nvGrpSpPr>
            <p:cNvPr id="117" name="Elemento grafico 34" descr="Laptop con telefono e calcolatrice">
              <a:extLst>
                <a:ext uri="{FF2B5EF4-FFF2-40B4-BE49-F238E27FC236}">
                  <a16:creationId xmlns:a16="http://schemas.microsoft.com/office/drawing/2014/main" id="{C5B07D20-C3E9-1E41-A0F0-EBE431B27A1A}"/>
                </a:ext>
              </a:extLst>
            </p:cNvPr>
            <p:cNvGrpSpPr/>
            <p:nvPr/>
          </p:nvGrpSpPr>
          <p:grpSpPr>
            <a:xfrm>
              <a:off x="911575" y="5039854"/>
              <a:ext cx="1070668" cy="1443707"/>
              <a:chOff x="878599" y="5067100"/>
              <a:chExt cx="880848" cy="1187750"/>
            </a:xfrm>
          </p:grpSpPr>
          <p:sp>
            <p:nvSpPr>
              <p:cNvPr id="121" name="Figura a mano libera: forma 278">
                <a:extLst>
                  <a:ext uri="{FF2B5EF4-FFF2-40B4-BE49-F238E27FC236}">
                    <a16:creationId xmlns:a16="http://schemas.microsoft.com/office/drawing/2014/main" id="{0FB3ECEA-4274-FF43-BAAB-F01CBCBE7804}"/>
                  </a:ext>
                </a:extLst>
              </p:cNvPr>
              <p:cNvSpPr/>
              <p:nvPr/>
            </p:nvSpPr>
            <p:spPr>
              <a:xfrm>
                <a:off x="878599" y="5067100"/>
                <a:ext cx="880848" cy="1187750"/>
              </a:xfrm>
              <a:custGeom>
                <a:avLst/>
                <a:gdLst>
                  <a:gd name="connsiteX0" fmla="*/ 0 w 880848"/>
                  <a:gd name="connsiteY0" fmla="*/ 0 h 1187750"/>
                  <a:gd name="connsiteX1" fmla="*/ 880849 w 880848"/>
                  <a:gd name="connsiteY1" fmla="*/ 0 h 1187750"/>
                  <a:gd name="connsiteX2" fmla="*/ 880849 w 880848"/>
                  <a:gd name="connsiteY2" fmla="*/ 1187751 h 1187750"/>
                  <a:gd name="connsiteX3" fmla="*/ 0 w 880848"/>
                  <a:gd name="connsiteY3" fmla="*/ 1187751 h 1187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0848" h="1187750">
                    <a:moveTo>
                      <a:pt x="0" y="0"/>
                    </a:moveTo>
                    <a:lnTo>
                      <a:pt x="880849" y="0"/>
                    </a:lnTo>
                    <a:lnTo>
                      <a:pt x="880849" y="1187751"/>
                    </a:lnTo>
                    <a:lnTo>
                      <a:pt x="0" y="1187751"/>
                    </a:lnTo>
                    <a:close/>
                  </a:path>
                </a:pathLst>
              </a:custGeom>
              <a:solidFill>
                <a:srgbClr val="F2F2F2"/>
              </a:solidFill>
              <a:ln w="397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it-IT"/>
              </a:p>
            </p:txBody>
          </p:sp>
          <p:sp>
            <p:nvSpPr>
              <p:cNvPr id="122" name="Figura a mano libera: forma 279">
                <a:extLst>
                  <a:ext uri="{FF2B5EF4-FFF2-40B4-BE49-F238E27FC236}">
                    <a16:creationId xmlns:a16="http://schemas.microsoft.com/office/drawing/2014/main" id="{3643B65A-75D4-6940-8BC6-D3AC532F920C}"/>
                  </a:ext>
                </a:extLst>
              </p:cNvPr>
              <p:cNvSpPr/>
              <p:nvPr/>
            </p:nvSpPr>
            <p:spPr>
              <a:xfrm>
                <a:off x="1004150" y="5261536"/>
                <a:ext cx="629746" cy="810699"/>
              </a:xfrm>
              <a:custGeom>
                <a:avLst/>
                <a:gdLst>
                  <a:gd name="connsiteX0" fmla="*/ 629747 w 629746"/>
                  <a:gd name="connsiteY0" fmla="*/ 810700 h 810699"/>
                  <a:gd name="connsiteX1" fmla="*/ 0 w 629746"/>
                  <a:gd name="connsiteY1" fmla="*/ 810700 h 810699"/>
                  <a:gd name="connsiteX2" fmla="*/ 0 w 629746"/>
                  <a:gd name="connsiteY2" fmla="*/ 806714 h 810699"/>
                  <a:gd name="connsiteX3" fmla="*/ 629747 w 629746"/>
                  <a:gd name="connsiteY3" fmla="*/ 806714 h 810699"/>
                  <a:gd name="connsiteX4" fmla="*/ 629747 w 629746"/>
                  <a:gd name="connsiteY4" fmla="*/ 810700 h 810699"/>
                  <a:gd name="connsiteX5" fmla="*/ 629747 w 629746"/>
                  <a:gd name="connsiteY5" fmla="*/ 770045 h 810699"/>
                  <a:gd name="connsiteX6" fmla="*/ 0 w 629746"/>
                  <a:gd name="connsiteY6" fmla="*/ 770045 h 810699"/>
                  <a:gd name="connsiteX7" fmla="*/ 0 w 629746"/>
                  <a:gd name="connsiteY7" fmla="*/ 774031 h 810699"/>
                  <a:gd name="connsiteX8" fmla="*/ 629747 w 629746"/>
                  <a:gd name="connsiteY8" fmla="*/ 774031 h 810699"/>
                  <a:gd name="connsiteX9" fmla="*/ 629747 w 629746"/>
                  <a:gd name="connsiteY9" fmla="*/ 770045 h 810699"/>
                  <a:gd name="connsiteX10" fmla="*/ 629747 w 629746"/>
                  <a:gd name="connsiteY10" fmla="*/ 733376 h 810699"/>
                  <a:gd name="connsiteX11" fmla="*/ 0 w 629746"/>
                  <a:gd name="connsiteY11" fmla="*/ 733376 h 810699"/>
                  <a:gd name="connsiteX12" fmla="*/ 0 w 629746"/>
                  <a:gd name="connsiteY12" fmla="*/ 737362 h 810699"/>
                  <a:gd name="connsiteX13" fmla="*/ 629747 w 629746"/>
                  <a:gd name="connsiteY13" fmla="*/ 737362 h 810699"/>
                  <a:gd name="connsiteX14" fmla="*/ 629747 w 629746"/>
                  <a:gd name="connsiteY14" fmla="*/ 733376 h 810699"/>
                  <a:gd name="connsiteX15" fmla="*/ 629747 w 629746"/>
                  <a:gd name="connsiteY15" fmla="*/ 696708 h 810699"/>
                  <a:gd name="connsiteX16" fmla="*/ 0 w 629746"/>
                  <a:gd name="connsiteY16" fmla="*/ 696708 h 810699"/>
                  <a:gd name="connsiteX17" fmla="*/ 0 w 629746"/>
                  <a:gd name="connsiteY17" fmla="*/ 700693 h 810699"/>
                  <a:gd name="connsiteX18" fmla="*/ 629747 w 629746"/>
                  <a:gd name="connsiteY18" fmla="*/ 700693 h 810699"/>
                  <a:gd name="connsiteX19" fmla="*/ 629747 w 629746"/>
                  <a:gd name="connsiteY19" fmla="*/ 696708 h 810699"/>
                  <a:gd name="connsiteX20" fmla="*/ 629747 w 629746"/>
                  <a:gd name="connsiteY20" fmla="*/ 660039 h 810699"/>
                  <a:gd name="connsiteX21" fmla="*/ 0 w 629746"/>
                  <a:gd name="connsiteY21" fmla="*/ 660039 h 810699"/>
                  <a:gd name="connsiteX22" fmla="*/ 0 w 629746"/>
                  <a:gd name="connsiteY22" fmla="*/ 664024 h 810699"/>
                  <a:gd name="connsiteX23" fmla="*/ 629747 w 629746"/>
                  <a:gd name="connsiteY23" fmla="*/ 664024 h 810699"/>
                  <a:gd name="connsiteX24" fmla="*/ 629747 w 629746"/>
                  <a:gd name="connsiteY24" fmla="*/ 660039 h 810699"/>
                  <a:gd name="connsiteX25" fmla="*/ 629747 w 629746"/>
                  <a:gd name="connsiteY25" fmla="*/ 623370 h 810699"/>
                  <a:gd name="connsiteX26" fmla="*/ 0 w 629746"/>
                  <a:gd name="connsiteY26" fmla="*/ 623370 h 810699"/>
                  <a:gd name="connsiteX27" fmla="*/ 0 w 629746"/>
                  <a:gd name="connsiteY27" fmla="*/ 627356 h 810699"/>
                  <a:gd name="connsiteX28" fmla="*/ 629747 w 629746"/>
                  <a:gd name="connsiteY28" fmla="*/ 627356 h 810699"/>
                  <a:gd name="connsiteX29" fmla="*/ 629747 w 629746"/>
                  <a:gd name="connsiteY29" fmla="*/ 623370 h 810699"/>
                  <a:gd name="connsiteX30" fmla="*/ 629747 w 629746"/>
                  <a:gd name="connsiteY30" fmla="*/ 586701 h 810699"/>
                  <a:gd name="connsiteX31" fmla="*/ 0 w 629746"/>
                  <a:gd name="connsiteY31" fmla="*/ 586701 h 810699"/>
                  <a:gd name="connsiteX32" fmla="*/ 0 w 629746"/>
                  <a:gd name="connsiteY32" fmla="*/ 590687 h 810699"/>
                  <a:gd name="connsiteX33" fmla="*/ 629747 w 629746"/>
                  <a:gd name="connsiteY33" fmla="*/ 590687 h 810699"/>
                  <a:gd name="connsiteX34" fmla="*/ 629747 w 629746"/>
                  <a:gd name="connsiteY34" fmla="*/ 586701 h 810699"/>
                  <a:gd name="connsiteX35" fmla="*/ 629747 w 629746"/>
                  <a:gd name="connsiteY35" fmla="*/ 550032 h 810699"/>
                  <a:gd name="connsiteX36" fmla="*/ 0 w 629746"/>
                  <a:gd name="connsiteY36" fmla="*/ 550032 h 810699"/>
                  <a:gd name="connsiteX37" fmla="*/ 0 w 629746"/>
                  <a:gd name="connsiteY37" fmla="*/ 554018 h 810699"/>
                  <a:gd name="connsiteX38" fmla="*/ 629747 w 629746"/>
                  <a:gd name="connsiteY38" fmla="*/ 554018 h 810699"/>
                  <a:gd name="connsiteX39" fmla="*/ 629747 w 629746"/>
                  <a:gd name="connsiteY39" fmla="*/ 550032 h 810699"/>
                  <a:gd name="connsiteX40" fmla="*/ 629747 w 629746"/>
                  <a:gd name="connsiteY40" fmla="*/ 513363 h 810699"/>
                  <a:gd name="connsiteX41" fmla="*/ 0 w 629746"/>
                  <a:gd name="connsiteY41" fmla="*/ 513363 h 810699"/>
                  <a:gd name="connsiteX42" fmla="*/ 0 w 629746"/>
                  <a:gd name="connsiteY42" fmla="*/ 517349 h 810699"/>
                  <a:gd name="connsiteX43" fmla="*/ 629747 w 629746"/>
                  <a:gd name="connsiteY43" fmla="*/ 517349 h 810699"/>
                  <a:gd name="connsiteX44" fmla="*/ 629747 w 629746"/>
                  <a:gd name="connsiteY44" fmla="*/ 513363 h 810699"/>
                  <a:gd name="connsiteX45" fmla="*/ 629747 w 629746"/>
                  <a:gd name="connsiteY45" fmla="*/ 476695 h 810699"/>
                  <a:gd name="connsiteX46" fmla="*/ 0 w 629746"/>
                  <a:gd name="connsiteY46" fmla="*/ 476695 h 810699"/>
                  <a:gd name="connsiteX47" fmla="*/ 0 w 629746"/>
                  <a:gd name="connsiteY47" fmla="*/ 480680 h 810699"/>
                  <a:gd name="connsiteX48" fmla="*/ 629747 w 629746"/>
                  <a:gd name="connsiteY48" fmla="*/ 480680 h 810699"/>
                  <a:gd name="connsiteX49" fmla="*/ 629747 w 629746"/>
                  <a:gd name="connsiteY49" fmla="*/ 476695 h 810699"/>
                  <a:gd name="connsiteX50" fmla="*/ 629747 w 629746"/>
                  <a:gd name="connsiteY50" fmla="*/ 440026 h 810699"/>
                  <a:gd name="connsiteX51" fmla="*/ 0 w 629746"/>
                  <a:gd name="connsiteY51" fmla="*/ 440026 h 810699"/>
                  <a:gd name="connsiteX52" fmla="*/ 0 w 629746"/>
                  <a:gd name="connsiteY52" fmla="*/ 444012 h 810699"/>
                  <a:gd name="connsiteX53" fmla="*/ 629747 w 629746"/>
                  <a:gd name="connsiteY53" fmla="*/ 444012 h 810699"/>
                  <a:gd name="connsiteX54" fmla="*/ 629747 w 629746"/>
                  <a:gd name="connsiteY54" fmla="*/ 440026 h 810699"/>
                  <a:gd name="connsiteX55" fmla="*/ 629747 w 629746"/>
                  <a:gd name="connsiteY55" fmla="*/ 403357 h 810699"/>
                  <a:gd name="connsiteX56" fmla="*/ 0 w 629746"/>
                  <a:gd name="connsiteY56" fmla="*/ 403357 h 810699"/>
                  <a:gd name="connsiteX57" fmla="*/ 0 w 629746"/>
                  <a:gd name="connsiteY57" fmla="*/ 407343 h 810699"/>
                  <a:gd name="connsiteX58" fmla="*/ 629747 w 629746"/>
                  <a:gd name="connsiteY58" fmla="*/ 407343 h 810699"/>
                  <a:gd name="connsiteX59" fmla="*/ 629747 w 629746"/>
                  <a:gd name="connsiteY59" fmla="*/ 403357 h 810699"/>
                  <a:gd name="connsiteX60" fmla="*/ 629747 w 629746"/>
                  <a:gd name="connsiteY60" fmla="*/ 366688 h 810699"/>
                  <a:gd name="connsiteX61" fmla="*/ 0 w 629746"/>
                  <a:gd name="connsiteY61" fmla="*/ 366688 h 810699"/>
                  <a:gd name="connsiteX62" fmla="*/ 0 w 629746"/>
                  <a:gd name="connsiteY62" fmla="*/ 370674 h 810699"/>
                  <a:gd name="connsiteX63" fmla="*/ 629747 w 629746"/>
                  <a:gd name="connsiteY63" fmla="*/ 370674 h 810699"/>
                  <a:gd name="connsiteX64" fmla="*/ 629747 w 629746"/>
                  <a:gd name="connsiteY64" fmla="*/ 366688 h 810699"/>
                  <a:gd name="connsiteX65" fmla="*/ 629747 w 629746"/>
                  <a:gd name="connsiteY65" fmla="*/ 330019 h 810699"/>
                  <a:gd name="connsiteX66" fmla="*/ 0 w 629746"/>
                  <a:gd name="connsiteY66" fmla="*/ 330019 h 810699"/>
                  <a:gd name="connsiteX67" fmla="*/ 0 w 629746"/>
                  <a:gd name="connsiteY67" fmla="*/ 334005 h 810699"/>
                  <a:gd name="connsiteX68" fmla="*/ 629747 w 629746"/>
                  <a:gd name="connsiteY68" fmla="*/ 334005 h 810699"/>
                  <a:gd name="connsiteX69" fmla="*/ 629747 w 629746"/>
                  <a:gd name="connsiteY69" fmla="*/ 330019 h 810699"/>
                  <a:gd name="connsiteX70" fmla="*/ 629747 w 629746"/>
                  <a:gd name="connsiteY70" fmla="*/ 293351 h 810699"/>
                  <a:gd name="connsiteX71" fmla="*/ 0 w 629746"/>
                  <a:gd name="connsiteY71" fmla="*/ 293351 h 810699"/>
                  <a:gd name="connsiteX72" fmla="*/ 0 w 629746"/>
                  <a:gd name="connsiteY72" fmla="*/ 297336 h 810699"/>
                  <a:gd name="connsiteX73" fmla="*/ 629747 w 629746"/>
                  <a:gd name="connsiteY73" fmla="*/ 297336 h 810699"/>
                  <a:gd name="connsiteX74" fmla="*/ 629747 w 629746"/>
                  <a:gd name="connsiteY74" fmla="*/ 293351 h 810699"/>
                  <a:gd name="connsiteX75" fmla="*/ 629747 w 629746"/>
                  <a:gd name="connsiteY75" fmla="*/ 256682 h 810699"/>
                  <a:gd name="connsiteX76" fmla="*/ 0 w 629746"/>
                  <a:gd name="connsiteY76" fmla="*/ 256682 h 810699"/>
                  <a:gd name="connsiteX77" fmla="*/ 0 w 629746"/>
                  <a:gd name="connsiteY77" fmla="*/ 260667 h 810699"/>
                  <a:gd name="connsiteX78" fmla="*/ 629747 w 629746"/>
                  <a:gd name="connsiteY78" fmla="*/ 260667 h 810699"/>
                  <a:gd name="connsiteX79" fmla="*/ 629747 w 629746"/>
                  <a:gd name="connsiteY79" fmla="*/ 256682 h 810699"/>
                  <a:gd name="connsiteX80" fmla="*/ 629747 w 629746"/>
                  <a:gd name="connsiteY80" fmla="*/ 220013 h 810699"/>
                  <a:gd name="connsiteX81" fmla="*/ 0 w 629746"/>
                  <a:gd name="connsiteY81" fmla="*/ 220013 h 810699"/>
                  <a:gd name="connsiteX82" fmla="*/ 0 w 629746"/>
                  <a:gd name="connsiteY82" fmla="*/ 223999 h 810699"/>
                  <a:gd name="connsiteX83" fmla="*/ 629747 w 629746"/>
                  <a:gd name="connsiteY83" fmla="*/ 223999 h 810699"/>
                  <a:gd name="connsiteX84" fmla="*/ 629747 w 629746"/>
                  <a:gd name="connsiteY84" fmla="*/ 220013 h 810699"/>
                  <a:gd name="connsiteX85" fmla="*/ 629747 w 629746"/>
                  <a:gd name="connsiteY85" fmla="*/ 183344 h 810699"/>
                  <a:gd name="connsiteX86" fmla="*/ 0 w 629746"/>
                  <a:gd name="connsiteY86" fmla="*/ 183344 h 810699"/>
                  <a:gd name="connsiteX87" fmla="*/ 0 w 629746"/>
                  <a:gd name="connsiteY87" fmla="*/ 187330 h 810699"/>
                  <a:gd name="connsiteX88" fmla="*/ 629747 w 629746"/>
                  <a:gd name="connsiteY88" fmla="*/ 187330 h 810699"/>
                  <a:gd name="connsiteX89" fmla="*/ 629747 w 629746"/>
                  <a:gd name="connsiteY89" fmla="*/ 183344 h 810699"/>
                  <a:gd name="connsiteX90" fmla="*/ 629747 w 629746"/>
                  <a:gd name="connsiteY90" fmla="*/ 146675 h 810699"/>
                  <a:gd name="connsiteX91" fmla="*/ 0 w 629746"/>
                  <a:gd name="connsiteY91" fmla="*/ 146675 h 810699"/>
                  <a:gd name="connsiteX92" fmla="*/ 0 w 629746"/>
                  <a:gd name="connsiteY92" fmla="*/ 150661 h 810699"/>
                  <a:gd name="connsiteX93" fmla="*/ 629747 w 629746"/>
                  <a:gd name="connsiteY93" fmla="*/ 150661 h 810699"/>
                  <a:gd name="connsiteX94" fmla="*/ 629747 w 629746"/>
                  <a:gd name="connsiteY94" fmla="*/ 146675 h 810699"/>
                  <a:gd name="connsiteX95" fmla="*/ 629747 w 629746"/>
                  <a:gd name="connsiteY95" fmla="*/ 110007 h 810699"/>
                  <a:gd name="connsiteX96" fmla="*/ 0 w 629746"/>
                  <a:gd name="connsiteY96" fmla="*/ 110007 h 810699"/>
                  <a:gd name="connsiteX97" fmla="*/ 0 w 629746"/>
                  <a:gd name="connsiteY97" fmla="*/ 113992 h 810699"/>
                  <a:gd name="connsiteX98" fmla="*/ 629747 w 629746"/>
                  <a:gd name="connsiteY98" fmla="*/ 113992 h 810699"/>
                  <a:gd name="connsiteX99" fmla="*/ 629747 w 629746"/>
                  <a:gd name="connsiteY99" fmla="*/ 110007 h 810699"/>
                  <a:gd name="connsiteX100" fmla="*/ 629747 w 629746"/>
                  <a:gd name="connsiteY100" fmla="*/ 73338 h 810699"/>
                  <a:gd name="connsiteX101" fmla="*/ 0 w 629746"/>
                  <a:gd name="connsiteY101" fmla="*/ 73338 h 810699"/>
                  <a:gd name="connsiteX102" fmla="*/ 0 w 629746"/>
                  <a:gd name="connsiteY102" fmla="*/ 77323 h 810699"/>
                  <a:gd name="connsiteX103" fmla="*/ 629747 w 629746"/>
                  <a:gd name="connsiteY103" fmla="*/ 77323 h 810699"/>
                  <a:gd name="connsiteX104" fmla="*/ 629747 w 629746"/>
                  <a:gd name="connsiteY104" fmla="*/ 73338 h 810699"/>
                  <a:gd name="connsiteX105" fmla="*/ 629747 w 629746"/>
                  <a:gd name="connsiteY105" fmla="*/ 36669 h 810699"/>
                  <a:gd name="connsiteX106" fmla="*/ 0 w 629746"/>
                  <a:gd name="connsiteY106" fmla="*/ 36669 h 810699"/>
                  <a:gd name="connsiteX107" fmla="*/ 0 w 629746"/>
                  <a:gd name="connsiteY107" fmla="*/ 40655 h 810699"/>
                  <a:gd name="connsiteX108" fmla="*/ 629747 w 629746"/>
                  <a:gd name="connsiteY108" fmla="*/ 40655 h 810699"/>
                  <a:gd name="connsiteX109" fmla="*/ 629747 w 629746"/>
                  <a:gd name="connsiteY109" fmla="*/ 36669 h 810699"/>
                  <a:gd name="connsiteX110" fmla="*/ 629747 w 629746"/>
                  <a:gd name="connsiteY110" fmla="*/ 0 h 810699"/>
                  <a:gd name="connsiteX111" fmla="*/ 0 w 629746"/>
                  <a:gd name="connsiteY111" fmla="*/ 0 h 810699"/>
                  <a:gd name="connsiteX112" fmla="*/ 0 w 629746"/>
                  <a:gd name="connsiteY112" fmla="*/ 3986 h 810699"/>
                  <a:gd name="connsiteX113" fmla="*/ 629747 w 629746"/>
                  <a:gd name="connsiteY113" fmla="*/ 3986 h 810699"/>
                  <a:gd name="connsiteX114" fmla="*/ 629747 w 629746"/>
                  <a:gd name="connsiteY114" fmla="*/ 0 h 810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</a:cxnLst>
                <a:rect l="l" t="t" r="r" b="b"/>
                <a:pathLst>
                  <a:path w="629746" h="810699">
                    <a:moveTo>
                      <a:pt x="629747" y="810700"/>
                    </a:moveTo>
                    <a:lnTo>
                      <a:pt x="0" y="810700"/>
                    </a:lnTo>
                    <a:lnTo>
                      <a:pt x="0" y="806714"/>
                    </a:lnTo>
                    <a:lnTo>
                      <a:pt x="629747" y="806714"/>
                    </a:lnTo>
                    <a:lnTo>
                      <a:pt x="629747" y="810700"/>
                    </a:lnTo>
                    <a:close/>
                    <a:moveTo>
                      <a:pt x="629747" y="770045"/>
                    </a:moveTo>
                    <a:lnTo>
                      <a:pt x="0" y="770045"/>
                    </a:lnTo>
                    <a:lnTo>
                      <a:pt x="0" y="774031"/>
                    </a:lnTo>
                    <a:lnTo>
                      <a:pt x="629747" y="774031"/>
                    </a:lnTo>
                    <a:lnTo>
                      <a:pt x="629747" y="770045"/>
                    </a:lnTo>
                    <a:close/>
                    <a:moveTo>
                      <a:pt x="629747" y="733376"/>
                    </a:moveTo>
                    <a:lnTo>
                      <a:pt x="0" y="733376"/>
                    </a:lnTo>
                    <a:lnTo>
                      <a:pt x="0" y="737362"/>
                    </a:lnTo>
                    <a:lnTo>
                      <a:pt x="629747" y="737362"/>
                    </a:lnTo>
                    <a:lnTo>
                      <a:pt x="629747" y="733376"/>
                    </a:lnTo>
                    <a:close/>
                    <a:moveTo>
                      <a:pt x="629747" y="696708"/>
                    </a:moveTo>
                    <a:lnTo>
                      <a:pt x="0" y="696708"/>
                    </a:lnTo>
                    <a:lnTo>
                      <a:pt x="0" y="700693"/>
                    </a:lnTo>
                    <a:lnTo>
                      <a:pt x="629747" y="700693"/>
                    </a:lnTo>
                    <a:lnTo>
                      <a:pt x="629747" y="696708"/>
                    </a:lnTo>
                    <a:close/>
                    <a:moveTo>
                      <a:pt x="629747" y="660039"/>
                    </a:moveTo>
                    <a:lnTo>
                      <a:pt x="0" y="660039"/>
                    </a:lnTo>
                    <a:lnTo>
                      <a:pt x="0" y="664024"/>
                    </a:lnTo>
                    <a:lnTo>
                      <a:pt x="629747" y="664024"/>
                    </a:lnTo>
                    <a:lnTo>
                      <a:pt x="629747" y="660039"/>
                    </a:lnTo>
                    <a:close/>
                    <a:moveTo>
                      <a:pt x="629747" y="623370"/>
                    </a:moveTo>
                    <a:lnTo>
                      <a:pt x="0" y="623370"/>
                    </a:lnTo>
                    <a:lnTo>
                      <a:pt x="0" y="627356"/>
                    </a:lnTo>
                    <a:lnTo>
                      <a:pt x="629747" y="627356"/>
                    </a:lnTo>
                    <a:lnTo>
                      <a:pt x="629747" y="623370"/>
                    </a:lnTo>
                    <a:close/>
                    <a:moveTo>
                      <a:pt x="629747" y="586701"/>
                    </a:moveTo>
                    <a:lnTo>
                      <a:pt x="0" y="586701"/>
                    </a:lnTo>
                    <a:lnTo>
                      <a:pt x="0" y="590687"/>
                    </a:lnTo>
                    <a:lnTo>
                      <a:pt x="629747" y="590687"/>
                    </a:lnTo>
                    <a:lnTo>
                      <a:pt x="629747" y="586701"/>
                    </a:lnTo>
                    <a:close/>
                    <a:moveTo>
                      <a:pt x="629747" y="550032"/>
                    </a:moveTo>
                    <a:lnTo>
                      <a:pt x="0" y="550032"/>
                    </a:lnTo>
                    <a:lnTo>
                      <a:pt x="0" y="554018"/>
                    </a:lnTo>
                    <a:lnTo>
                      <a:pt x="629747" y="554018"/>
                    </a:lnTo>
                    <a:lnTo>
                      <a:pt x="629747" y="550032"/>
                    </a:lnTo>
                    <a:close/>
                    <a:moveTo>
                      <a:pt x="629747" y="513363"/>
                    </a:moveTo>
                    <a:lnTo>
                      <a:pt x="0" y="513363"/>
                    </a:lnTo>
                    <a:lnTo>
                      <a:pt x="0" y="517349"/>
                    </a:lnTo>
                    <a:lnTo>
                      <a:pt x="629747" y="517349"/>
                    </a:lnTo>
                    <a:lnTo>
                      <a:pt x="629747" y="513363"/>
                    </a:lnTo>
                    <a:close/>
                    <a:moveTo>
                      <a:pt x="629747" y="476695"/>
                    </a:moveTo>
                    <a:lnTo>
                      <a:pt x="0" y="476695"/>
                    </a:lnTo>
                    <a:lnTo>
                      <a:pt x="0" y="480680"/>
                    </a:lnTo>
                    <a:lnTo>
                      <a:pt x="629747" y="480680"/>
                    </a:lnTo>
                    <a:lnTo>
                      <a:pt x="629747" y="476695"/>
                    </a:lnTo>
                    <a:close/>
                    <a:moveTo>
                      <a:pt x="629747" y="440026"/>
                    </a:moveTo>
                    <a:lnTo>
                      <a:pt x="0" y="440026"/>
                    </a:lnTo>
                    <a:lnTo>
                      <a:pt x="0" y="444012"/>
                    </a:lnTo>
                    <a:lnTo>
                      <a:pt x="629747" y="444012"/>
                    </a:lnTo>
                    <a:lnTo>
                      <a:pt x="629747" y="440026"/>
                    </a:lnTo>
                    <a:close/>
                    <a:moveTo>
                      <a:pt x="629747" y="403357"/>
                    </a:moveTo>
                    <a:lnTo>
                      <a:pt x="0" y="403357"/>
                    </a:lnTo>
                    <a:lnTo>
                      <a:pt x="0" y="407343"/>
                    </a:lnTo>
                    <a:lnTo>
                      <a:pt x="629747" y="407343"/>
                    </a:lnTo>
                    <a:lnTo>
                      <a:pt x="629747" y="403357"/>
                    </a:lnTo>
                    <a:close/>
                    <a:moveTo>
                      <a:pt x="629747" y="366688"/>
                    </a:moveTo>
                    <a:lnTo>
                      <a:pt x="0" y="366688"/>
                    </a:lnTo>
                    <a:lnTo>
                      <a:pt x="0" y="370674"/>
                    </a:lnTo>
                    <a:lnTo>
                      <a:pt x="629747" y="370674"/>
                    </a:lnTo>
                    <a:lnTo>
                      <a:pt x="629747" y="366688"/>
                    </a:lnTo>
                    <a:close/>
                    <a:moveTo>
                      <a:pt x="629747" y="330019"/>
                    </a:moveTo>
                    <a:lnTo>
                      <a:pt x="0" y="330019"/>
                    </a:lnTo>
                    <a:lnTo>
                      <a:pt x="0" y="334005"/>
                    </a:lnTo>
                    <a:lnTo>
                      <a:pt x="629747" y="334005"/>
                    </a:lnTo>
                    <a:lnTo>
                      <a:pt x="629747" y="330019"/>
                    </a:lnTo>
                    <a:close/>
                    <a:moveTo>
                      <a:pt x="629747" y="293351"/>
                    </a:moveTo>
                    <a:lnTo>
                      <a:pt x="0" y="293351"/>
                    </a:lnTo>
                    <a:lnTo>
                      <a:pt x="0" y="297336"/>
                    </a:lnTo>
                    <a:lnTo>
                      <a:pt x="629747" y="297336"/>
                    </a:lnTo>
                    <a:lnTo>
                      <a:pt x="629747" y="293351"/>
                    </a:lnTo>
                    <a:close/>
                    <a:moveTo>
                      <a:pt x="629747" y="256682"/>
                    </a:moveTo>
                    <a:lnTo>
                      <a:pt x="0" y="256682"/>
                    </a:lnTo>
                    <a:lnTo>
                      <a:pt x="0" y="260667"/>
                    </a:lnTo>
                    <a:lnTo>
                      <a:pt x="629747" y="260667"/>
                    </a:lnTo>
                    <a:lnTo>
                      <a:pt x="629747" y="256682"/>
                    </a:lnTo>
                    <a:close/>
                    <a:moveTo>
                      <a:pt x="629747" y="220013"/>
                    </a:moveTo>
                    <a:lnTo>
                      <a:pt x="0" y="220013"/>
                    </a:lnTo>
                    <a:lnTo>
                      <a:pt x="0" y="223999"/>
                    </a:lnTo>
                    <a:lnTo>
                      <a:pt x="629747" y="223999"/>
                    </a:lnTo>
                    <a:lnTo>
                      <a:pt x="629747" y="220013"/>
                    </a:lnTo>
                    <a:close/>
                    <a:moveTo>
                      <a:pt x="629747" y="183344"/>
                    </a:moveTo>
                    <a:lnTo>
                      <a:pt x="0" y="183344"/>
                    </a:lnTo>
                    <a:lnTo>
                      <a:pt x="0" y="187330"/>
                    </a:lnTo>
                    <a:lnTo>
                      <a:pt x="629747" y="187330"/>
                    </a:lnTo>
                    <a:lnTo>
                      <a:pt x="629747" y="183344"/>
                    </a:lnTo>
                    <a:close/>
                    <a:moveTo>
                      <a:pt x="629747" y="146675"/>
                    </a:moveTo>
                    <a:lnTo>
                      <a:pt x="0" y="146675"/>
                    </a:lnTo>
                    <a:lnTo>
                      <a:pt x="0" y="150661"/>
                    </a:lnTo>
                    <a:lnTo>
                      <a:pt x="629747" y="150661"/>
                    </a:lnTo>
                    <a:lnTo>
                      <a:pt x="629747" y="146675"/>
                    </a:lnTo>
                    <a:close/>
                    <a:moveTo>
                      <a:pt x="629747" y="110007"/>
                    </a:moveTo>
                    <a:lnTo>
                      <a:pt x="0" y="110007"/>
                    </a:lnTo>
                    <a:lnTo>
                      <a:pt x="0" y="113992"/>
                    </a:lnTo>
                    <a:lnTo>
                      <a:pt x="629747" y="113992"/>
                    </a:lnTo>
                    <a:lnTo>
                      <a:pt x="629747" y="110007"/>
                    </a:lnTo>
                    <a:close/>
                    <a:moveTo>
                      <a:pt x="629747" y="73338"/>
                    </a:moveTo>
                    <a:lnTo>
                      <a:pt x="0" y="73338"/>
                    </a:lnTo>
                    <a:lnTo>
                      <a:pt x="0" y="77323"/>
                    </a:lnTo>
                    <a:lnTo>
                      <a:pt x="629747" y="77323"/>
                    </a:lnTo>
                    <a:lnTo>
                      <a:pt x="629747" y="73338"/>
                    </a:lnTo>
                    <a:close/>
                    <a:moveTo>
                      <a:pt x="629747" y="36669"/>
                    </a:moveTo>
                    <a:lnTo>
                      <a:pt x="0" y="36669"/>
                    </a:lnTo>
                    <a:lnTo>
                      <a:pt x="0" y="40655"/>
                    </a:lnTo>
                    <a:lnTo>
                      <a:pt x="629747" y="40655"/>
                    </a:lnTo>
                    <a:lnTo>
                      <a:pt x="629747" y="36669"/>
                    </a:lnTo>
                    <a:close/>
                    <a:moveTo>
                      <a:pt x="629747" y="0"/>
                    </a:moveTo>
                    <a:lnTo>
                      <a:pt x="0" y="0"/>
                    </a:lnTo>
                    <a:lnTo>
                      <a:pt x="0" y="3986"/>
                    </a:lnTo>
                    <a:lnTo>
                      <a:pt x="629747" y="3986"/>
                    </a:lnTo>
                    <a:lnTo>
                      <a:pt x="629747" y="0"/>
                    </a:lnTo>
                    <a:close/>
                  </a:path>
                </a:pathLst>
              </a:custGeom>
              <a:solidFill>
                <a:srgbClr val="CFCFCF"/>
              </a:solidFill>
              <a:ln w="397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it-IT"/>
              </a:p>
            </p:txBody>
          </p:sp>
        </p:grpSp>
        <p:grpSp>
          <p:nvGrpSpPr>
            <p:cNvPr id="118" name="Elemento grafico 34" descr="Laptop con telefono e calcolatrice">
              <a:extLst>
                <a:ext uri="{FF2B5EF4-FFF2-40B4-BE49-F238E27FC236}">
                  <a16:creationId xmlns:a16="http://schemas.microsoft.com/office/drawing/2014/main" id="{11AB6BE4-C17D-234F-8E2D-2BC97BFE0861}"/>
                </a:ext>
              </a:extLst>
            </p:cNvPr>
            <p:cNvGrpSpPr/>
            <p:nvPr/>
          </p:nvGrpSpPr>
          <p:grpSpPr>
            <a:xfrm>
              <a:off x="1465940" y="6177194"/>
              <a:ext cx="1063334" cy="214206"/>
              <a:chOff x="1828967" y="6050314"/>
              <a:chExt cx="874814" cy="176229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119" name="Figura a mano libera: forma 187">
                <a:extLst>
                  <a:ext uri="{FF2B5EF4-FFF2-40B4-BE49-F238E27FC236}">
                    <a16:creationId xmlns:a16="http://schemas.microsoft.com/office/drawing/2014/main" id="{44DECB71-E1C5-6744-8323-F362E7678EEB}"/>
                  </a:ext>
                </a:extLst>
              </p:cNvPr>
              <p:cNvSpPr/>
              <p:nvPr/>
            </p:nvSpPr>
            <p:spPr>
              <a:xfrm>
                <a:off x="1828967" y="6050314"/>
                <a:ext cx="874814" cy="176229"/>
              </a:xfrm>
              <a:custGeom>
                <a:avLst/>
                <a:gdLst>
                  <a:gd name="connsiteX0" fmla="*/ 796335 w 874814"/>
                  <a:gd name="connsiteY0" fmla="*/ 54975 h 176229"/>
                  <a:gd name="connsiteX1" fmla="*/ 8462 w 874814"/>
                  <a:gd name="connsiteY1" fmla="*/ 176230 h 176229"/>
                  <a:gd name="connsiteX2" fmla="*/ 0 w 874814"/>
                  <a:gd name="connsiteY2" fmla="*/ 121254 h 176229"/>
                  <a:gd name="connsiteX3" fmla="*/ 787873 w 874814"/>
                  <a:gd name="connsiteY3" fmla="*/ 0 h 176229"/>
                  <a:gd name="connsiteX4" fmla="*/ 874814 w 874814"/>
                  <a:gd name="connsiteY4" fmla="*/ 14667 h 176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74814" h="176229">
                    <a:moveTo>
                      <a:pt x="796335" y="54975"/>
                    </a:moveTo>
                    <a:lnTo>
                      <a:pt x="8462" y="176230"/>
                    </a:lnTo>
                    <a:lnTo>
                      <a:pt x="0" y="121254"/>
                    </a:lnTo>
                    <a:lnTo>
                      <a:pt x="787873" y="0"/>
                    </a:lnTo>
                    <a:lnTo>
                      <a:pt x="874814" y="14667"/>
                    </a:lnTo>
                    <a:close/>
                  </a:path>
                </a:pathLst>
              </a:custGeom>
              <a:grpFill/>
              <a:ln w="397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it-IT"/>
              </a:p>
            </p:txBody>
          </p:sp>
          <p:sp>
            <p:nvSpPr>
              <p:cNvPr id="120" name="Figura a mano libera: forma 188">
                <a:extLst>
                  <a:ext uri="{FF2B5EF4-FFF2-40B4-BE49-F238E27FC236}">
                    <a16:creationId xmlns:a16="http://schemas.microsoft.com/office/drawing/2014/main" id="{2E765023-14D4-C549-88F7-59F999BC5E7F}"/>
                  </a:ext>
                </a:extLst>
              </p:cNvPr>
              <p:cNvSpPr/>
              <p:nvPr/>
            </p:nvSpPr>
            <p:spPr>
              <a:xfrm rot="-524900">
                <a:off x="1954530" y="6128158"/>
                <a:ext cx="486276" cy="3985"/>
              </a:xfrm>
              <a:custGeom>
                <a:avLst/>
                <a:gdLst>
                  <a:gd name="connsiteX0" fmla="*/ 0 w 486276"/>
                  <a:gd name="connsiteY0" fmla="*/ 0 h 3985"/>
                  <a:gd name="connsiteX1" fmla="*/ 486277 w 486276"/>
                  <a:gd name="connsiteY1" fmla="*/ 0 h 3985"/>
                  <a:gd name="connsiteX2" fmla="*/ 486277 w 486276"/>
                  <a:gd name="connsiteY2" fmla="*/ 3986 h 3985"/>
                  <a:gd name="connsiteX3" fmla="*/ 0 w 486276"/>
                  <a:gd name="connsiteY3" fmla="*/ 3986 h 3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6276" h="3985">
                    <a:moveTo>
                      <a:pt x="0" y="0"/>
                    </a:moveTo>
                    <a:lnTo>
                      <a:pt x="486277" y="0"/>
                    </a:lnTo>
                    <a:lnTo>
                      <a:pt x="486277" y="3986"/>
                    </a:lnTo>
                    <a:lnTo>
                      <a:pt x="0" y="3986"/>
                    </a:lnTo>
                    <a:close/>
                  </a:path>
                </a:pathLst>
              </a:custGeom>
              <a:grpFill/>
              <a:ln w="397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it-IT"/>
              </a:p>
            </p:txBody>
          </p:sp>
        </p:grpSp>
      </p:grp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D30B009E-402D-1A89-8E10-04628C274D34}"/>
              </a:ext>
            </a:extLst>
          </p:cNvPr>
          <p:cNvSpPr txBox="1"/>
          <p:nvPr/>
        </p:nvSpPr>
        <p:spPr>
          <a:xfrm>
            <a:off x="1947172" y="1746250"/>
            <a:ext cx="4136981" cy="3528187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L’impatto dei brand sulle tematiche ambientali, sociali e di governance è sempre più importante. 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scelte che le aziende adottano in materia di comunicazione possono fare la differenza.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it-IT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Guidiamo PMI e grandi imprese nella valorizzazione delle azioni intraprese in ambito ESG, con un </a:t>
            </a:r>
            <a:r>
              <a:rPr lang="it-IT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piano di comunicazione </a:t>
            </a:r>
            <a:r>
              <a:rPr lang="it-IT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chiaro e trasparente.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C3EB5DC-7111-1346-BB35-F143F034E4B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7409" y="634759"/>
            <a:ext cx="5806003" cy="5806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56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2035154-3395-CFDD-B7AC-23CB4FEA135C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pic>
        <p:nvPicPr>
          <p:cNvPr id="17" name="Immagine 16" descr="Immagine che contiene testo, treno, schermata&#10;&#10;Descrizione generata automaticamente">
            <a:extLst>
              <a:ext uri="{FF2B5EF4-FFF2-40B4-BE49-F238E27FC236}">
                <a16:creationId xmlns:a16="http://schemas.microsoft.com/office/drawing/2014/main" id="{5FFEFBB9-33F8-871F-439E-FAA0EE5FD5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35" y="3885654"/>
            <a:ext cx="2044767" cy="289360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Immagine 14" descr="Immagine che contiene testo, schermata, design&#10;&#10;Descrizione generata automaticamente">
            <a:extLst>
              <a:ext uri="{FF2B5EF4-FFF2-40B4-BE49-F238E27FC236}">
                <a16:creationId xmlns:a16="http://schemas.microsoft.com/office/drawing/2014/main" id="{C8509BAA-318A-F9B4-3715-EF05C30E6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868" y="4014822"/>
            <a:ext cx="1964233" cy="27796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5EAC180-A0C0-C94A-9C2F-3C0D615FF0A9}"/>
              </a:ext>
            </a:extLst>
          </p:cNvPr>
          <p:cNvSpPr txBox="1">
            <a:spLocks/>
          </p:cNvSpPr>
          <p:nvPr/>
        </p:nvSpPr>
        <p:spPr>
          <a:xfrm>
            <a:off x="1947172" y="1422417"/>
            <a:ext cx="8531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Creare e condividere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valore</a:t>
            </a:r>
            <a:b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it-IT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contenuti mail annuali per comunicare con i tuoi stakeholder: 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dialogo attento, aperto e trasparente con effetti positivi sul business e sull’immagine. Le relazioni basate sulla fiducia, sull’ascolto e sull’empatia fanno crescere la credibilità della tua azienda.</a:t>
            </a:r>
            <a:endParaRPr lang="it-IT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338D8106-9C85-1342-B08D-F4CC9B946205}"/>
              </a:ext>
            </a:extLst>
          </p:cNvPr>
          <p:cNvGrpSpPr/>
          <p:nvPr/>
        </p:nvGrpSpPr>
        <p:grpSpPr>
          <a:xfrm>
            <a:off x="-2031161" y="-1078826"/>
            <a:ext cx="4599465" cy="3414485"/>
            <a:chOff x="-2031161" y="-1078826"/>
            <a:chExt cx="4599465" cy="3414485"/>
          </a:xfrm>
        </p:grpSpPr>
        <p:sp>
          <p:nvSpPr>
            <p:cNvPr id="67" name="Arco 66">
              <a:extLst>
                <a:ext uri="{FF2B5EF4-FFF2-40B4-BE49-F238E27FC236}">
                  <a16:creationId xmlns:a16="http://schemas.microsoft.com/office/drawing/2014/main" id="{52C1B6A9-0D2C-224B-BFFB-7FA48D86020B}"/>
                </a:ext>
              </a:extLst>
            </p:cNvPr>
            <p:cNvSpPr/>
            <p:nvPr/>
          </p:nvSpPr>
          <p:spPr>
            <a:xfrm rot="3600000" flipV="1">
              <a:off x="-1438671" y="-1671316"/>
              <a:ext cx="3414485" cy="4599465"/>
            </a:xfrm>
            <a:prstGeom prst="arc">
              <a:avLst/>
            </a:prstGeom>
            <a:ln w="12700">
              <a:solidFill>
                <a:srgbClr val="00206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68" name="Elemento grafico 67" descr="Inviare contorno">
              <a:extLst>
                <a:ext uri="{FF2B5EF4-FFF2-40B4-BE49-F238E27FC236}">
                  <a16:creationId xmlns:a16="http://schemas.microsoft.com/office/drawing/2014/main" id="{7D981FDA-A88B-5045-BBCB-0DA4FC8C2B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30559" y="1304134"/>
              <a:ext cx="914400" cy="914400"/>
            </a:xfrm>
            <a:prstGeom prst="rect">
              <a:avLst/>
            </a:prstGeom>
          </p:spPr>
        </p:pic>
      </p:grpSp>
      <p:sp>
        <p:nvSpPr>
          <p:cNvPr id="16" name="Rettangolo arrotondato 15">
            <a:extLst>
              <a:ext uri="{FF2B5EF4-FFF2-40B4-BE49-F238E27FC236}">
                <a16:creationId xmlns:a16="http://schemas.microsoft.com/office/drawing/2014/main" id="{CA49E3E8-E6A8-484E-BEE5-2369DDEBE5A4}"/>
              </a:ext>
            </a:extLst>
          </p:cNvPr>
          <p:cNvSpPr/>
          <p:nvPr/>
        </p:nvSpPr>
        <p:spPr>
          <a:xfrm>
            <a:off x="2058970" y="2973360"/>
            <a:ext cx="3899371" cy="807901"/>
          </a:xfrm>
          <a:prstGeom prst="roundRect">
            <a:avLst>
              <a:gd name="adj" fmla="val 7756"/>
            </a:avLst>
          </a:prstGeom>
          <a:noFill/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Newsletter interna: </a:t>
            </a:r>
          </a:p>
          <a:p>
            <a:pPr lvl="0">
              <a:defRPr/>
            </a:pPr>
            <a:r>
              <a:rPr lang="it-IT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questione di fiducia</a:t>
            </a:r>
            <a:endParaRPr lang="it-IT" dirty="0"/>
          </a:p>
        </p:txBody>
      </p:sp>
      <p:sp>
        <p:nvSpPr>
          <p:cNvPr id="18" name="Rettangolo arrotondato 17">
            <a:extLst>
              <a:ext uri="{FF2B5EF4-FFF2-40B4-BE49-F238E27FC236}">
                <a16:creationId xmlns:a16="http://schemas.microsoft.com/office/drawing/2014/main" id="{E27922C6-AE9F-CD4C-ACE9-DA9D6095E52F}"/>
              </a:ext>
            </a:extLst>
          </p:cNvPr>
          <p:cNvSpPr/>
          <p:nvPr/>
        </p:nvSpPr>
        <p:spPr>
          <a:xfrm>
            <a:off x="6113995" y="2973360"/>
            <a:ext cx="3899371" cy="807901"/>
          </a:xfrm>
          <a:prstGeom prst="roundRect">
            <a:avLst>
              <a:gd name="adj" fmla="val 7756"/>
            </a:avLst>
          </a:prstGeom>
          <a:noFill/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Newsletter esterna: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questione di valore </a:t>
            </a:r>
            <a:endParaRPr lang="it-IT" dirty="0"/>
          </a:p>
        </p:txBody>
      </p:sp>
      <p:pic>
        <p:nvPicPr>
          <p:cNvPr id="19" name="Immagine 18">
            <a:extLst>
              <a:ext uri="{FF2B5EF4-FFF2-40B4-BE49-F238E27FC236}">
                <a16:creationId xmlns:a16="http://schemas.microsoft.com/office/drawing/2014/main" id="{3CF43D21-3FC4-F14A-A315-BF4310667E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813" y="3967055"/>
            <a:ext cx="2000363" cy="282740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E85509C9-EF25-AA49-B606-ABC45A4ADD4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58"/>
          <a:stretch/>
        </p:blipFill>
        <p:spPr>
          <a:xfrm>
            <a:off x="2836714" y="3861106"/>
            <a:ext cx="2165754" cy="291855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2" name="Immagine 21" descr="Immagine che contiene computer, blocco note, computer, testo&#10;&#10;Descrizione generata automaticamente">
            <a:extLst>
              <a:ext uri="{FF2B5EF4-FFF2-40B4-BE49-F238E27FC236}">
                <a16:creationId xmlns:a16="http://schemas.microsoft.com/office/drawing/2014/main" id="{964B535B-C1BF-BA37-DB22-EA6977529D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410" y="3377310"/>
            <a:ext cx="5221219" cy="348081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12993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>
            <a:hlinkClick r:id="rId3"/>
            <a:extLst>
              <a:ext uri="{FF2B5EF4-FFF2-40B4-BE49-F238E27FC236}">
                <a16:creationId xmlns:a16="http://schemas.microsoft.com/office/drawing/2014/main" id="{F666B0AA-01AB-7744-90FE-2E780B8A4B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021" y="1166353"/>
            <a:ext cx="2383923" cy="4317847"/>
          </a:xfrm>
          <a:prstGeom prst="rect">
            <a:avLst/>
          </a:prstGeom>
          <a:ln w="25400"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6350" stA="28000" endPos="15000" dir="5400000" sy="-100000" algn="bl" rotWithShape="0"/>
          </a:effectLst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8A677A23-D71B-742E-517A-2777E8778B76}"/>
              </a:ext>
            </a:extLst>
          </p:cNvPr>
          <p:cNvSpPr txBox="1">
            <a:spLocks/>
          </p:cNvSpPr>
          <p:nvPr/>
        </p:nvSpPr>
        <p:spPr>
          <a:xfrm>
            <a:off x="1947173" y="1422417"/>
            <a:ext cx="435556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Pagina sito web Light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dedicata al percorso di sostenibilità: una storia, un’opportunità</a:t>
            </a:r>
          </a:p>
          <a:p>
            <a:b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Forniamo una panoramica chiara e concisa delle iniziative intraprese nell’ambito della sostenibilità. </a:t>
            </a: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Evidenziamo gli obiettivi raggiunti e quelli futuri.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layout di questa pagina si baserà sul design e sulla struttura del tuo attuale sito web, nel rispetto della visual </a:t>
            </a:r>
            <a:r>
              <a:rPr lang="it-IT" sz="14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aziendale.</a:t>
            </a: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2035154-3395-CFDD-B7AC-23CB4FEA135C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pic>
        <p:nvPicPr>
          <p:cNvPr id="7" name="Elemento grafico 6">
            <a:extLst>
              <a:ext uri="{FF2B5EF4-FFF2-40B4-BE49-F238E27FC236}">
                <a16:creationId xmlns:a16="http://schemas.microsoft.com/office/drawing/2014/main" id="{8A906557-D092-56C2-BA1D-981051F0CA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4400" y="1422417"/>
            <a:ext cx="566738" cy="566738"/>
          </a:xfrm>
          <a:prstGeom prst="rect">
            <a:avLst/>
          </a:prstGeom>
        </p:spPr>
      </p:pic>
      <p:pic>
        <p:nvPicPr>
          <p:cNvPr id="4" name="Immagine 3">
            <a:hlinkClick r:id="rId7"/>
            <a:extLst>
              <a:ext uri="{FF2B5EF4-FFF2-40B4-BE49-F238E27FC236}">
                <a16:creationId xmlns:a16="http://schemas.microsoft.com/office/drawing/2014/main" id="{BF57E82A-F055-DC48-A72D-5EFA40B1646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1" t="9641" r="12694" b="3179"/>
          <a:stretch/>
        </p:blipFill>
        <p:spPr>
          <a:xfrm>
            <a:off x="6964062" y="2421130"/>
            <a:ext cx="2255986" cy="3701909"/>
          </a:xfrm>
          <a:prstGeom prst="rect">
            <a:avLst/>
          </a:prstGeom>
          <a:ln w="25400"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6350" stA="28000" endPos="15000" dir="5400000" sy="-100000" algn="bl" rotWithShape="0"/>
          </a:effectLst>
        </p:spPr>
      </p:pic>
      <p:pic>
        <p:nvPicPr>
          <p:cNvPr id="18" name="Immagine 17">
            <a:hlinkClick r:id="rId9"/>
            <a:extLst>
              <a:ext uri="{FF2B5EF4-FFF2-40B4-BE49-F238E27FC236}">
                <a16:creationId xmlns:a16="http://schemas.microsoft.com/office/drawing/2014/main" id="{AA0174D8-87D7-B244-9D2D-4AEE844EEFD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49"/>
          <a:stretch/>
        </p:blipFill>
        <p:spPr>
          <a:xfrm>
            <a:off x="9843982" y="3291839"/>
            <a:ext cx="2249326" cy="2831199"/>
          </a:xfrm>
          <a:prstGeom prst="rect">
            <a:avLst/>
          </a:prstGeom>
          <a:ln w="25400">
            <a:solidFill>
              <a:schemeClr val="bg1">
                <a:lumMod val="9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6350" stA="28000" endPos="15000" dir="5400000" sy="-100000" algn="bl" rotWithShape="0"/>
          </a:effectLst>
        </p:spPr>
      </p:pic>
      <p:sp>
        <p:nvSpPr>
          <p:cNvPr id="21" name="Figura a mano libera 20">
            <a:extLst>
              <a:ext uri="{FF2B5EF4-FFF2-40B4-BE49-F238E27FC236}">
                <a16:creationId xmlns:a16="http://schemas.microsoft.com/office/drawing/2014/main" id="{6E29BB0A-D6F8-FC44-98F5-7CEC7A777B79}"/>
              </a:ext>
            </a:extLst>
          </p:cNvPr>
          <p:cNvSpPr/>
          <p:nvPr/>
        </p:nvSpPr>
        <p:spPr>
          <a:xfrm rot="1803234">
            <a:off x="9819241" y="354271"/>
            <a:ext cx="3456603" cy="1364754"/>
          </a:xfrm>
          <a:custGeom>
            <a:avLst/>
            <a:gdLst>
              <a:gd name="connsiteX0" fmla="*/ 0 w 3456603"/>
              <a:gd name="connsiteY0" fmla="*/ 0 h 1364754"/>
              <a:gd name="connsiteX1" fmla="*/ 749508 w 3456603"/>
              <a:gd name="connsiteY1" fmla="*/ 734518 h 1364754"/>
              <a:gd name="connsiteX2" fmla="*/ 1903751 w 3456603"/>
              <a:gd name="connsiteY2" fmla="*/ 689548 h 1364754"/>
              <a:gd name="connsiteX3" fmla="*/ 1903751 w 3456603"/>
              <a:gd name="connsiteY3" fmla="*/ 119921 h 1364754"/>
              <a:gd name="connsiteX4" fmla="*/ 1304144 w 3456603"/>
              <a:gd name="connsiteY4" fmla="*/ 239843 h 1364754"/>
              <a:gd name="connsiteX5" fmla="*/ 1843790 w 3456603"/>
              <a:gd name="connsiteY5" fmla="*/ 1289154 h 1364754"/>
              <a:gd name="connsiteX6" fmla="*/ 3342807 w 3456603"/>
              <a:gd name="connsiteY6" fmla="*/ 1139253 h 1364754"/>
              <a:gd name="connsiteX7" fmla="*/ 3237875 w 3456603"/>
              <a:gd name="connsiteY7" fmla="*/ 0 h 1364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56603" h="1364754">
                <a:moveTo>
                  <a:pt x="0" y="0"/>
                </a:moveTo>
                <a:cubicBezTo>
                  <a:pt x="216108" y="309796"/>
                  <a:pt x="432216" y="619593"/>
                  <a:pt x="749508" y="734518"/>
                </a:cubicBezTo>
                <a:cubicBezTo>
                  <a:pt x="1066800" y="849443"/>
                  <a:pt x="1711377" y="791981"/>
                  <a:pt x="1903751" y="689548"/>
                </a:cubicBezTo>
                <a:cubicBezTo>
                  <a:pt x="2096125" y="587115"/>
                  <a:pt x="2003685" y="194872"/>
                  <a:pt x="1903751" y="119921"/>
                </a:cubicBezTo>
                <a:cubicBezTo>
                  <a:pt x="1803817" y="44970"/>
                  <a:pt x="1314137" y="44971"/>
                  <a:pt x="1304144" y="239843"/>
                </a:cubicBezTo>
                <a:cubicBezTo>
                  <a:pt x="1294151" y="434715"/>
                  <a:pt x="1504013" y="1139252"/>
                  <a:pt x="1843790" y="1289154"/>
                </a:cubicBezTo>
                <a:cubicBezTo>
                  <a:pt x="2183567" y="1439056"/>
                  <a:pt x="3110460" y="1354112"/>
                  <a:pt x="3342807" y="1139253"/>
                </a:cubicBezTo>
                <a:cubicBezTo>
                  <a:pt x="3575155" y="924394"/>
                  <a:pt x="3406515" y="462197"/>
                  <a:pt x="3237875" y="0"/>
                </a:cubicBezTo>
              </a:path>
            </a:pathLst>
          </a:custGeom>
          <a:noFill/>
          <a:ln w="15875" cap="rnd">
            <a:solidFill>
              <a:srgbClr val="002060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89EDF0F2-F874-3C89-7CC1-956F5B84D190}"/>
              </a:ext>
            </a:extLst>
          </p:cNvPr>
          <p:cNvSpPr/>
          <p:nvPr/>
        </p:nvSpPr>
        <p:spPr>
          <a:xfrm>
            <a:off x="-1768839" y="32746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Ovale 19">
            <a:extLst>
              <a:ext uri="{FF2B5EF4-FFF2-40B4-BE49-F238E27FC236}">
                <a16:creationId xmlns:a16="http://schemas.microsoft.com/office/drawing/2014/main" id="{E82C5962-B837-49F7-9211-A973A7FF2B4E}"/>
              </a:ext>
            </a:extLst>
          </p:cNvPr>
          <p:cNvSpPr/>
          <p:nvPr/>
        </p:nvSpPr>
        <p:spPr>
          <a:xfrm>
            <a:off x="803478" y="5938389"/>
            <a:ext cx="221844" cy="221844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4" name="Gruppo 23">
            <a:extLst>
              <a:ext uri="{FF2B5EF4-FFF2-40B4-BE49-F238E27FC236}">
                <a16:creationId xmlns:a16="http://schemas.microsoft.com/office/drawing/2014/main" id="{0A589A45-DECA-460B-0652-B15B4ED852CF}"/>
              </a:ext>
            </a:extLst>
          </p:cNvPr>
          <p:cNvGrpSpPr/>
          <p:nvPr/>
        </p:nvGrpSpPr>
        <p:grpSpPr>
          <a:xfrm>
            <a:off x="10794844" y="6455752"/>
            <a:ext cx="1397156" cy="246221"/>
            <a:chOff x="10794844" y="6455752"/>
            <a:chExt cx="1397156" cy="246221"/>
          </a:xfrm>
        </p:grpSpPr>
        <p:sp>
          <p:nvSpPr>
            <p:cNvPr id="25" name="Ovale 24">
              <a:extLst>
                <a:ext uri="{FF2B5EF4-FFF2-40B4-BE49-F238E27FC236}">
                  <a16:creationId xmlns:a16="http://schemas.microsoft.com/office/drawing/2014/main" id="{65719258-B71C-9F14-3862-8BE76AAD2DC9}"/>
                </a:ext>
              </a:extLst>
            </p:cNvPr>
            <p:cNvSpPr/>
            <p:nvPr/>
          </p:nvSpPr>
          <p:spPr>
            <a:xfrm>
              <a:off x="10794844" y="6486504"/>
              <a:ext cx="184718" cy="184718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26" name="CasellaDiTesto 25">
              <a:extLst>
                <a:ext uri="{FF2B5EF4-FFF2-40B4-BE49-F238E27FC236}">
                  <a16:creationId xmlns:a16="http://schemas.microsoft.com/office/drawing/2014/main" id="{6835FBD8-37BE-7541-BD60-F9AF67FE9D81}"/>
                </a:ext>
              </a:extLst>
            </p:cNvPr>
            <p:cNvSpPr txBox="1"/>
            <p:nvPr/>
          </p:nvSpPr>
          <p:spPr>
            <a:xfrm>
              <a:off x="10979562" y="6455752"/>
              <a:ext cx="1212438" cy="246221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r>
                <a:rPr lang="it-IT" sz="10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Link</a:t>
              </a:r>
              <a:endParaRPr lang="it-IT" sz="1000" i="1" dirty="0"/>
            </a:p>
          </p:txBody>
        </p:sp>
      </p:grpSp>
      <p:sp>
        <p:nvSpPr>
          <p:cNvPr id="31" name="Ovale 30">
            <a:extLst>
              <a:ext uri="{FF2B5EF4-FFF2-40B4-BE49-F238E27FC236}">
                <a16:creationId xmlns:a16="http://schemas.microsoft.com/office/drawing/2014/main" id="{C6591467-0D26-FAE1-632D-EBC792559F1E}"/>
              </a:ext>
            </a:extLst>
          </p:cNvPr>
          <p:cNvSpPr/>
          <p:nvPr/>
        </p:nvSpPr>
        <p:spPr>
          <a:xfrm>
            <a:off x="7118328" y="2328771"/>
            <a:ext cx="184718" cy="184718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Ovale 35">
            <a:extLst>
              <a:ext uri="{FF2B5EF4-FFF2-40B4-BE49-F238E27FC236}">
                <a16:creationId xmlns:a16="http://schemas.microsoft.com/office/drawing/2014/main" id="{15FC74AB-B70B-F66C-918A-1894B1747D50}"/>
              </a:ext>
            </a:extLst>
          </p:cNvPr>
          <p:cNvSpPr/>
          <p:nvPr/>
        </p:nvSpPr>
        <p:spPr>
          <a:xfrm>
            <a:off x="9035330" y="1014292"/>
            <a:ext cx="184718" cy="184718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Ovale 36">
            <a:extLst>
              <a:ext uri="{FF2B5EF4-FFF2-40B4-BE49-F238E27FC236}">
                <a16:creationId xmlns:a16="http://schemas.microsoft.com/office/drawing/2014/main" id="{FFC32C67-7089-DAEB-993F-57A1B16B3B28}"/>
              </a:ext>
            </a:extLst>
          </p:cNvPr>
          <p:cNvSpPr/>
          <p:nvPr/>
        </p:nvSpPr>
        <p:spPr>
          <a:xfrm>
            <a:off x="11043305" y="3199480"/>
            <a:ext cx="184718" cy="184718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080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2035154-3395-CFDD-B7AC-23CB4FEA135C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pic>
        <p:nvPicPr>
          <p:cNvPr id="7" name="Elemento grafico 6">
            <a:extLst>
              <a:ext uri="{FF2B5EF4-FFF2-40B4-BE49-F238E27FC236}">
                <a16:creationId xmlns:a16="http://schemas.microsoft.com/office/drawing/2014/main" id="{8A906557-D092-56C2-BA1D-981051F0CA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4400" y="1422417"/>
            <a:ext cx="566738" cy="566738"/>
          </a:xfrm>
          <a:prstGeom prst="rect">
            <a:avLst/>
          </a:prstGeom>
        </p:spPr>
      </p:pic>
      <p:pic>
        <p:nvPicPr>
          <p:cNvPr id="23" name="Immagine 22" descr="Immagine che contiene testo, schermata, Sito Web, Brochure&#10;&#10;Descrizione generata automaticamente">
            <a:extLst>
              <a:ext uri="{FF2B5EF4-FFF2-40B4-BE49-F238E27FC236}">
                <a16:creationId xmlns:a16="http://schemas.microsoft.com/office/drawing/2014/main" id="{D9C3C3F5-07CA-6705-4B54-E58AAEFFA6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214" y="1366408"/>
            <a:ext cx="5739786" cy="497751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7" name="Arco 16">
            <a:extLst>
              <a:ext uri="{FF2B5EF4-FFF2-40B4-BE49-F238E27FC236}">
                <a16:creationId xmlns:a16="http://schemas.microsoft.com/office/drawing/2014/main" id="{B082B37E-6634-2D40-96C6-7FF91A68A47B}"/>
              </a:ext>
            </a:extLst>
          </p:cNvPr>
          <p:cNvSpPr/>
          <p:nvPr/>
        </p:nvSpPr>
        <p:spPr>
          <a:xfrm rot="17293782" flipV="1">
            <a:off x="-872331" y="5254238"/>
            <a:ext cx="3414485" cy="4599465"/>
          </a:xfrm>
          <a:prstGeom prst="arc">
            <a:avLst>
              <a:gd name="adj1" fmla="val 16200000"/>
              <a:gd name="adj2" fmla="val 5232652"/>
            </a:avLst>
          </a:prstGeom>
          <a:ln w="1270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3" name="Connettore 1 2">
            <a:extLst>
              <a:ext uri="{FF2B5EF4-FFF2-40B4-BE49-F238E27FC236}">
                <a16:creationId xmlns:a16="http://schemas.microsoft.com/office/drawing/2014/main" id="{5E282A24-F2DD-0A42-910D-ABBB89FBA023}"/>
              </a:ext>
            </a:extLst>
          </p:cNvPr>
          <p:cNvCxnSpPr/>
          <p:nvPr/>
        </p:nvCxnSpPr>
        <p:spPr>
          <a:xfrm>
            <a:off x="3672349" y="-294967"/>
            <a:ext cx="1268361" cy="0"/>
          </a:xfrm>
          <a:prstGeom prst="line">
            <a:avLst/>
          </a:prstGeom>
          <a:ln w="114300" cap="rnd">
            <a:solidFill>
              <a:srgbClr val="00B05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16FC730E-BD43-A28B-69F8-8F32957B1952}"/>
              </a:ext>
            </a:extLst>
          </p:cNvPr>
          <p:cNvSpPr txBox="1">
            <a:spLocks/>
          </p:cNvSpPr>
          <p:nvPr/>
        </p:nvSpPr>
        <p:spPr>
          <a:xfrm>
            <a:off x="1947173" y="1422417"/>
            <a:ext cx="4355566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Pagina sito web Premium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dedicata al percorso di sostenibilità: 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storia, un’opportunità</a:t>
            </a:r>
          </a:p>
          <a:p>
            <a:b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Raccontiamo il tuo percorso di sostenibilità evidenziando la storia, la vision e la mission aziendale.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design sarà attuale e contemporaneo, in sintonia con l’immagine aziendale.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L’obiettivo è creare</a:t>
            </a: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un’esperienza visiva coinvolgente 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 valorizzi l’impegno assunto e l’integrazione dei temi ESG in azienda.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struttura del layout sarà progettata in modo da agevolare la fruizione dei contenuti.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L’offerta, inoltre, prevede, una consulenza  con eventuali agenzie/professionisti dedicati alla realizzazione della pagina nel sito web.</a:t>
            </a:r>
          </a:p>
        </p:txBody>
      </p:sp>
    </p:spTree>
    <p:extLst>
      <p:ext uri="{BB962C8B-B14F-4D97-AF65-F5344CB8AC3E}">
        <p14:creationId xmlns:p14="http://schemas.microsoft.com/office/powerpoint/2010/main" val="1350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332C57E9-9154-6A46-A940-CFC9B06F9D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434" y="3190491"/>
            <a:ext cx="2213632" cy="344586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FF52C652-EDD6-0F44-973F-D095FAA08209}"/>
              </a:ext>
            </a:extLst>
          </p:cNvPr>
          <p:cNvSpPr txBox="1">
            <a:spLocks/>
          </p:cNvSpPr>
          <p:nvPr/>
        </p:nvSpPr>
        <p:spPr>
          <a:xfrm>
            <a:off x="1947171" y="1422417"/>
            <a:ext cx="439596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 kit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eventi</a:t>
            </a:r>
            <a:b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Highlights, post social: </a:t>
            </a: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kit di strumenti di comunicazione aggiornato </a:t>
            </a: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(obiettivi raggiunti, certificazioni conseguite, indicazioni prossimi obiettivi).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C2D6D951-76C3-584E-B5E8-A29F09C564AB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pic>
        <p:nvPicPr>
          <p:cNvPr id="17" name="Immagine 16" descr="Immagine che contiene testo, schermata, Sito Web, software&#10;&#10;Descrizione generata automaticamente">
            <a:extLst>
              <a:ext uri="{FF2B5EF4-FFF2-40B4-BE49-F238E27FC236}">
                <a16:creationId xmlns:a16="http://schemas.microsoft.com/office/drawing/2014/main" id="{B38C0563-1220-A34E-879D-C3C0AFE8667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6691" y="3159902"/>
            <a:ext cx="2228145" cy="347645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8" name="Immagine 17" descr="Immagine che contiene testo, elettronica, schermata, software&#10;&#10;Descrizione generata automaticamente">
            <a:extLst>
              <a:ext uri="{FF2B5EF4-FFF2-40B4-BE49-F238E27FC236}">
                <a16:creationId xmlns:a16="http://schemas.microsoft.com/office/drawing/2014/main" id="{88A3C9A8-15B1-3B4B-B9E1-1A3D086FF6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9512" y="3170061"/>
            <a:ext cx="2233283" cy="347645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magine 18">
            <a:extLst>
              <a:ext uri="{FF2B5EF4-FFF2-40B4-BE49-F238E27FC236}">
                <a16:creationId xmlns:a16="http://schemas.microsoft.com/office/drawing/2014/main" id="{9F1A0F77-EBAA-0C4F-BE1E-40535BEA72A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2" t="20994" r="34860" b="43152"/>
          <a:stretch/>
        </p:blipFill>
        <p:spPr>
          <a:xfrm>
            <a:off x="5345993" y="3190491"/>
            <a:ext cx="6332202" cy="37800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6" name="Rettangolo arrotondato 25">
            <a:extLst>
              <a:ext uri="{FF2B5EF4-FFF2-40B4-BE49-F238E27FC236}">
                <a16:creationId xmlns:a16="http://schemas.microsoft.com/office/drawing/2014/main" id="{4B6CD8E1-21BF-8F48-AB8B-27AFA8D7B13E}"/>
              </a:ext>
            </a:extLst>
          </p:cNvPr>
          <p:cNvSpPr/>
          <p:nvPr/>
        </p:nvSpPr>
        <p:spPr>
          <a:xfrm>
            <a:off x="6453311" y="1254240"/>
            <a:ext cx="4295831" cy="1751058"/>
          </a:xfrm>
          <a:prstGeom prst="roundRect">
            <a:avLst>
              <a:gd name="adj" fmla="val 7662"/>
            </a:avLst>
          </a:prstGeom>
          <a:noFill/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POST PER I TUOI SOCIAL: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legati alle tappe del percorso intrapreso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inerenti alle iniziative ESG </a:t>
            </a:r>
            <a:br>
              <a: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(es. corporate, impegno sociale)</a:t>
            </a: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ttangolo con angoli arrotondati 9">
            <a:extLst>
              <a:ext uri="{FF2B5EF4-FFF2-40B4-BE49-F238E27FC236}">
                <a16:creationId xmlns:a16="http://schemas.microsoft.com/office/drawing/2014/main" id="{3090DA55-1D25-0A43-B811-0192753AD276}"/>
              </a:ext>
            </a:extLst>
          </p:cNvPr>
          <p:cNvSpPr/>
          <p:nvPr/>
        </p:nvSpPr>
        <p:spPr>
          <a:xfrm flipH="1">
            <a:off x="6599434" y="1390513"/>
            <a:ext cx="136983" cy="1369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36" name="Rettangolo con angoli arrotondati 35">
            <a:extLst>
              <a:ext uri="{FF2B5EF4-FFF2-40B4-BE49-F238E27FC236}">
                <a16:creationId xmlns:a16="http://schemas.microsoft.com/office/drawing/2014/main" id="{19B220D3-A842-3945-BEC0-06228D20D16A}"/>
              </a:ext>
            </a:extLst>
          </p:cNvPr>
          <p:cNvSpPr/>
          <p:nvPr/>
        </p:nvSpPr>
        <p:spPr>
          <a:xfrm flipH="1">
            <a:off x="6777205" y="1390513"/>
            <a:ext cx="136983" cy="13698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8" name="Rettangolo con angoli arrotondati 37">
            <a:extLst>
              <a:ext uri="{FF2B5EF4-FFF2-40B4-BE49-F238E27FC236}">
                <a16:creationId xmlns:a16="http://schemas.microsoft.com/office/drawing/2014/main" id="{630C10CF-82D4-D849-9BD3-02354E31259B}"/>
              </a:ext>
            </a:extLst>
          </p:cNvPr>
          <p:cNvSpPr/>
          <p:nvPr/>
        </p:nvSpPr>
        <p:spPr>
          <a:xfrm flipH="1">
            <a:off x="6959053" y="1390513"/>
            <a:ext cx="136983" cy="13698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pic>
        <p:nvPicPr>
          <p:cNvPr id="49" name="Elemento grafico 48" descr="Megafono contorno">
            <a:extLst>
              <a:ext uri="{FF2B5EF4-FFF2-40B4-BE49-F238E27FC236}">
                <a16:creationId xmlns:a16="http://schemas.microsoft.com/office/drawing/2014/main" id="{FC33E03D-0215-D94F-8979-25C4253C1A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58327" y="96629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633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2035154-3395-CFDD-B7AC-23CB4FEA135C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pic>
        <p:nvPicPr>
          <p:cNvPr id="12" name="Elemento grafico 11" descr="Megafono contorno">
            <a:extLst>
              <a:ext uri="{FF2B5EF4-FFF2-40B4-BE49-F238E27FC236}">
                <a16:creationId xmlns:a16="http://schemas.microsoft.com/office/drawing/2014/main" id="{1D78698C-A61B-7A81-F718-60191A7A7E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8327" y="966298"/>
            <a:ext cx="914400" cy="914400"/>
          </a:xfrm>
          <a:prstGeom prst="rect">
            <a:avLst/>
          </a:prstGeom>
        </p:spPr>
      </p:pic>
      <p:pic>
        <p:nvPicPr>
          <p:cNvPr id="35" name="Immagine 34">
            <a:extLst>
              <a:ext uri="{FF2B5EF4-FFF2-40B4-BE49-F238E27FC236}">
                <a16:creationId xmlns:a16="http://schemas.microsoft.com/office/drawing/2014/main" id="{1C78B3E3-D178-5645-849F-D06882DE2D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3010" y="3171908"/>
            <a:ext cx="4230611" cy="299091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23AB69AB-E2AF-0444-A312-2F4F5DB64DC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145" y="3171908"/>
            <a:ext cx="4291933" cy="30332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031ECE10-16D2-7D44-8CB0-64EC2619A0F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0416" y="3658182"/>
            <a:ext cx="4291934" cy="303320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3CA33BC6-A6F5-7340-94EF-1D8440E2236B}"/>
              </a:ext>
            </a:extLst>
          </p:cNvPr>
          <p:cNvSpPr txBox="1">
            <a:spLocks/>
          </p:cNvSpPr>
          <p:nvPr/>
        </p:nvSpPr>
        <p:spPr>
          <a:xfrm>
            <a:off x="1947171" y="1422417"/>
            <a:ext cx="439596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 kit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eventi</a:t>
            </a:r>
            <a:b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Highlights, post social: </a:t>
            </a: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kit di strumenti di comunicazione aggiornato </a:t>
            </a: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(obiettivi raggiunti, certificazioni conseguite, indicazioni prossimi obiettivi).</a:t>
            </a:r>
          </a:p>
        </p:txBody>
      </p:sp>
      <p:sp>
        <p:nvSpPr>
          <p:cNvPr id="14" name="Rettangolo arrotondato 13">
            <a:extLst>
              <a:ext uri="{FF2B5EF4-FFF2-40B4-BE49-F238E27FC236}">
                <a16:creationId xmlns:a16="http://schemas.microsoft.com/office/drawing/2014/main" id="{0AD76AB1-4B17-5D46-A3EC-CD092079E2F5}"/>
              </a:ext>
            </a:extLst>
          </p:cNvPr>
          <p:cNvSpPr/>
          <p:nvPr/>
        </p:nvSpPr>
        <p:spPr>
          <a:xfrm>
            <a:off x="6453311" y="1254240"/>
            <a:ext cx="4295831" cy="1751058"/>
          </a:xfrm>
          <a:prstGeom prst="roundRect">
            <a:avLst>
              <a:gd name="adj" fmla="val 7662"/>
            </a:avLst>
          </a:prstGeom>
          <a:noFill/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HIGHLIGHTS </a:t>
            </a:r>
            <a:endParaRPr lang="it-IT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scheda legata a quanto emerso dal Report di Sostenibilità</a:t>
            </a:r>
          </a:p>
        </p:txBody>
      </p:sp>
      <p:sp>
        <p:nvSpPr>
          <p:cNvPr id="2" name="Rettangolo con angoli arrotondati 1">
            <a:extLst>
              <a:ext uri="{FF2B5EF4-FFF2-40B4-BE49-F238E27FC236}">
                <a16:creationId xmlns:a16="http://schemas.microsoft.com/office/drawing/2014/main" id="{8C98DDF2-678A-A3AA-510F-12DB7B6AF5CB}"/>
              </a:ext>
            </a:extLst>
          </p:cNvPr>
          <p:cNvSpPr/>
          <p:nvPr/>
        </p:nvSpPr>
        <p:spPr>
          <a:xfrm flipH="1">
            <a:off x="6599434" y="1390513"/>
            <a:ext cx="136983" cy="1369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AA8D4CE9-FFF5-BAEB-FC31-95211D368E6C}"/>
              </a:ext>
            </a:extLst>
          </p:cNvPr>
          <p:cNvSpPr/>
          <p:nvPr/>
        </p:nvSpPr>
        <p:spPr>
          <a:xfrm flipH="1">
            <a:off x="6777205" y="1390513"/>
            <a:ext cx="136983" cy="1369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C8E9CC54-AB57-C4F5-EA50-CCD974239D44}"/>
              </a:ext>
            </a:extLst>
          </p:cNvPr>
          <p:cNvSpPr/>
          <p:nvPr/>
        </p:nvSpPr>
        <p:spPr>
          <a:xfrm flipH="1">
            <a:off x="6959053" y="1390513"/>
            <a:ext cx="136983" cy="13698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05919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magine 23">
            <a:extLst>
              <a:ext uri="{FF2B5EF4-FFF2-40B4-BE49-F238E27FC236}">
                <a16:creationId xmlns:a16="http://schemas.microsoft.com/office/drawing/2014/main" id="{8BB60F8F-4BD3-5740-A109-E812F742F3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2796" y="3550940"/>
            <a:ext cx="2547374" cy="143289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B68DCB26-0F0D-654A-8093-D916EF08AEC3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pic>
        <p:nvPicPr>
          <p:cNvPr id="27" name="Elemento grafico 26" descr="Megafono contorno">
            <a:extLst>
              <a:ext uri="{FF2B5EF4-FFF2-40B4-BE49-F238E27FC236}">
                <a16:creationId xmlns:a16="http://schemas.microsoft.com/office/drawing/2014/main" id="{67A56F52-4A65-B14E-93D7-9BBFE96483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8327" y="966298"/>
            <a:ext cx="914400" cy="914400"/>
          </a:xfrm>
          <a:prstGeom prst="rect">
            <a:avLst/>
          </a:prstGeom>
        </p:spPr>
      </p:pic>
      <p:pic>
        <p:nvPicPr>
          <p:cNvPr id="29" name="Immagine 28">
            <a:extLst>
              <a:ext uri="{FF2B5EF4-FFF2-40B4-BE49-F238E27FC236}">
                <a16:creationId xmlns:a16="http://schemas.microsoft.com/office/drawing/2014/main" id="{A86477A2-834A-7545-83FF-93049E3569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058" y="3550940"/>
            <a:ext cx="2547374" cy="143289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3" name="Immagine 32">
            <a:extLst>
              <a:ext uri="{FF2B5EF4-FFF2-40B4-BE49-F238E27FC236}">
                <a16:creationId xmlns:a16="http://schemas.microsoft.com/office/drawing/2014/main" id="{8FE47DF5-317D-F84B-ABE5-BF204E0BEF0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769" y="4741035"/>
            <a:ext cx="3425125" cy="192663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546C3E9D-2AA3-CC46-A859-38E5AC5B892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5352" y="3550940"/>
            <a:ext cx="2547374" cy="143289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9" name="Immagine 38">
            <a:extLst>
              <a:ext uri="{FF2B5EF4-FFF2-40B4-BE49-F238E27FC236}">
                <a16:creationId xmlns:a16="http://schemas.microsoft.com/office/drawing/2014/main" id="{2DDE4113-A8C0-FA49-AD18-781418EEFD1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898" y="3550940"/>
            <a:ext cx="2547374" cy="143289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0" name="Immagine 39">
            <a:extLst>
              <a:ext uri="{FF2B5EF4-FFF2-40B4-BE49-F238E27FC236}">
                <a16:creationId xmlns:a16="http://schemas.microsoft.com/office/drawing/2014/main" id="{53E11A06-CD56-4F4C-9C9B-23B41683D0A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3481" y="4613640"/>
            <a:ext cx="3645989" cy="205086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cxnSp>
        <p:nvCxnSpPr>
          <p:cNvPr id="44" name="Connettore 1 43">
            <a:extLst>
              <a:ext uri="{FF2B5EF4-FFF2-40B4-BE49-F238E27FC236}">
                <a16:creationId xmlns:a16="http://schemas.microsoft.com/office/drawing/2014/main" id="{143CE2A3-BAAF-8B49-AC83-4FE5F7B8C4BA}"/>
              </a:ext>
            </a:extLst>
          </p:cNvPr>
          <p:cNvCxnSpPr>
            <a:cxnSpLocks/>
          </p:cNvCxnSpPr>
          <p:nvPr/>
        </p:nvCxnSpPr>
        <p:spPr>
          <a:xfrm>
            <a:off x="1785186" y="-419545"/>
            <a:ext cx="5843373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13DEBC9C-94B8-2844-8D30-C0372A4DDC0C}"/>
              </a:ext>
            </a:extLst>
          </p:cNvPr>
          <p:cNvSpPr txBox="1">
            <a:spLocks/>
          </p:cNvSpPr>
          <p:nvPr/>
        </p:nvSpPr>
        <p:spPr>
          <a:xfrm>
            <a:off x="1947171" y="1422417"/>
            <a:ext cx="439596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 kit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eventi</a:t>
            </a:r>
            <a:b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kit di strumenti di comunicazione aggiornato </a:t>
            </a: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(obiettivi raggiunti, certificazioni conseguite, indicazioni prossimi obiettivi).</a:t>
            </a:r>
          </a:p>
        </p:txBody>
      </p:sp>
      <p:sp>
        <p:nvSpPr>
          <p:cNvPr id="48" name="Rettangolo arrotondato 47">
            <a:extLst>
              <a:ext uri="{FF2B5EF4-FFF2-40B4-BE49-F238E27FC236}">
                <a16:creationId xmlns:a16="http://schemas.microsoft.com/office/drawing/2014/main" id="{2D0E37FE-1FE7-D943-B838-A12CDB6C1256}"/>
              </a:ext>
            </a:extLst>
          </p:cNvPr>
          <p:cNvSpPr/>
          <p:nvPr/>
        </p:nvSpPr>
        <p:spPr>
          <a:xfrm>
            <a:off x="6453311" y="1254240"/>
            <a:ext cx="4295831" cy="1751058"/>
          </a:xfrm>
          <a:prstGeom prst="roundRect">
            <a:avLst>
              <a:gd name="adj" fmla="val 7662"/>
            </a:avLst>
          </a:prstGeom>
          <a:noFill/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AGGIUNTIVO </a:t>
            </a:r>
            <a:endParaRPr lang="it-IT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Creazione materiale per eventi/fiere da concordare (flyer e/o post, presentazione percorso di sostenibilità, sintesi Report di Sostenibilità) affiancamento Piano Editoriale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BE4E7B27-F8B5-200A-44F5-D3AF74E5E41B}"/>
              </a:ext>
            </a:extLst>
          </p:cNvPr>
          <p:cNvGrpSpPr/>
          <p:nvPr/>
        </p:nvGrpSpPr>
        <p:grpSpPr>
          <a:xfrm>
            <a:off x="6599434" y="-700499"/>
            <a:ext cx="496602" cy="136983"/>
            <a:chOff x="6599434" y="1390513"/>
            <a:chExt cx="496602" cy="136983"/>
          </a:xfrm>
        </p:grpSpPr>
        <p:sp>
          <p:nvSpPr>
            <p:cNvPr id="52" name="Ovale 51">
              <a:extLst>
                <a:ext uri="{FF2B5EF4-FFF2-40B4-BE49-F238E27FC236}">
                  <a16:creationId xmlns:a16="http://schemas.microsoft.com/office/drawing/2014/main" id="{033B2E5C-238C-6C40-BE58-9015512EA915}"/>
                </a:ext>
              </a:extLst>
            </p:cNvPr>
            <p:cNvSpPr/>
            <p:nvPr/>
          </p:nvSpPr>
          <p:spPr>
            <a:xfrm flipH="1">
              <a:off x="6599434" y="1390513"/>
              <a:ext cx="136983" cy="13698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3" name="Ovale 52">
              <a:extLst>
                <a:ext uri="{FF2B5EF4-FFF2-40B4-BE49-F238E27FC236}">
                  <a16:creationId xmlns:a16="http://schemas.microsoft.com/office/drawing/2014/main" id="{8C128683-E2A1-D049-B17C-B0EAB1FB4DA1}"/>
                </a:ext>
              </a:extLst>
            </p:cNvPr>
            <p:cNvSpPr/>
            <p:nvPr/>
          </p:nvSpPr>
          <p:spPr>
            <a:xfrm flipH="1">
              <a:off x="6777205" y="1390513"/>
              <a:ext cx="136983" cy="13698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4" name="Ovale 53">
              <a:extLst>
                <a:ext uri="{FF2B5EF4-FFF2-40B4-BE49-F238E27FC236}">
                  <a16:creationId xmlns:a16="http://schemas.microsoft.com/office/drawing/2014/main" id="{971DE4B5-3D94-2A4C-89C7-80E3921875D5}"/>
                </a:ext>
              </a:extLst>
            </p:cNvPr>
            <p:cNvSpPr/>
            <p:nvPr/>
          </p:nvSpPr>
          <p:spPr>
            <a:xfrm flipH="1">
              <a:off x="6959053" y="1390513"/>
              <a:ext cx="136983" cy="13698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E3143943-227A-418C-BE0B-DC598470F512}"/>
              </a:ext>
            </a:extLst>
          </p:cNvPr>
          <p:cNvSpPr/>
          <p:nvPr/>
        </p:nvSpPr>
        <p:spPr>
          <a:xfrm flipH="1">
            <a:off x="6599434" y="1390513"/>
            <a:ext cx="136983" cy="1369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2D3712A7-4D2F-78B3-012E-D6497C6EC988}"/>
              </a:ext>
            </a:extLst>
          </p:cNvPr>
          <p:cNvSpPr/>
          <p:nvPr/>
        </p:nvSpPr>
        <p:spPr>
          <a:xfrm flipH="1">
            <a:off x="6777205" y="1390513"/>
            <a:ext cx="136983" cy="1369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FEF953F7-8ED6-0B42-3008-C2A2688BE98F}"/>
              </a:ext>
            </a:extLst>
          </p:cNvPr>
          <p:cNvSpPr/>
          <p:nvPr/>
        </p:nvSpPr>
        <p:spPr>
          <a:xfrm flipH="1">
            <a:off x="6959053" y="1390513"/>
            <a:ext cx="136983" cy="1369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9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990499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8" name="Immagine 557" descr="Immagine che contiene disegno, schizzo, illustrazione, arte&#10;&#10;Descrizione generata automaticamente">
            <a:extLst>
              <a:ext uri="{FF2B5EF4-FFF2-40B4-BE49-F238E27FC236}">
                <a16:creationId xmlns:a16="http://schemas.microsoft.com/office/drawing/2014/main" id="{239DCAE0-9FFF-C9D0-72EE-7206B90580A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358410" y="1364401"/>
            <a:ext cx="7817064" cy="5489583"/>
          </a:xfrm>
          <a:prstGeom prst="rect">
            <a:avLst/>
          </a:prstGeom>
        </p:spPr>
      </p:pic>
      <p:sp>
        <p:nvSpPr>
          <p:cNvPr id="35" name="Rettangolo arrotondato 47">
            <a:extLst>
              <a:ext uri="{FF2B5EF4-FFF2-40B4-BE49-F238E27FC236}">
                <a16:creationId xmlns:a16="http://schemas.microsoft.com/office/drawing/2014/main" id="{E4F6C652-660B-42AB-7020-7FFD27ADA37C}"/>
              </a:ext>
            </a:extLst>
          </p:cNvPr>
          <p:cNvSpPr/>
          <p:nvPr/>
        </p:nvSpPr>
        <p:spPr>
          <a:xfrm>
            <a:off x="6799575" y="3020093"/>
            <a:ext cx="2625914" cy="612419"/>
          </a:xfrm>
          <a:prstGeom prst="roundRect">
            <a:avLst>
              <a:gd name="adj" fmla="val 7662"/>
            </a:avLst>
          </a:prstGeom>
          <a:noFill/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</a:t>
            </a:r>
            <a:endParaRPr lang="it-IT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B68DCB26-0F0D-654A-8093-D916EF08AEC3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70D51A83-35D6-44D6-9560-58D9BD50E265}"/>
              </a:ext>
            </a:extLst>
          </p:cNvPr>
          <p:cNvSpPr txBox="1">
            <a:spLocks/>
          </p:cNvSpPr>
          <p:nvPr/>
        </p:nvSpPr>
        <p:spPr>
          <a:xfrm>
            <a:off x="1947171" y="1422417"/>
            <a:ext cx="561968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ESG </a:t>
            </a:r>
            <a:r>
              <a:rPr lang="it-IT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pacchetto unico dal valore aggiunto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Elemento grafico 5" descr="Giornale contorno">
            <a:extLst>
              <a:ext uri="{FF2B5EF4-FFF2-40B4-BE49-F238E27FC236}">
                <a16:creationId xmlns:a16="http://schemas.microsoft.com/office/drawing/2014/main" id="{45F70C73-2DB5-8CE0-334D-77FC7D9F4F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85222" y="1166696"/>
            <a:ext cx="699964" cy="699964"/>
          </a:xfrm>
          <a:prstGeom prst="rect">
            <a:avLst/>
          </a:prstGeom>
        </p:spPr>
      </p:pic>
      <p:sp>
        <p:nvSpPr>
          <p:cNvPr id="9" name="Rettangolo arrotondato 47">
            <a:extLst>
              <a:ext uri="{FF2B5EF4-FFF2-40B4-BE49-F238E27FC236}">
                <a16:creationId xmlns:a16="http://schemas.microsoft.com/office/drawing/2014/main" id="{F30E564A-8800-30CC-B8F4-FDCACA7FBEAB}"/>
              </a:ext>
            </a:extLst>
          </p:cNvPr>
          <p:cNvSpPr/>
          <p:nvPr/>
        </p:nvSpPr>
        <p:spPr>
          <a:xfrm>
            <a:off x="920320" y="4060252"/>
            <a:ext cx="2761417" cy="1623383"/>
          </a:xfrm>
          <a:prstGeom prst="roundRect">
            <a:avLst>
              <a:gd name="adj" fmla="val 7662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 anchorCtr="0"/>
          <a:lstStyle/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contenuti/articoli sul percorso di sostenibilità intrapreso, per popolare la sezione news/blog del tuo sito web </a:t>
            </a:r>
            <a:endParaRPr lang="it-IT" sz="1400" dirty="0"/>
          </a:p>
        </p:txBody>
      </p:sp>
      <p:sp>
        <p:nvSpPr>
          <p:cNvPr id="10" name="Rettangolo arrotondato 47">
            <a:extLst>
              <a:ext uri="{FF2B5EF4-FFF2-40B4-BE49-F238E27FC236}">
                <a16:creationId xmlns:a16="http://schemas.microsoft.com/office/drawing/2014/main" id="{96DDCD54-0751-158B-C85F-7DBDD2944B7E}"/>
              </a:ext>
            </a:extLst>
          </p:cNvPr>
          <p:cNvSpPr/>
          <p:nvPr/>
        </p:nvSpPr>
        <p:spPr>
          <a:xfrm>
            <a:off x="3939582" y="4074942"/>
            <a:ext cx="2761417" cy="1623383"/>
          </a:xfrm>
          <a:prstGeom prst="roundRect">
            <a:avLst>
              <a:gd name="adj" fmla="val 7662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 anchorCtr="0"/>
          <a:lstStyle/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presentazione sulla sostenibilità e la comunicazione ESG</a:t>
            </a:r>
          </a:p>
        </p:txBody>
      </p:sp>
      <p:pic>
        <p:nvPicPr>
          <p:cNvPr id="336" name="Elemento grafico 335" descr="Una foglia d’olmo">
            <a:extLst>
              <a:ext uri="{FF2B5EF4-FFF2-40B4-BE49-F238E27FC236}">
                <a16:creationId xmlns:a16="http://schemas.microsoft.com/office/drawing/2014/main" id="{8CB04702-C9F2-7499-4629-FD2878B403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-1039338" y="6058199"/>
            <a:ext cx="795785" cy="795785"/>
          </a:xfrm>
          <a:prstGeom prst="rect">
            <a:avLst/>
          </a:prstGeom>
        </p:spPr>
      </p:pic>
      <p:cxnSp>
        <p:nvCxnSpPr>
          <p:cNvPr id="44" name="Connettore 1 43">
            <a:extLst>
              <a:ext uri="{FF2B5EF4-FFF2-40B4-BE49-F238E27FC236}">
                <a16:creationId xmlns:a16="http://schemas.microsoft.com/office/drawing/2014/main" id="{143CE2A3-BAAF-8B49-AC83-4FE5F7B8C4BA}"/>
              </a:ext>
            </a:extLst>
          </p:cNvPr>
          <p:cNvCxnSpPr>
            <a:cxnSpLocks/>
          </p:cNvCxnSpPr>
          <p:nvPr/>
        </p:nvCxnSpPr>
        <p:spPr>
          <a:xfrm>
            <a:off x="988072" y="3814037"/>
            <a:ext cx="2625914" cy="0"/>
          </a:xfrm>
          <a:prstGeom prst="line">
            <a:avLst/>
          </a:prstGeom>
          <a:ln w="222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9" name="Connettore 1 43">
            <a:extLst>
              <a:ext uri="{FF2B5EF4-FFF2-40B4-BE49-F238E27FC236}">
                <a16:creationId xmlns:a16="http://schemas.microsoft.com/office/drawing/2014/main" id="{C34ECFE7-B405-8EE0-25A0-301FAAFFD342}"/>
              </a:ext>
            </a:extLst>
          </p:cNvPr>
          <p:cNvCxnSpPr>
            <a:cxnSpLocks/>
          </p:cNvCxnSpPr>
          <p:nvPr/>
        </p:nvCxnSpPr>
        <p:spPr>
          <a:xfrm>
            <a:off x="3996587" y="3826890"/>
            <a:ext cx="2625914" cy="0"/>
          </a:xfrm>
          <a:prstGeom prst="line">
            <a:avLst/>
          </a:prstGeom>
          <a:ln w="222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1" name="Rettangolo arrotondato 47">
            <a:extLst>
              <a:ext uri="{FF2B5EF4-FFF2-40B4-BE49-F238E27FC236}">
                <a16:creationId xmlns:a16="http://schemas.microsoft.com/office/drawing/2014/main" id="{24E3A0B8-C841-5112-FF0B-99D7BD4C6C4D}"/>
              </a:ext>
            </a:extLst>
          </p:cNvPr>
          <p:cNvSpPr/>
          <p:nvPr/>
        </p:nvSpPr>
        <p:spPr>
          <a:xfrm>
            <a:off x="988072" y="3010164"/>
            <a:ext cx="2625914" cy="612419"/>
          </a:xfrm>
          <a:prstGeom prst="roundRect">
            <a:avLst>
              <a:gd name="adj" fmla="val 7662"/>
            </a:avLst>
          </a:prstGeom>
          <a:noFill/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</a:t>
            </a:r>
            <a:endParaRPr lang="it-IT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2" name="Rettangolo arrotondato 47">
            <a:extLst>
              <a:ext uri="{FF2B5EF4-FFF2-40B4-BE49-F238E27FC236}">
                <a16:creationId xmlns:a16="http://schemas.microsoft.com/office/drawing/2014/main" id="{BC2CDD56-ABB0-EF0C-5914-1AAAD77FEDBD}"/>
              </a:ext>
            </a:extLst>
          </p:cNvPr>
          <p:cNvSpPr/>
          <p:nvPr/>
        </p:nvSpPr>
        <p:spPr>
          <a:xfrm>
            <a:off x="3908582" y="3027965"/>
            <a:ext cx="2625914" cy="612419"/>
          </a:xfrm>
          <a:prstGeom prst="roundRect">
            <a:avLst>
              <a:gd name="adj" fmla="val 7662"/>
            </a:avLst>
          </a:prstGeom>
          <a:noFill/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</a:t>
            </a:r>
            <a:endParaRPr lang="it-IT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igura a mano libera: forma 6">
            <a:extLst>
              <a:ext uri="{FF2B5EF4-FFF2-40B4-BE49-F238E27FC236}">
                <a16:creationId xmlns:a16="http://schemas.microsoft.com/office/drawing/2014/main" id="{DA650EBE-A2BC-9844-C15E-C70FFB60BF01}"/>
              </a:ext>
            </a:extLst>
          </p:cNvPr>
          <p:cNvSpPr/>
          <p:nvPr/>
        </p:nvSpPr>
        <p:spPr>
          <a:xfrm>
            <a:off x="7079912" y="3204863"/>
            <a:ext cx="302191" cy="300883"/>
          </a:xfrm>
          <a:custGeom>
            <a:avLst/>
            <a:gdLst>
              <a:gd name="connsiteX0" fmla="*/ 191245 w 382445"/>
              <a:gd name="connsiteY0" fmla="*/ 19050 h 380790"/>
              <a:gd name="connsiteX1" fmla="*/ 198027 w 382445"/>
              <a:gd name="connsiteY1" fmla="*/ 24384 h 380790"/>
              <a:gd name="connsiteX2" fmla="*/ 225535 w 382445"/>
              <a:gd name="connsiteY2" fmla="*/ 108776 h 380790"/>
              <a:gd name="connsiteX3" fmla="*/ 225640 w 382445"/>
              <a:gd name="connsiteY3" fmla="*/ 109080 h 380790"/>
              <a:gd name="connsiteX4" fmla="*/ 225744 w 382445"/>
              <a:gd name="connsiteY4" fmla="*/ 109385 h 380790"/>
              <a:gd name="connsiteX5" fmla="*/ 268397 w 382445"/>
              <a:gd name="connsiteY5" fmla="*/ 140018 h 380790"/>
              <a:gd name="connsiteX6" fmla="*/ 356027 w 382445"/>
              <a:gd name="connsiteY6" fmla="*/ 140018 h 380790"/>
              <a:gd name="connsiteX7" fmla="*/ 362895 w 382445"/>
              <a:gd name="connsiteY7" fmla="*/ 144628 h 380790"/>
              <a:gd name="connsiteX8" fmla="*/ 360504 w 382445"/>
              <a:gd name="connsiteY8" fmla="*/ 153410 h 380790"/>
              <a:gd name="connsiteX9" fmla="*/ 291095 w 382445"/>
              <a:gd name="connsiteY9" fmla="*/ 215265 h 380790"/>
              <a:gd name="connsiteX10" fmla="*/ 277760 w 382445"/>
              <a:gd name="connsiteY10" fmla="*/ 262480 h 380790"/>
              <a:gd name="connsiteX11" fmla="*/ 303402 w 382445"/>
              <a:gd name="connsiteY11" fmla="*/ 351768 h 380790"/>
              <a:gd name="connsiteX12" fmla="*/ 300887 w 382445"/>
              <a:gd name="connsiteY12" fmla="*/ 360026 h 380790"/>
              <a:gd name="connsiteX13" fmla="*/ 295906 w 382445"/>
              <a:gd name="connsiteY13" fmla="*/ 361788 h 380790"/>
              <a:gd name="connsiteX14" fmla="*/ 292705 w 382445"/>
              <a:gd name="connsiteY14" fmla="*/ 360683 h 380790"/>
              <a:gd name="connsiteX15" fmla="*/ 216839 w 382445"/>
              <a:gd name="connsiteY15" fmla="*/ 307572 h 380790"/>
              <a:gd name="connsiteX16" fmla="*/ 164794 w 382445"/>
              <a:gd name="connsiteY16" fmla="*/ 307572 h 380790"/>
              <a:gd name="connsiteX17" fmla="*/ 89623 w 382445"/>
              <a:gd name="connsiteY17" fmla="*/ 360197 h 380790"/>
              <a:gd name="connsiteX18" fmla="*/ 84860 w 382445"/>
              <a:gd name="connsiteY18" fmla="*/ 361407 h 380790"/>
              <a:gd name="connsiteX19" fmla="*/ 81050 w 382445"/>
              <a:gd name="connsiteY19" fmla="*/ 360293 h 380790"/>
              <a:gd name="connsiteX20" fmla="*/ 80669 w 382445"/>
              <a:gd name="connsiteY20" fmla="*/ 359997 h 380790"/>
              <a:gd name="connsiteX21" fmla="*/ 80279 w 382445"/>
              <a:gd name="connsiteY21" fmla="*/ 359731 h 380790"/>
              <a:gd name="connsiteX22" fmla="*/ 77735 w 382445"/>
              <a:gd name="connsiteY22" fmla="*/ 353263 h 380790"/>
              <a:gd name="connsiteX23" fmla="*/ 77926 w 382445"/>
              <a:gd name="connsiteY23" fmla="*/ 352739 h 380790"/>
              <a:gd name="connsiteX24" fmla="*/ 78088 w 382445"/>
              <a:gd name="connsiteY24" fmla="*/ 352196 h 380790"/>
              <a:gd name="connsiteX25" fmla="*/ 104758 w 382445"/>
              <a:gd name="connsiteY25" fmla="*/ 262661 h 380790"/>
              <a:gd name="connsiteX26" fmla="*/ 105006 w 382445"/>
              <a:gd name="connsiteY26" fmla="*/ 261823 h 380790"/>
              <a:gd name="connsiteX27" fmla="*/ 105177 w 382445"/>
              <a:gd name="connsiteY27" fmla="*/ 260956 h 380790"/>
              <a:gd name="connsiteX28" fmla="*/ 105177 w 382445"/>
              <a:gd name="connsiteY28" fmla="*/ 238249 h 380790"/>
              <a:gd name="connsiteX29" fmla="*/ 92347 w 382445"/>
              <a:gd name="connsiteY29" fmla="*/ 216132 h 380790"/>
              <a:gd name="connsiteX30" fmla="*/ 91909 w 382445"/>
              <a:gd name="connsiteY30" fmla="*/ 215694 h 380790"/>
              <a:gd name="connsiteX31" fmla="*/ 91423 w 382445"/>
              <a:gd name="connsiteY31" fmla="*/ 215265 h 380790"/>
              <a:gd name="connsiteX32" fmla="*/ 52589 w 382445"/>
              <a:gd name="connsiteY32" fmla="*/ 181175 h 380790"/>
              <a:gd name="connsiteX33" fmla="*/ 21976 w 382445"/>
              <a:gd name="connsiteY33" fmla="*/ 153429 h 380790"/>
              <a:gd name="connsiteX34" fmla="*/ 19604 w 382445"/>
              <a:gd name="connsiteY34" fmla="*/ 144656 h 380790"/>
              <a:gd name="connsiteX35" fmla="*/ 26462 w 382445"/>
              <a:gd name="connsiteY35" fmla="*/ 140046 h 380790"/>
              <a:gd name="connsiteX36" fmla="*/ 114092 w 382445"/>
              <a:gd name="connsiteY36" fmla="*/ 140046 h 380790"/>
              <a:gd name="connsiteX37" fmla="*/ 156764 w 382445"/>
              <a:gd name="connsiteY37" fmla="*/ 109414 h 380790"/>
              <a:gd name="connsiteX38" fmla="*/ 156869 w 382445"/>
              <a:gd name="connsiteY38" fmla="*/ 109109 h 380790"/>
              <a:gd name="connsiteX39" fmla="*/ 156974 w 382445"/>
              <a:gd name="connsiteY39" fmla="*/ 108804 h 380790"/>
              <a:gd name="connsiteX40" fmla="*/ 184463 w 382445"/>
              <a:gd name="connsiteY40" fmla="*/ 24413 h 380790"/>
              <a:gd name="connsiteX41" fmla="*/ 191245 w 382445"/>
              <a:gd name="connsiteY41" fmla="*/ 19050 h 380790"/>
              <a:gd name="connsiteX42" fmla="*/ 191245 w 382445"/>
              <a:gd name="connsiteY42" fmla="*/ 0 h 380790"/>
              <a:gd name="connsiteX43" fmla="*/ 166480 w 382445"/>
              <a:gd name="connsiteY43" fmla="*/ 18097 h 380790"/>
              <a:gd name="connsiteX44" fmla="*/ 138857 w 382445"/>
              <a:gd name="connsiteY44" fmla="*/ 102870 h 380790"/>
              <a:gd name="connsiteX45" fmla="*/ 114092 w 382445"/>
              <a:gd name="connsiteY45" fmla="*/ 120968 h 380790"/>
              <a:gd name="connsiteX46" fmla="*/ 26462 w 382445"/>
              <a:gd name="connsiteY46" fmla="*/ 120968 h 380790"/>
              <a:gd name="connsiteX47" fmla="*/ 0 w 382445"/>
              <a:gd name="connsiteY47" fmla="*/ 147502 h 380790"/>
              <a:gd name="connsiteX48" fmla="*/ 9317 w 382445"/>
              <a:gd name="connsiteY48" fmla="*/ 167640 h 380790"/>
              <a:gd name="connsiteX49" fmla="*/ 39797 w 382445"/>
              <a:gd name="connsiteY49" fmla="*/ 195263 h 380790"/>
              <a:gd name="connsiteX50" fmla="*/ 78850 w 382445"/>
              <a:gd name="connsiteY50" fmla="*/ 229552 h 380790"/>
              <a:gd name="connsiteX51" fmla="*/ 86470 w 382445"/>
              <a:gd name="connsiteY51" fmla="*/ 241935 h 380790"/>
              <a:gd name="connsiteX52" fmla="*/ 86470 w 382445"/>
              <a:gd name="connsiteY52" fmla="*/ 257175 h 380790"/>
              <a:gd name="connsiteX53" fmla="*/ 59800 w 382445"/>
              <a:gd name="connsiteY53" fmla="*/ 346710 h 380790"/>
              <a:gd name="connsiteX54" fmla="*/ 69325 w 382445"/>
              <a:gd name="connsiteY54" fmla="*/ 375285 h 380790"/>
              <a:gd name="connsiteX55" fmla="*/ 84832 w 382445"/>
              <a:gd name="connsiteY55" fmla="*/ 380409 h 380790"/>
              <a:gd name="connsiteX56" fmla="*/ 99805 w 382445"/>
              <a:gd name="connsiteY56" fmla="*/ 376238 h 380790"/>
              <a:gd name="connsiteX57" fmla="*/ 176005 w 382445"/>
              <a:gd name="connsiteY57" fmla="*/ 322898 h 380790"/>
              <a:gd name="connsiteX58" fmla="*/ 205532 w 382445"/>
              <a:gd name="connsiteY58" fmla="*/ 322898 h 380790"/>
              <a:gd name="connsiteX59" fmla="*/ 281732 w 382445"/>
              <a:gd name="connsiteY59" fmla="*/ 376238 h 380790"/>
              <a:gd name="connsiteX60" fmla="*/ 295858 w 382445"/>
              <a:gd name="connsiteY60" fmla="*/ 380790 h 380790"/>
              <a:gd name="connsiteX61" fmla="*/ 312212 w 382445"/>
              <a:gd name="connsiteY61" fmla="*/ 375285 h 380790"/>
              <a:gd name="connsiteX62" fmla="*/ 321737 w 382445"/>
              <a:gd name="connsiteY62" fmla="*/ 346710 h 380790"/>
              <a:gd name="connsiteX63" fmla="*/ 296020 w 382445"/>
              <a:gd name="connsiteY63" fmla="*/ 257175 h 380790"/>
              <a:gd name="connsiteX64" fmla="*/ 303640 w 382445"/>
              <a:gd name="connsiteY64" fmla="*/ 229552 h 380790"/>
              <a:gd name="connsiteX65" fmla="*/ 373172 w 382445"/>
              <a:gd name="connsiteY65" fmla="*/ 167640 h 380790"/>
              <a:gd name="connsiteX66" fmla="*/ 380792 w 382445"/>
              <a:gd name="connsiteY66" fmla="*/ 138113 h 380790"/>
              <a:gd name="connsiteX67" fmla="*/ 356027 w 382445"/>
              <a:gd name="connsiteY67" fmla="*/ 120968 h 380790"/>
              <a:gd name="connsiteX68" fmla="*/ 268397 w 382445"/>
              <a:gd name="connsiteY68" fmla="*/ 120968 h 380790"/>
              <a:gd name="connsiteX69" fmla="*/ 243632 w 382445"/>
              <a:gd name="connsiteY69" fmla="*/ 102870 h 380790"/>
              <a:gd name="connsiteX70" fmla="*/ 216010 w 382445"/>
              <a:gd name="connsiteY70" fmla="*/ 18097 h 380790"/>
              <a:gd name="connsiteX71" fmla="*/ 191245 w 382445"/>
              <a:gd name="connsiteY71" fmla="*/ 0 h 380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382445" h="380790">
                <a:moveTo>
                  <a:pt x="191245" y="19050"/>
                </a:moveTo>
                <a:cubicBezTo>
                  <a:pt x="194379" y="19287"/>
                  <a:pt x="197058" y="21395"/>
                  <a:pt x="198027" y="24384"/>
                </a:cubicBezTo>
                <a:lnTo>
                  <a:pt x="225535" y="108776"/>
                </a:lnTo>
                <a:lnTo>
                  <a:pt x="225640" y="109080"/>
                </a:lnTo>
                <a:lnTo>
                  <a:pt x="225744" y="109385"/>
                </a:lnTo>
                <a:cubicBezTo>
                  <a:pt x="232152" y="127515"/>
                  <a:pt x="249171" y="139737"/>
                  <a:pt x="268397" y="140018"/>
                </a:cubicBezTo>
                <a:lnTo>
                  <a:pt x="356027" y="140018"/>
                </a:lnTo>
                <a:cubicBezTo>
                  <a:pt x="359093" y="139832"/>
                  <a:pt x="361905" y="141720"/>
                  <a:pt x="362895" y="144628"/>
                </a:cubicBezTo>
                <a:cubicBezTo>
                  <a:pt x="364078" y="147764"/>
                  <a:pt x="363114" y="151306"/>
                  <a:pt x="360504" y="153410"/>
                </a:cubicBezTo>
                <a:lnTo>
                  <a:pt x="291095" y="215265"/>
                </a:lnTo>
                <a:cubicBezTo>
                  <a:pt x="277958" y="227140"/>
                  <a:pt x="272776" y="245487"/>
                  <a:pt x="277760" y="262480"/>
                </a:cubicBezTo>
                <a:lnTo>
                  <a:pt x="303402" y="351768"/>
                </a:lnTo>
                <a:cubicBezTo>
                  <a:pt x="304172" y="354774"/>
                  <a:pt x="303203" y="357959"/>
                  <a:pt x="300887" y="360026"/>
                </a:cubicBezTo>
                <a:cubicBezTo>
                  <a:pt x="299424" y="361067"/>
                  <a:pt x="297698" y="361678"/>
                  <a:pt x="295906" y="361788"/>
                </a:cubicBezTo>
                <a:cubicBezTo>
                  <a:pt x="294747" y="361777"/>
                  <a:pt x="293623" y="361389"/>
                  <a:pt x="292705" y="360683"/>
                </a:cubicBezTo>
                <a:lnTo>
                  <a:pt x="216839" y="307572"/>
                </a:lnTo>
                <a:cubicBezTo>
                  <a:pt x="201419" y="296002"/>
                  <a:pt x="180213" y="296002"/>
                  <a:pt x="164794" y="307572"/>
                </a:cubicBezTo>
                <a:lnTo>
                  <a:pt x="89623" y="360197"/>
                </a:lnTo>
                <a:cubicBezTo>
                  <a:pt x="88157" y="360981"/>
                  <a:pt x="86522" y="361397"/>
                  <a:pt x="84860" y="361407"/>
                </a:cubicBezTo>
                <a:cubicBezTo>
                  <a:pt x="83504" y="361450"/>
                  <a:pt x="82169" y="361059"/>
                  <a:pt x="81050" y="360293"/>
                </a:cubicBezTo>
                <a:lnTo>
                  <a:pt x="80669" y="359997"/>
                </a:lnTo>
                <a:lnTo>
                  <a:pt x="80279" y="359731"/>
                </a:lnTo>
                <a:cubicBezTo>
                  <a:pt x="77996" y="358457"/>
                  <a:pt x="76932" y="355749"/>
                  <a:pt x="77735" y="353263"/>
                </a:cubicBezTo>
                <a:lnTo>
                  <a:pt x="77926" y="352739"/>
                </a:lnTo>
                <a:lnTo>
                  <a:pt x="78088" y="352196"/>
                </a:lnTo>
                <a:lnTo>
                  <a:pt x="104758" y="262661"/>
                </a:lnTo>
                <a:lnTo>
                  <a:pt x="105006" y="261823"/>
                </a:lnTo>
                <a:lnTo>
                  <a:pt x="105177" y="260956"/>
                </a:lnTo>
                <a:cubicBezTo>
                  <a:pt x="106625" y="253456"/>
                  <a:pt x="106625" y="245749"/>
                  <a:pt x="105177" y="238249"/>
                </a:cubicBezTo>
                <a:cubicBezTo>
                  <a:pt x="103220" y="229754"/>
                  <a:pt x="98749" y="222048"/>
                  <a:pt x="92347" y="216132"/>
                </a:cubicBezTo>
                <a:lnTo>
                  <a:pt x="91909" y="215694"/>
                </a:lnTo>
                <a:lnTo>
                  <a:pt x="91423" y="215265"/>
                </a:lnTo>
                <a:lnTo>
                  <a:pt x="52589" y="181175"/>
                </a:lnTo>
                <a:lnTo>
                  <a:pt x="21976" y="153429"/>
                </a:lnTo>
                <a:cubicBezTo>
                  <a:pt x="19370" y="151327"/>
                  <a:pt x="18413" y="147785"/>
                  <a:pt x="19604" y="144656"/>
                </a:cubicBezTo>
                <a:cubicBezTo>
                  <a:pt x="20786" y="141905"/>
                  <a:pt x="23470" y="140102"/>
                  <a:pt x="26462" y="140046"/>
                </a:cubicBezTo>
                <a:lnTo>
                  <a:pt x="114092" y="140046"/>
                </a:lnTo>
                <a:cubicBezTo>
                  <a:pt x="133326" y="139774"/>
                  <a:pt x="150354" y="127550"/>
                  <a:pt x="156764" y="109414"/>
                </a:cubicBezTo>
                <a:lnTo>
                  <a:pt x="156869" y="109109"/>
                </a:lnTo>
                <a:lnTo>
                  <a:pt x="156974" y="108804"/>
                </a:lnTo>
                <a:lnTo>
                  <a:pt x="184463" y="24413"/>
                </a:lnTo>
                <a:cubicBezTo>
                  <a:pt x="185422" y="21412"/>
                  <a:pt x="188104" y="19292"/>
                  <a:pt x="191245" y="19050"/>
                </a:cubicBezTo>
                <a:moveTo>
                  <a:pt x="191245" y="0"/>
                </a:moveTo>
                <a:cubicBezTo>
                  <a:pt x="180000" y="208"/>
                  <a:pt x="170093" y="7447"/>
                  <a:pt x="166480" y="18097"/>
                </a:cubicBezTo>
                <a:lnTo>
                  <a:pt x="138857" y="102870"/>
                </a:lnTo>
                <a:cubicBezTo>
                  <a:pt x="135245" y="113521"/>
                  <a:pt x="125338" y="120760"/>
                  <a:pt x="114092" y="120968"/>
                </a:cubicBezTo>
                <a:lnTo>
                  <a:pt x="26462" y="120968"/>
                </a:lnTo>
                <a:cubicBezTo>
                  <a:pt x="11827" y="120988"/>
                  <a:pt x="-20" y="132867"/>
                  <a:pt x="0" y="147502"/>
                </a:cubicBezTo>
                <a:cubicBezTo>
                  <a:pt x="11" y="155255"/>
                  <a:pt x="3416" y="162614"/>
                  <a:pt x="9317" y="167640"/>
                </a:cubicBezTo>
                <a:lnTo>
                  <a:pt x="39797" y="195263"/>
                </a:lnTo>
                <a:lnTo>
                  <a:pt x="78850" y="229552"/>
                </a:lnTo>
                <a:cubicBezTo>
                  <a:pt x="82582" y="232816"/>
                  <a:pt x="85238" y="237133"/>
                  <a:pt x="86470" y="241935"/>
                </a:cubicBezTo>
                <a:cubicBezTo>
                  <a:pt x="87423" y="246970"/>
                  <a:pt x="87423" y="252140"/>
                  <a:pt x="86470" y="257175"/>
                </a:cubicBezTo>
                <a:lnTo>
                  <a:pt x="59800" y="346710"/>
                </a:lnTo>
                <a:cubicBezTo>
                  <a:pt x="56024" y="357292"/>
                  <a:pt x="59955" y="369085"/>
                  <a:pt x="69325" y="375285"/>
                </a:cubicBezTo>
                <a:cubicBezTo>
                  <a:pt x="73780" y="378671"/>
                  <a:pt x="79237" y="380475"/>
                  <a:pt x="84832" y="380409"/>
                </a:cubicBezTo>
                <a:cubicBezTo>
                  <a:pt x="90107" y="380390"/>
                  <a:pt x="95280" y="378949"/>
                  <a:pt x="99805" y="376238"/>
                </a:cubicBezTo>
                <a:lnTo>
                  <a:pt x="176005" y="322898"/>
                </a:lnTo>
                <a:cubicBezTo>
                  <a:pt x="184718" y="316231"/>
                  <a:pt x="196819" y="316231"/>
                  <a:pt x="205532" y="322898"/>
                </a:cubicBezTo>
                <a:lnTo>
                  <a:pt x="281732" y="376238"/>
                </a:lnTo>
                <a:cubicBezTo>
                  <a:pt x="285853" y="379186"/>
                  <a:pt x="290791" y="380778"/>
                  <a:pt x="295858" y="380790"/>
                </a:cubicBezTo>
                <a:cubicBezTo>
                  <a:pt x="301746" y="380681"/>
                  <a:pt x="307457" y="378759"/>
                  <a:pt x="312212" y="375285"/>
                </a:cubicBezTo>
                <a:cubicBezTo>
                  <a:pt x="320817" y="368523"/>
                  <a:pt x="324564" y="357283"/>
                  <a:pt x="321737" y="346710"/>
                </a:cubicBezTo>
                <a:lnTo>
                  <a:pt x="296020" y="257175"/>
                </a:lnTo>
                <a:cubicBezTo>
                  <a:pt x="293121" y="247267"/>
                  <a:pt x="296071" y="236572"/>
                  <a:pt x="303640" y="229552"/>
                </a:cubicBezTo>
                <a:lnTo>
                  <a:pt x="373172" y="167640"/>
                </a:lnTo>
                <a:cubicBezTo>
                  <a:pt x="381614" y="160345"/>
                  <a:pt x="384650" y="148581"/>
                  <a:pt x="380792" y="138113"/>
                </a:cubicBezTo>
                <a:cubicBezTo>
                  <a:pt x="377083" y="127666"/>
                  <a:pt x="367111" y="120763"/>
                  <a:pt x="356027" y="120968"/>
                </a:cubicBezTo>
                <a:lnTo>
                  <a:pt x="268397" y="120968"/>
                </a:lnTo>
                <a:cubicBezTo>
                  <a:pt x="257152" y="120761"/>
                  <a:pt x="247245" y="113521"/>
                  <a:pt x="243632" y="102870"/>
                </a:cubicBezTo>
                <a:lnTo>
                  <a:pt x="216010" y="18097"/>
                </a:lnTo>
                <a:cubicBezTo>
                  <a:pt x="212397" y="7447"/>
                  <a:pt x="202490" y="207"/>
                  <a:pt x="191245" y="0"/>
                </a:cubicBezTo>
                <a:close/>
              </a:path>
            </a:pathLst>
          </a:custGeom>
          <a:solidFill>
            <a:srgbClr val="00206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it-IT"/>
          </a:p>
        </p:txBody>
      </p:sp>
      <p:pic>
        <p:nvPicPr>
          <p:cNvPr id="17" name="Elemento grafico 16" descr="Matita contorno">
            <a:extLst>
              <a:ext uri="{FF2B5EF4-FFF2-40B4-BE49-F238E27FC236}">
                <a16:creationId xmlns:a16="http://schemas.microsoft.com/office/drawing/2014/main" id="{2367DA2B-6D3F-F5B3-2F5D-BA08743E26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85222" y="3116610"/>
            <a:ext cx="419387" cy="419387"/>
          </a:xfrm>
          <a:prstGeom prst="rect">
            <a:avLst/>
          </a:prstGeom>
        </p:spPr>
      </p:pic>
      <p:pic>
        <p:nvPicPr>
          <p:cNvPr id="19" name="Elemento grafico 18" descr="Schermo di proiettore contorno">
            <a:extLst>
              <a:ext uri="{FF2B5EF4-FFF2-40B4-BE49-F238E27FC236}">
                <a16:creationId xmlns:a16="http://schemas.microsoft.com/office/drawing/2014/main" id="{DCFA4FB8-1005-0A6E-F6ED-13C2A633D04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173661" y="3107799"/>
            <a:ext cx="495013" cy="495013"/>
          </a:xfrm>
          <a:prstGeom prst="rect">
            <a:avLst/>
          </a:prstGeom>
        </p:spPr>
      </p:pic>
      <p:cxnSp>
        <p:nvCxnSpPr>
          <p:cNvPr id="33" name="Connettore 1 43">
            <a:extLst>
              <a:ext uri="{FF2B5EF4-FFF2-40B4-BE49-F238E27FC236}">
                <a16:creationId xmlns:a16="http://schemas.microsoft.com/office/drawing/2014/main" id="{82D75E5E-58A6-DFA4-68E8-CAF6352AC1AD}"/>
              </a:ext>
            </a:extLst>
          </p:cNvPr>
          <p:cNvCxnSpPr>
            <a:cxnSpLocks/>
          </p:cNvCxnSpPr>
          <p:nvPr/>
        </p:nvCxnSpPr>
        <p:spPr>
          <a:xfrm flipV="1">
            <a:off x="6835980" y="3814037"/>
            <a:ext cx="2379141" cy="12853"/>
          </a:xfrm>
          <a:prstGeom prst="line">
            <a:avLst/>
          </a:prstGeom>
          <a:ln w="222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ttangolo arrotondato 47">
            <a:extLst>
              <a:ext uri="{FF2B5EF4-FFF2-40B4-BE49-F238E27FC236}">
                <a16:creationId xmlns:a16="http://schemas.microsoft.com/office/drawing/2014/main" id="{746A646B-20FC-ACD6-BCA8-6C2ED7C80CC3}"/>
              </a:ext>
            </a:extLst>
          </p:cNvPr>
          <p:cNvSpPr/>
          <p:nvPr/>
        </p:nvSpPr>
        <p:spPr>
          <a:xfrm>
            <a:off x="6799575" y="4152580"/>
            <a:ext cx="2761417" cy="1623383"/>
          </a:xfrm>
          <a:prstGeom prst="roundRect">
            <a:avLst>
              <a:gd name="adj" fmla="val 7662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 anchorCtr="0"/>
          <a:lstStyle/>
          <a:p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white paper </a:t>
            </a:r>
            <a:r>
              <a:rPr lang="en-US" sz="14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</a:t>
            </a:r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greenwashing</a:t>
            </a:r>
          </a:p>
        </p:txBody>
      </p:sp>
      <p:cxnSp>
        <p:nvCxnSpPr>
          <p:cNvPr id="40" name="Connettore 1 43">
            <a:extLst>
              <a:ext uri="{FF2B5EF4-FFF2-40B4-BE49-F238E27FC236}">
                <a16:creationId xmlns:a16="http://schemas.microsoft.com/office/drawing/2014/main" id="{5E7804AF-7627-99D8-0286-097D14FAF944}"/>
              </a:ext>
            </a:extLst>
          </p:cNvPr>
          <p:cNvCxnSpPr>
            <a:cxnSpLocks/>
          </p:cNvCxnSpPr>
          <p:nvPr/>
        </p:nvCxnSpPr>
        <p:spPr>
          <a:xfrm flipV="1">
            <a:off x="7566852" y="3475494"/>
            <a:ext cx="1062488" cy="12853"/>
          </a:xfrm>
          <a:prstGeom prst="line">
            <a:avLst/>
          </a:prstGeom>
          <a:ln w="28575" cmpd="sng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2204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8A677A23-D71B-742E-517A-2777E8778B76}"/>
              </a:ext>
            </a:extLst>
          </p:cNvPr>
          <p:cNvSpPr txBox="1">
            <a:spLocks/>
          </p:cNvSpPr>
          <p:nvPr/>
        </p:nvSpPr>
        <p:spPr>
          <a:xfrm>
            <a:off x="1947173" y="1422417"/>
            <a:ext cx="6228878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 strategici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legati al nostro piano di Comunicazione ESG</a:t>
            </a:r>
          </a:p>
          <a:p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 solo un documento tecnico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gestiamo in maniera chiara, efficace e scrupolosa i contenuti in chiave comunicativa, con un </a:t>
            </a:r>
            <a:r>
              <a:rPr lang="it-IT" sz="1400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tone</a:t>
            </a:r>
            <a:r>
              <a: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voice 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 riflette l’identità dell’azienda; lo rendiamo graficamente accattivante e armonioso, dalle tabelle ai grafici, dalle copertine allo stile.</a:t>
            </a:r>
            <a:b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 consegniamo un documento, bensì uno strumento di comunicazione vero e proprio.</a:t>
            </a: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 con un pubblico ancora più ampio, rendi accessibile a tutti il valore delle tue azioni virtuose con un documento tradotto in lingua inglese.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2035154-3395-CFDD-B7AC-23CB4FEA135C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pic>
        <p:nvPicPr>
          <p:cNvPr id="14" name="Elemento grafico 13" descr="Contratto contorno">
            <a:extLst>
              <a:ext uri="{FF2B5EF4-FFF2-40B4-BE49-F238E27FC236}">
                <a16:creationId xmlns:a16="http://schemas.microsoft.com/office/drawing/2014/main" id="{072EB2AD-BBAA-2C77-1B06-221B1E4C2B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7350" y="1166353"/>
            <a:ext cx="765317" cy="765317"/>
          </a:xfrm>
          <a:prstGeom prst="rect">
            <a:avLst/>
          </a:prstGeom>
        </p:spPr>
      </p:pic>
      <p:sp>
        <p:nvSpPr>
          <p:cNvPr id="3" name="Rettangolo 2">
            <a:extLst>
              <a:ext uri="{FF2B5EF4-FFF2-40B4-BE49-F238E27FC236}">
                <a16:creationId xmlns:a16="http://schemas.microsoft.com/office/drawing/2014/main" id="{2335A102-3BFE-2F47-B62C-12E19999C912}"/>
              </a:ext>
            </a:extLst>
          </p:cNvPr>
          <p:cNvSpPr/>
          <p:nvPr/>
        </p:nvSpPr>
        <p:spPr>
          <a:xfrm>
            <a:off x="1800896" y="3900018"/>
            <a:ext cx="3600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Redazione dei seguenti documenti:</a:t>
            </a:r>
            <a:b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Carbon </a:t>
            </a:r>
            <a:r>
              <a:rPr lang="it-IT" sz="14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Footprint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Organizzazione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Carbon </a:t>
            </a:r>
            <a:r>
              <a:rPr lang="it-IT" sz="14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Footprint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Prodotto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Report/Bilancio di Sostenibilità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CDDD50D9-37D2-DA4C-9DB5-68E90E304F85}"/>
              </a:ext>
            </a:extLst>
          </p:cNvPr>
          <p:cNvSpPr/>
          <p:nvPr/>
        </p:nvSpPr>
        <p:spPr>
          <a:xfrm>
            <a:off x="5547172" y="3900018"/>
            <a:ext cx="3600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Condivisione degli highlights </a:t>
            </a:r>
          </a:p>
          <a:p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sui canali social in modo congiunto.</a:t>
            </a: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3AAF5E39-5360-CD49-A543-FD67155465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50220" y="3205323"/>
            <a:ext cx="1487581" cy="210511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B623447E-E36F-1C45-91CB-66E1E40422C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6171" y="1594261"/>
            <a:ext cx="1469539" cy="207958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A22B0054-2F47-1A43-85FC-E48B1A06A83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1750" y="496453"/>
            <a:ext cx="1487582" cy="210511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8" name="Rettangolo 17">
            <a:extLst>
              <a:ext uri="{FF2B5EF4-FFF2-40B4-BE49-F238E27FC236}">
                <a16:creationId xmlns:a16="http://schemas.microsoft.com/office/drawing/2014/main" id="{03DA7FFA-3434-3649-A760-CADC20882FAB}"/>
              </a:ext>
            </a:extLst>
          </p:cNvPr>
          <p:cNvSpPr/>
          <p:nvPr/>
        </p:nvSpPr>
        <p:spPr>
          <a:xfrm>
            <a:off x="10760014" y="5310439"/>
            <a:ext cx="952505" cy="2616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it-IT" sz="1100" i="1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</a:t>
            </a:r>
            <a:endParaRPr lang="it-IT" sz="11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ttangolo 18">
            <a:extLst>
              <a:ext uri="{FF2B5EF4-FFF2-40B4-BE49-F238E27FC236}">
                <a16:creationId xmlns:a16="http://schemas.microsoft.com/office/drawing/2014/main" id="{8698405B-DFA7-1C41-ADB0-EA5EF0D051D2}"/>
              </a:ext>
            </a:extLst>
          </p:cNvPr>
          <p:cNvSpPr/>
          <p:nvPr/>
        </p:nvSpPr>
        <p:spPr>
          <a:xfrm>
            <a:off x="11119416" y="2597312"/>
            <a:ext cx="482824" cy="2616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it-IT" sz="11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CFO</a:t>
            </a:r>
            <a:endParaRPr lang="it-IT" sz="11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ttangolo 19">
            <a:extLst>
              <a:ext uri="{FF2B5EF4-FFF2-40B4-BE49-F238E27FC236}">
                <a16:creationId xmlns:a16="http://schemas.microsoft.com/office/drawing/2014/main" id="{83C72007-E7DC-C348-998B-6316BDE53EA9}"/>
              </a:ext>
            </a:extLst>
          </p:cNvPr>
          <p:cNvSpPr/>
          <p:nvPr/>
        </p:nvSpPr>
        <p:spPr>
          <a:xfrm>
            <a:off x="9198129" y="3681688"/>
            <a:ext cx="468398" cy="2616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it-IT" sz="11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CFP</a:t>
            </a:r>
            <a:endParaRPr lang="it-IT" sz="11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Rettangolo 21">
            <a:extLst>
              <a:ext uri="{FF2B5EF4-FFF2-40B4-BE49-F238E27FC236}">
                <a16:creationId xmlns:a16="http://schemas.microsoft.com/office/drawing/2014/main" id="{A43F8BD6-D655-0A40-9E8F-3A77C0D6379C}"/>
              </a:ext>
            </a:extLst>
          </p:cNvPr>
          <p:cNvSpPr/>
          <p:nvPr/>
        </p:nvSpPr>
        <p:spPr>
          <a:xfrm>
            <a:off x="9227892" y="6596390"/>
            <a:ext cx="1143262" cy="26161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it-IT" sz="11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Report/Bilancio</a:t>
            </a:r>
            <a:endParaRPr lang="it-IT" sz="11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Ovale 22">
            <a:extLst>
              <a:ext uri="{FF2B5EF4-FFF2-40B4-BE49-F238E27FC236}">
                <a16:creationId xmlns:a16="http://schemas.microsoft.com/office/drawing/2014/main" id="{D337FD92-91F5-1846-A59B-25DEA3C6590F}"/>
              </a:ext>
            </a:extLst>
          </p:cNvPr>
          <p:cNvSpPr/>
          <p:nvPr/>
        </p:nvSpPr>
        <p:spPr>
          <a:xfrm flipH="1">
            <a:off x="1878680" y="3993647"/>
            <a:ext cx="136983" cy="13698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Ovale 23">
            <a:extLst>
              <a:ext uri="{FF2B5EF4-FFF2-40B4-BE49-F238E27FC236}">
                <a16:creationId xmlns:a16="http://schemas.microsoft.com/office/drawing/2014/main" id="{D8681475-A596-7B4A-8CA5-35CB8953E4C1}"/>
              </a:ext>
            </a:extLst>
          </p:cNvPr>
          <p:cNvSpPr/>
          <p:nvPr/>
        </p:nvSpPr>
        <p:spPr>
          <a:xfrm flipH="1">
            <a:off x="5613282" y="3993647"/>
            <a:ext cx="136983" cy="13698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6" name="Immagine 25">
            <a:hlinkClick r:id="rId8"/>
            <a:extLst>
              <a:ext uri="{FF2B5EF4-FFF2-40B4-BE49-F238E27FC236}">
                <a16:creationId xmlns:a16="http://schemas.microsoft.com/office/drawing/2014/main" id="{40B10BBC-171A-BB4A-B14F-1775FBDE261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2040" y="4537147"/>
            <a:ext cx="1464369" cy="206980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4" name="Ovale 3">
            <a:extLst>
              <a:ext uri="{FF2B5EF4-FFF2-40B4-BE49-F238E27FC236}">
                <a16:creationId xmlns:a16="http://schemas.microsoft.com/office/drawing/2014/main" id="{E0B6A466-9AFC-ED6E-395B-D13BCF9374A8}"/>
              </a:ext>
            </a:extLst>
          </p:cNvPr>
          <p:cNvSpPr/>
          <p:nvPr/>
        </p:nvSpPr>
        <p:spPr>
          <a:xfrm>
            <a:off x="9406119" y="4444788"/>
            <a:ext cx="184718" cy="184718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7" name="Gruppo 6">
            <a:extLst>
              <a:ext uri="{FF2B5EF4-FFF2-40B4-BE49-F238E27FC236}">
                <a16:creationId xmlns:a16="http://schemas.microsoft.com/office/drawing/2014/main" id="{879F90EF-A964-2D7C-4EA3-F2237DA2310C}"/>
              </a:ext>
            </a:extLst>
          </p:cNvPr>
          <p:cNvGrpSpPr/>
          <p:nvPr/>
        </p:nvGrpSpPr>
        <p:grpSpPr>
          <a:xfrm>
            <a:off x="11313919" y="6488409"/>
            <a:ext cx="1397156" cy="246221"/>
            <a:chOff x="10794844" y="6455752"/>
            <a:chExt cx="1397156" cy="246221"/>
          </a:xfrm>
        </p:grpSpPr>
        <p:sp>
          <p:nvSpPr>
            <p:cNvPr id="8" name="Ovale 7">
              <a:extLst>
                <a:ext uri="{FF2B5EF4-FFF2-40B4-BE49-F238E27FC236}">
                  <a16:creationId xmlns:a16="http://schemas.microsoft.com/office/drawing/2014/main" id="{7E378CBB-C8D6-F6C2-DDC1-F2B88FBB837E}"/>
                </a:ext>
              </a:extLst>
            </p:cNvPr>
            <p:cNvSpPr/>
            <p:nvPr/>
          </p:nvSpPr>
          <p:spPr>
            <a:xfrm>
              <a:off x="10794844" y="6486504"/>
              <a:ext cx="184718" cy="184718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9" name="CasellaDiTesto 8">
              <a:extLst>
                <a:ext uri="{FF2B5EF4-FFF2-40B4-BE49-F238E27FC236}">
                  <a16:creationId xmlns:a16="http://schemas.microsoft.com/office/drawing/2014/main" id="{75688098-24B5-4BE9-27A2-594BE0791358}"/>
                </a:ext>
              </a:extLst>
            </p:cNvPr>
            <p:cNvSpPr txBox="1"/>
            <p:nvPr/>
          </p:nvSpPr>
          <p:spPr>
            <a:xfrm>
              <a:off x="10979562" y="6455752"/>
              <a:ext cx="1212438" cy="246221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r>
                <a:rPr lang="it-IT" sz="10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Link</a:t>
              </a:r>
              <a:endParaRPr lang="it-IT" sz="1000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71229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vestiti, Viso umano, poster&#10;&#10;Descrizione generata automaticamente">
            <a:extLst>
              <a:ext uri="{FF2B5EF4-FFF2-40B4-BE49-F238E27FC236}">
                <a16:creationId xmlns:a16="http://schemas.microsoft.com/office/drawing/2014/main" id="{8C42C1B2-A3EE-CFDF-3BF6-1A16B55701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404" y="2893158"/>
            <a:ext cx="1487124" cy="210356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8A677A23-D71B-742E-517A-2777E8778B76}"/>
              </a:ext>
            </a:extLst>
          </p:cNvPr>
          <p:cNvSpPr txBox="1">
            <a:spLocks/>
          </p:cNvSpPr>
          <p:nvPr/>
        </p:nvSpPr>
        <p:spPr>
          <a:xfrm>
            <a:off x="1947173" y="1422417"/>
            <a:ext cx="6228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 strategici 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legati al nostro piano di Comunicazione ESG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2035154-3395-CFDD-B7AC-23CB4FEA135C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pic>
        <p:nvPicPr>
          <p:cNvPr id="14" name="Elemento grafico 13" descr="Contratto contorno">
            <a:extLst>
              <a:ext uri="{FF2B5EF4-FFF2-40B4-BE49-F238E27FC236}">
                <a16:creationId xmlns:a16="http://schemas.microsoft.com/office/drawing/2014/main" id="{072EB2AD-BBAA-2C77-1B06-221B1E4C2B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7350" y="1166353"/>
            <a:ext cx="765317" cy="765317"/>
          </a:xfrm>
          <a:prstGeom prst="rect">
            <a:avLst/>
          </a:prstGeom>
        </p:spPr>
      </p:pic>
      <p:sp>
        <p:nvSpPr>
          <p:cNvPr id="25" name="Rettangolo arrotondato 24">
            <a:extLst>
              <a:ext uri="{FF2B5EF4-FFF2-40B4-BE49-F238E27FC236}">
                <a16:creationId xmlns:a16="http://schemas.microsoft.com/office/drawing/2014/main" id="{0B4514EB-D05A-B740-B898-983C0612C1FF}"/>
              </a:ext>
            </a:extLst>
          </p:cNvPr>
          <p:cNvSpPr/>
          <p:nvPr/>
        </p:nvSpPr>
        <p:spPr>
          <a:xfrm>
            <a:off x="7018088" y="673482"/>
            <a:ext cx="4295831" cy="1751058"/>
          </a:xfrm>
          <a:prstGeom prst="roundRect">
            <a:avLst>
              <a:gd name="adj" fmla="val 7662"/>
            </a:avLst>
          </a:prstGeom>
          <a:noFill/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Redazione del Report/Bilancio di Sostenibilità</a:t>
            </a:r>
            <a:endParaRPr lang="it-IT" sz="14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Immagine 32">
            <a:hlinkClick r:id="rId6"/>
            <a:extLst>
              <a:ext uri="{FF2B5EF4-FFF2-40B4-BE49-F238E27FC236}">
                <a16:creationId xmlns:a16="http://schemas.microsoft.com/office/drawing/2014/main" id="{4425B407-114A-8948-89BC-999430F38FC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124" y="2909882"/>
            <a:ext cx="1529946" cy="216249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9" name="Immagine 38">
            <a:extLst>
              <a:ext uri="{FF2B5EF4-FFF2-40B4-BE49-F238E27FC236}">
                <a16:creationId xmlns:a16="http://schemas.microsoft.com/office/drawing/2014/main" id="{C4BFB4EC-481C-6D47-960E-6A08356F65F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6203" y="3361566"/>
            <a:ext cx="1533564" cy="216761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Immagine 7">
            <a:hlinkClick r:id="rId9"/>
            <a:extLst>
              <a:ext uri="{FF2B5EF4-FFF2-40B4-BE49-F238E27FC236}">
                <a16:creationId xmlns:a16="http://schemas.microsoft.com/office/drawing/2014/main" id="{E31FB52B-2494-6B47-B4F7-07ED2EBB75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9300" y="3309190"/>
            <a:ext cx="1537809" cy="217360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9" name="Immagine 48">
            <a:hlinkClick r:id="rId11"/>
            <a:extLst>
              <a:ext uri="{FF2B5EF4-FFF2-40B4-BE49-F238E27FC236}">
                <a16:creationId xmlns:a16="http://schemas.microsoft.com/office/drawing/2014/main" id="{1FEC8EFC-AAE0-1A46-9F01-84DC3F79155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334" y="3309190"/>
            <a:ext cx="1568821" cy="221744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3" name="Immagine 52">
            <a:hlinkClick r:id="rId13"/>
            <a:extLst>
              <a:ext uri="{FF2B5EF4-FFF2-40B4-BE49-F238E27FC236}">
                <a16:creationId xmlns:a16="http://schemas.microsoft.com/office/drawing/2014/main" id="{0D390B84-7F40-A545-840D-F3DE946DF50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741" y="2854934"/>
            <a:ext cx="1568821" cy="221744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55" name="Arco 54">
            <a:extLst>
              <a:ext uri="{FF2B5EF4-FFF2-40B4-BE49-F238E27FC236}">
                <a16:creationId xmlns:a16="http://schemas.microsoft.com/office/drawing/2014/main" id="{7C6F12B1-9D0F-3E40-9D45-6457FC7901C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 rot="17293782" flipV="1">
            <a:off x="-872331" y="5254238"/>
            <a:ext cx="3414485" cy="4599465"/>
          </a:xfrm>
          <a:prstGeom prst="arc">
            <a:avLst>
              <a:gd name="adj1" fmla="val 16200000"/>
              <a:gd name="adj2" fmla="val 5232652"/>
            </a:avLst>
          </a:prstGeom>
          <a:ln w="12700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Ovale 14">
            <a:extLst>
              <a:ext uri="{FF2B5EF4-FFF2-40B4-BE49-F238E27FC236}">
                <a16:creationId xmlns:a16="http://schemas.microsoft.com/office/drawing/2014/main" id="{F3D17EB3-9740-8A7C-E8CE-19C0E9F8E8D9}"/>
              </a:ext>
            </a:extLst>
          </p:cNvPr>
          <p:cNvSpPr/>
          <p:nvPr/>
        </p:nvSpPr>
        <p:spPr>
          <a:xfrm>
            <a:off x="1496388" y="3216831"/>
            <a:ext cx="184718" cy="184718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Ovale 15">
            <a:extLst>
              <a:ext uri="{FF2B5EF4-FFF2-40B4-BE49-F238E27FC236}">
                <a16:creationId xmlns:a16="http://schemas.microsoft.com/office/drawing/2014/main" id="{4091F244-7BB5-587F-3793-3A293C54459D}"/>
              </a:ext>
            </a:extLst>
          </p:cNvPr>
          <p:cNvSpPr/>
          <p:nvPr/>
        </p:nvSpPr>
        <p:spPr>
          <a:xfrm>
            <a:off x="3170359" y="2796783"/>
            <a:ext cx="184718" cy="184718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Ovale 16">
            <a:extLst>
              <a:ext uri="{FF2B5EF4-FFF2-40B4-BE49-F238E27FC236}">
                <a16:creationId xmlns:a16="http://schemas.microsoft.com/office/drawing/2014/main" id="{18DBAFD3-8D4B-639C-E79E-0E2811955F85}"/>
              </a:ext>
            </a:extLst>
          </p:cNvPr>
          <p:cNvSpPr/>
          <p:nvPr/>
        </p:nvSpPr>
        <p:spPr>
          <a:xfrm>
            <a:off x="8925887" y="3174992"/>
            <a:ext cx="184718" cy="184718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Ovale 17">
            <a:extLst>
              <a:ext uri="{FF2B5EF4-FFF2-40B4-BE49-F238E27FC236}">
                <a16:creationId xmlns:a16="http://schemas.microsoft.com/office/drawing/2014/main" id="{36DCD73B-1B3D-B763-D842-817276253D5C}"/>
              </a:ext>
            </a:extLst>
          </p:cNvPr>
          <p:cNvSpPr/>
          <p:nvPr/>
        </p:nvSpPr>
        <p:spPr>
          <a:xfrm>
            <a:off x="10324195" y="2754985"/>
            <a:ext cx="184718" cy="184718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6" name="Gruppo 25">
            <a:extLst>
              <a:ext uri="{FF2B5EF4-FFF2-40B4-BE49-F238E27FC236}">
                <a16:creationId xmlns:a16="http://schemas.microsoft.com/office/drawing/2014/main" id="{5BEA9846-1FD7-50A7-BD16-6A62B9265490}"/>
              </a:ext>
            </a:extLst>
          </p:cNvPr>
          <p:cNvGrpSpPr/>
          <p:nvPr/>
        </p:nvGrpSpPr>
        <p:grpSpPr>
          <a:xfrm>
            <a:off x="11313919" y="6488409"/>
            <a:ext cx="1397156" cy="246221"/>
            <a:chOff x="10794844" y="6455752"/>
            <a:chExt cx="1397156" cy="246221"/>
          </a:xfrm>
        </p:grpSpPr>
        <p:sp>
          <p:nvSpPr>
            <p:cNvPr id="21" name="Ovale 20">
              <a:extLst>
                <a:ext uri="{FF2B5EF4-FFF2-40B4-BE49-F238E27FC236}">
                  <a16:creationId xmlns:a16="http://schemas.microsoft.com/office/drawing/2014/main" id="{8F556893-EEA2-D0C7-F843-23C561C9CD6D}"/>
                </a:ext>
              </a:extLst>
            </p:cNvPr>
            <p:cNvSpPr/>
            <p:nvPr/>
          </p:nvSpPr>
          <p:spPr>
            <a:xfrm>
              <a:off x="10794844" y="6486504"/>
              <a:ext cx="184718" cy="184718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3" name="CasellaDiTesto 22">
              <a:extLst>
                <a:ext uri="{FF2B5EF4-FFF2-40B4-BE49-F238E27FC236}">
                  <a16:creationId xmlns:a16="http://schemas.microsoft.com/office/drawing/2014/main" id="{7FC39347-29F4-EA40-0A90-5B5EE448734D}"/>
                </a:ext>
              </a:extLst>
            </p:cNvPr>
            <p:cNvSpPr txBox="1"/>
            <p:nvPr/>
          </p:nvSpPr>
          <p:spPr>
            <a:xfrm>
              <a:off x="10979562" y="6455752"/>
              <a:ext cx="1212438" cy="246221"/>
            </a:xfrm>
            <a:prstGeom prst="rect">
              <a:avLst/>
            </a:prstGeom>
            <a:noFill/>
          </p:spPr>
          <p:txBody>
            <a:bodyPr wrap="square" anchor="ctr" anchorCtr="0">
              <a:spAutoFit/>
            </a:bodyPr>
            <a:lstStyle/>
            <a:p>
              <a:r>
                <a:rPr lang="it-IT" sz="10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Link</a:t>
              </a:r>
              <a:endParaRPr lang="it-IT" sz="1000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742406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Immagine 197">
            <a:extLst>
              <a:ext uri="{FF2B5EF4-FFF2-40B4-BE49-F238E27FC236}">
                <a16:creationId xmlns:a16="http://schemas.microsoft.com/office/drawing/2014/main" id="{0A179732-DEB4-7241-A48B-A4BBBF9FC5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0190" y="807147"/>
            <a:ext cx="4457052" cy="241423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776D52E6-8391-7E44-8CB6-6C16298A8E8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2366" y="2734226"/>
            <a:ext cx="4232905" cy="2795968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8F790DB7-1FC1-46B3-63AE-2F0358A3FB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2" y="962414"/>
            <a:ext cx="12192000" cy="7000084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2035154-3395-CFDD-B7AC-23CB4FEA135C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pic>
        <p:nvPicPr>
          <p:cNvPr id="74" name="Elemento grafico 73" descr="Ciak contorno">
            <a:extLst>
              <a:ext uri="{FF2B5EF4-FFF2-40B4-BE49-F238E27FC236}">
                <a16:creationId xmlns:a16="http://schemas.microsoft.com/office/drawing/2014/main" id="{103FF08A-4A4E-6F41-A359-0F2FAE20F7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5771" y="1166353"/>
            <a:ext cx="779071" cy="779071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8A677A23-D71B-742E-517A-2777E8778B76}"/>
              </a:ext>
            </a:extLst>
          </p:cNvPr>
          <p:cNvSpPr txBox="1">
            <a:spLocks/>
          </p:cNvSpPr>
          <p:nvPr/>
        </p:nvSpPr>
        <p:spPr>
          <a:xfrm>
            <a:off x="1947173" y="1422417"/>
            <a:ext cx="347286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Creazione di </a:t>
            </a:r>
            <a:r>
              <a:rPr lang="it-IT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</a:t>
            </a:r>
            <a:r>
              <a:rPr lang="it-IT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br>
              <a:rPr lang="it-IT" sz="1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Condividi sui social e sul tuo sito web le performance ESG aziendali (a scelta):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Clr>
                <a:srgbClr val="00B050"/>
              </a:buClr>
              <a:buSzPct val="20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 percorso di sostenibilità</a:t>
            </a:r>
          </a:p>
          <a:p>
            <a:pPr marL="285750" indent="-285750" fontAlgn="base">
              <a:buClr>
                <a:srgbClr val="00B050"/>
              </a:buClr>
              <a:buSzPct val="200000"/>
              <a:buFont typeface="Arial" panose="020B0604020202020204" pitchFamily="34" charset="0"/>
              <a:buChar char="•"/>
            </a:pP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Clr>
                <a:srgbClr val="00B050"/>
              </a:buClr>
              <a:buSzPct val="20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 sintesi del Report di Sostenibilità  </a:t>
            </a:r>
          </a:p>
          <a:p>
            <a:pPr marL="285750" indent="-285750" fontAlgn="base">
              <a:buClr>
                <a:srgbClr val="00B050"/>
              </a:buClr>
              <a:buSzPct val="200000"/>
              <a:buFont typeface="Arial" panose="020B0604020202020204" pitchFamily="34" charset="0"/>
              <a:buChar char="•"/>
            </a:pPr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Clr>
                <a:srgbClr val="00B050"/>
              </a:buClr>
              <a:buSzPct val="20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 case </a:t>
            </a:r>
            <a:r>
              <a:rPr lang="it-IT" sz="14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history</a:t>
            </a:r>
            <a:r>
              <a: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8" name="Gruppo 7">
            <a:extLst>
              <a:ext uri="{FF2B5EF4-FFF2-40B4-BE49-F238E27FC236}">
                <a16:creationId xmlns:a16="http://schemas.microsoft.com/office/drawing/2014/main" id="{820EDA3B-A306-8F46-A66E-5FFF82CA7E11}"/>
              </a:ext>
            </a:extLst>
          </p:cNvPr>
          <p:cNvGrpSpPr/>
          <p:nvPr/>
        </p:nvGrpSpPr>
        <p:grpSpPr>
          <a:xfrm>
            <a:off x="5631035" y="3918163"/>
            <a:ext cx="1024527" cy="191589"/>
            <a:chOff x="5539704" y="4377072"/>
            <a:chExt cx="1024527" cy="191589"/>
          </a:xfrm>
        </p:grpSpPr>
        <p:sp>
          <p:nvSpPr>
            <p:cNvPr id="6" name="Rettangolo arrotondato 5">
              <a:hlinkClick r:id="rId8"/>
              <a:extLst>
                <a:ext uri="{FF2B5EF4-FFF2-40B4-BE49-F238E27FC236}">
                  <a16:creationId xmlns:a16="http://schemas.microsoft.com/office/drawing/2014/main" id="{0D39106F-D0A8-3045-A4AB-E5883B50934F}"/>
                </a:ext>
              </a:extLst>
            </p:cNvPr>
            <p:cNvSpPr/>
            <p:nvPr/>
          </p:nvSpPr>
          <p:spPr>
            <a:xfrm>
              <a:off x="5539704" y="4377072"/>
              <a:ext cx="1024527" cy="191589"/>
            </a:xfrm>
            <a:prstGeom prst="roundRect">
              <a:avLst/>
            </a:prstGeom>
            <a:solidFill>
              <a:srgbClr val="FF0000"/>
            </a:solidFill>
            <a:ln w="25400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000" dirty="0">
                  <a:latin typeface="Arial" panose="020B0604020202020204" pitchFamily="34" charset="0"/>
                  <a:cs typeface="Arial" panose="020B0604020202020204" pitchFamily="34" charset="0"/>
                </a:rPr>
                <a:t>Guarda qui</a:t>
              </a:r>
            </a:p>
          </p:txBody>
        </p:sp>
        <p:sp>
          <p:nvSpPr>
            <p:cNvPr id="7" name="Triangolo 6">
              <a:extLst>
                <a:ext uri="{FF2B5EF4-FFF2-40B4-BE49-F238E27FC236}">
                  <a16:creationId xmlns:a16="http://schemas.microsoft.com/office/drawing/2014/main" id="{AB7233A4-989B-AA4C-9D78-CB29F0C5F356}"/>
                </a:ext>
              </a:extLst>
            </p:cNvPr>
            <p:cNvSpPr/>
            <p:nvPr/>
          </p:nvSpPr>
          <p:spPr>
            <a:xfrm rot="5400000">
              <a:off x="5577328" y="4426566"/>
              <a:ext cx="107415" cy="92599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17" name="Gruppo 16">
            <a:extLst>
              <a:ext uri="{FF2B5EF4-FFF2-40B4-BE49-F238E27FC236}">
                <a16:creationId xmlns:a16="http://schemas.microsoft.com/office/drawing/2014/main" id="{05625F48-EAF6-714B-92FF-C2A0E5F76EAD}"/>
              </a:ext>
            </a:extLst>
          </p:cNvPr>
          <p:cNvGrpSpPr/>
          <p:nvPr/>
        </p:nvGrpSpPr>
        <p:grpSpPr>
          <a:xfrm>
            <a:off x="6655562" y="1354965"/>
            <a:ext cx="1024527" cy="191589"/>
            <a:chOff x="5539704" y="4377072"/>
            <a:chExt cx="1024527" cy="191589"/>
          </a:xfrm>
        </p:grpSpPr>
        <p:sp>
          <p:nvSpPr>
            <p:cNvPr id="18" name="Rettangolo arrotondato 17">
              <a:hlinkClick r:id="rId9"/>
              <a:extLst>
                <a:ext uri="{FF2B5EF4-FFF2-40B4-BE49-F238E27FC236}">
                  <a16:creationId xmlns:a16="http://schemas.microsoft.com/office/drawing/2014/main" id="{C0403937-B4D3-374E-97B8-D812A4DD61D9}"/>
                </a:ext>
              </a:extLst>
            </p:cNvPr>
            <p:cNvSpPr/>
            <p:nvPr/>
          </p:nvSpPr>
          <p:spPr>
            <a:xfrm>
              <a:off x="5539704" y="4377072"/>
              <a:ext cx="1024527" cy="191589"/>
            </a:xfrm>
            <a:prstGeom prst="roundRect">
              <a:avLst/>
            </a:prstGeom>
            <a:solidFill>
              <a:srgbClr val="FF0000"/>
            </a:solidFill>
            <a:ln w="25400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000" dirty="0">
                  <a:latin typeface="Arial" panose="020B0604020202020204" pitchFamily="34" charset="0"/>
                  <a:cs typeface="Arial" panose="020B0604020202020204" pitchFamily="34" charset="0"/>
                </a:rPr>
                <a:t>Guarda qui</a:t>
              </a:r>
            </a:p>
          </p:txBody>
        </p:sp>
        <p:sp>
          <p:nvSpPr>
            <p:cNvPr id="19" name="Triangolo 18">
              <a:extLst>
                <a:ext uri="{FF2B5EF4-FFF2-40B4-BE49-F238E27FC236}">
                  <a16:creationId xmlns:a16="http://schemas.microsoft.com/office/drawing/2014/main" id="{B0BB5273-1AAE-9248-B3AA-A69ACE99B88B}"/>
                </a:ext>
              </a:extLst>
            </p:cNvPr>
            <p:cNvSpPr/>
            <p:nvPr/>
          </p:nvSpPr>
          <p:spPr>
            <a:xfrm rot="5400000">
              <a:off x="5577328" y="4426566"/>
              <a:ext cx="107415" cy="92599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pic>
        <p:nvPicPr>
          <p:cNvPr id="12" name="Immagine 11">
            <a:extLst>
              <a:ext uri="{FF2B5EF4-FFF2-40B4-BE49-F238E27FC236}">
                <a16:creationId xmlns:a16="http://schemas.microsoft.com/office/drawing/2014/main" id="{EA3DF16D-0552-034F-B25A-B18556FE689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040" y="2037970"/>
            <a:ext cx="6353835" cy="4235890"/>
          </a:xfrm>
          <a:prstGeom prst="rect">
            <a:avLst/>
          </a:prstGeom>
        </p:spPr>
      </p:pic>
      <p:grpSp>
        <p:nvGrpSpPr>
          <p:cNvPr id="20" name="Gruppo 19">
            <a:extLst>
              <a:ext uri="{FF2B5EF4-FFF2-40B4-BE49-F238E27FC236}">
                <a16:creationId xmlns:a16="http://schemas.microsoft.com/office/drawing/2014/main" id="{5F3A8E12-C856-BC40-8CE6-24CCE878E544}"/>
              </a:ext>
            </a:extLst>
          </p:cNvPr>
          <p:cNvGrpSpPr/>
          <p:nvPr/>
        </p:nvGrpSpPr>
        <p:grpSpPr>
          <a:xfrm>
            <a:off x="8763430" y="3344693"/>
            <a:ext cx="1024527" cy="191589"/>
            <a:chOff x="5539704" y="4377072"/>
            <a:chExt cx="1024527" cy="191589"/>
          </a:xfrm>
        </p:grpSpPr>
        <p:sp>
          <p:nvSpPr>
            <p:cNvPr id="21" name="Rettangolo arrotondato 20">
              <a:hlinkClick r:id="rId11"/>
              <a:extLst>
                <a:ext uri="{FF2B5EF4-FFF2-40B4-BE49-F238E27FC236}">
                  <a16:creationId xmlns:a16="http://schemas.microsoft.com/office/drawing/2014/main" id="{B8AE6265-EECA-4242-A925-35741511D91E}"/>
                </a:ext>
              </a:extLst>
            </p:cNvPr>
            <p:cNvSpPr/>
            <p:nvPr/>
          </p:nvSpPr>
          <p:spPr>
            <a:xfrm>
              <a:off x="5539704" y="4377072"/>
              <a:ext cx="1024527" cy="191589"/>
            </a:xfrm>
            <a:prstGeom prst="roundRect">
              <a:avLst/>
            </a:prstGeom>
            <a:solidFill>
              <a:srgbClr val="FF0000"/>
            </a:solidFill>
            <a:ln w="25400"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000" dirty="0">
                  <a:latin typeface="Arial" panose="020B0604020202020204" pitchFamily="34" charset="0"/>
                  <a:cs typeface="Arial" panose="020B0604020202020204" pitchFamily="34" charset="0"/>
                </a:rPr>
                <a:t>Guarda qui</a:t>
              </a:r>
            </a:p>
          </p:txBody>
        </p:sp>
        <p:sp>
          <p:nvSpPr>
            <p:cNvPr id="22" name="Triangolo 21">
              <a:hlinkClick r:id="rId12"/>
              <a:extLst>
                <a:ext uri="{FF2B5EF4-FFF2-40B4-BE49-F238E27FC236}">
                  <a16:creationId xmlns:a16="http://schemas.microsoft.com/office/drawing/2014/main" id="{76AE2637-0414-DB47-8C58-9C0C759361B0}"/>
                </a:ext>
              </a:extLst>
            </p:cNvPr>
            <p:cNvSpPr/>
            <p:nvPr/>
          </p:nvSpPr>
          <p:spPr>
            <a:xfrm rot="5400000">
              <a:off x="5577328" y="4426566"/>
              <a:ext cx="107415" cy="92599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3798565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magine 17">
            <a:extLst>
              <a:ext uri="{FF2B5EF4-FFF2-40B4-BE49-F238E27FC236}">
                <a16:creationId xmlns:a16="http://schemas.microsoft.com/office/drawing/2014/main" id="{3F806312-CBD8-0F47-9AEF-7BFF9BAAF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628" y="735496"/>
            <a:ext cx="3073435" cy="46029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Immagine 1" descr="Immagine che contiene scuro&#10;&#10;Descrizione generata automaticamente">
            <a:extLst>
              <a:ext uri="{FF2B5EF4-FFF2-40B4-BE49-F238E27FC236}">
                <a16:creationId xmlns:a16="http://schemas.microsoft.com/office/drawing/2014/main" id="{666A41DF-1A70-FF13-02D6-B13C740D379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85"/>
          <a:stretch/>
        </p:blipFill>
        <p:spPr>
          <a:xfrm>
            <a:off x="0" y="4629033"/>
            <a:ext cx="8020050" cy="2233779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8A677A23-D71B-742E-517A-2777E8778B76}"/>
              </a:ext>
            </a:extLst>
          </p:cNvPr>
          <p:cNvSpPr txBox="1">
            <a:spLocks/>
          </p:cNvSpPr>
          <p:nvPr/>
        </p:nvSpPr>
        <p:spPr>
          <a:xfrm>
            <a:off x="1947173" y="1422417"/>
            <a:ext cx="38318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b="1" dirty="0">
                <a:solidFill>
                  <a:srgbClr val="212A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Comunicazione congiunta: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it-IT" sz="1400" b="1" dirty="0">
                <a:solidFill>
                  <a:srgbClr val="212A5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b="1" dirty="0">
              <a:solidFill>
                <a:srgbClr val="212A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Elemento grafico 8" descr="Marketing contorno">
            <a:extLst>
              <a:ext uri="{FF2B5EF4-FFF2-40B4-BE49-F238E27FC236}">
                <a16:creationId xmlns:a16="http://schemas.microsoft.com/office/drawing/2014/main" id="{A1068EDA-35EF-148C-D4E8-45CCC5BB06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69559" y="1281417"/>
            <a:ext cx="914400" cy="914400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5ABDC8C3-743B-544B-A7E6-C7477D4DAA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172" y="1738617"/>
            <a:ext cx="2397071" cy="587282"/>
          </a:xfrm>
          <a:prstGeom prst="rect">
            <a:avLst/>
          </a:prstGeom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B8A3C7E1-49FB-754A-90F4-85218F3DF2BA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DD25689-4997-53B7-6B92-6D4F1BCE5932}"/>
              </a:ext>
            </a:extLst>
          </p:cNvPr>
          <p:cNvSpPr txBox="1"/>
          <p:nvPr/>
        </p:nvSpPr>
        <p:spPr>
          <a:xfrm>
            <a:off x="1947172" y="2642099"/>
            <a:ext cx="366262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 solo una campagna, ma la nostra proposta per le aziende che decidono di aderire al cambiamento e scelgono un modello d’impresa sostenibile.</a:t>
            </a:r>
            <a:b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6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Diventa un </a:t>
            </a: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eroe della sostenibilità </a:t>
            </a:r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strumenti chiari ed efficaci.</a:t>
            </a:r>
          </a:p>
        </p:txBody>
      </p:sp>
      <p:pic>
        <p:nvPicPr>
          <p:cNvPr id="10" name="Immagine 9" descr="Immagine che contiene Cellulare, testo, schermata, Dispositivo portatile per comunicazioni&#10;&#10;Descrizione generata automaticamente">
            <a:extLst>
              <a:ext uri="{FF2B5EF4-FFF2-40B4-BE49-F238E27FC236}">
                <a16:creationId xmlns:a16="http://schemas.microsoft.com/office/drawing/2014/main" id="{9CC4F4BD-9ECD-E753-9FE1-0A78F3D8420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27" t="40361" r="18331" b="25225"/>
          <a:stretch/>
        </p:blipFill>
        <p:spPr>
          <a:xfrm>
            <a:off x="10182988" y="7147616"/>
            <a:ext cx="5652765" cy="3362231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B29B34D3-C702-2B46-8BD6-65D3A3C68FA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669" y="1709531"/>
            <a:ext cx="3012833" cy="46029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4120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4B071939-0351-281A-EF78-75E0FB4BF56A}"/>
              </a:ext>
            </a:extLst>
          </p:cNvPr>
          <p:cNvSpPr txBox="1">
            <a:spLocks/>
          </p:cNvSpPr>
          <p:nvPr/>
        </p:nvSpPr>
        <p:spPr>
          <a:xfrm>
            <a:off x="1947172" y="1422417"/>
            <a:ext cx="6379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212A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Check list Piano di Comunicazione</a:t>
            </a:r>
            <a:br>
              <a:rPr lang="it-IT" sz="1400" b="1" dirty="0">
                <a:solidFill>
                  <a:srgbClr val="212A5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400" b="1" dirty="0">
              <a:solidFill>
                <a:srgbClr val="212A5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011BCDA3-A1D4-B055-44B5-DADED9082F3E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NOSTRA OFFERTA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F686370B-9196-D2D2-1DB6-547D53DD1812}"/>
              </a:ext>
            </a:extLst>
          </p:cNvPr>
          <p:cNvSpPr txBox="1"/>
          <p:nvPr/>
        </p:nvSpPr>
        <p:spPr>
          <a:xfrm>
            <a:off x="1313188" y="2017481"/>
            <a:ext cx="4782812" cy="2021134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prstDash val="dash"/>
          </a:ln>
        </p:spPr>
        <p:txBody>
          <a:bodyPr wrap="square" lIns="288000">
            <a:noAutofit/>
          </a:bodyPr>
          <a:lstStyle/>
          <a:p>
            <a:pPr algn="l"/>
            <a:r>
              <a:rPr lang="it-IT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gestisce la comunicazione in azienda?</a:t>
            </a:r>
          </a:p>
          <a:p>
            <a:pPr algn="l"/>
            <a:endParaRPr lang="it-IT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it-IT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Agenzia</a:t>
            </a: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Reparto interno</a:t>
            </a: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 curiamo la comunicazione al momento</a:t>
            </a: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Altro (freelance, interventi occasionali ecc.)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7C127214-36B7-DECC-2AE5-3A50D7365834}"/>
              </a:ext>
            </a:extLst>
          </p:cNvPr>
          <p:cNvSpPr txBox="1"/>
          <p:nvPr/>
        </p:nvSpPr>
        <p:spPr>
          <a:xfrm>
            <a:off x="6394857" y="2007192"/>
            <a:ext cx="4782812" cy="2033180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prstDash val="dash"/>
          </a:ln>
        </p:spPr>
        <p:txBody>
          <a:bodyPr wrap="square" lIns="288000">
            <a:noAutofit/>
          </a:bodyPr>
          <a:lstStyle/>
          <a:p>
            <a:r>
              <a:rPr lang="it-IT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 tra questi strumenti di comunicazione vengono adottati?</a:t>
            </a:r>
          </a:p>
          <a:p>
            <a:endParaRPr lang="it-IT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Newsletter</a:t>
            </a: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 social</a:t>
            </a: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Articoli di blog</a:t>
            </a: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Comunicati stampa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2926AFFB-70B0-AFCD-8565-71CD9F8AA770}"/>
              </a:ext>
            </a:extLst>
          </p:cNvPr>
          <p:cNvSpPr txBox="1"/>
          <p:nvPr/>
        </p:nvSpPr>
        <p:spPr>
          <a:xfrm>
            <a:off x="1313188" y="4204151"/>
            <a:ext cx="4782812" cy="1917267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prstDash val="dash"/>
          </a:ln>
        </p:spPr>
        <p:txBody>
          <a:bodyPr wrap="square" lIns="288000">
            <a:noAutofit/>
          </a:bodyPr>
          <a:lstStyle/>
          <a:p>
            <a:pPr algn="l"/>
            <a:r>
              <a:rPr lang="it-IT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L’azienda possiede un sito web?</a:t>
            </a:r>
          </a:p>
          <a:p>
            <a:pPr algn="l"/>
            <a:endParaRPr lang="it-IT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</a:p>
          <a:p>
            <a:pPr marL="285750" indent="-285750" algn="l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– aggiornato</a:t>
            </a:r>
          </a:p>
          <a:p>
            <a:pPr marL="285750" indent="-285750" algn="l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– datato/non curato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5D0B1E19-A910-19F0-83F5-5B64A00F4BC7}"/>
              </a:ext>
            </a:extLst>
          </p:cNvPr>
          <p:cNvSpPr txBox="1"/>
          <p:nvPr/>
        </p:nvSpPr>
        <p:spPr>
          <a:xfrm>
            <a:off x="6394857" y="4204151"/>
            <a:ext cx="4782812" cy="1930835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  <a:prstDash val="dash"/>
          </a:ln>
        </p:spPr>
        <p:txBody>
          <a:bodyPr wrap="square" lIns="288000">
            <a:noAutofit/>
          </a:bodyPr>
          <a:lstStyle/>
          <a:p>
            <a:r>
              <a:rPr lang="it-IT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L’azienda utilizza canali social? Quali?</a:t>
            </a:r>
          </a:p>
          <a:p>
            <a:endParaRPr lang="it-IT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Facebook</a:t>
            </a: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Linkedin</a:t>
            </a: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Entrambi</a:t>
            </a:r>
          </a:p>
          <a:p>
            <a:pPr marL="285750" indent="-285750">
              <a:buClr>
                <a:srgbClr val="00B050"/>
              </a:buClr>
              <a:buSzPct val="150000"/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Altro</a:t>
            </a:r>
          </a:p>
        </p:txBody>
      </p:sp>
      <p:pic>
        <p:nvPicPr>
          <p:cNvPr id="18" name="Elemento grafico 17" descr="Casella di controllo selezionata contorno">
            <a:extLst>
              <a:ext uri="{FF2B5EF4-FFF2-40B4-BE49-F238E27FC236}">
                <a16:creationId xmlns:a16="http://schemas.microsoft.com/office/drawing/2014/main" id="{C64F0C1A-F75D-0A51-5B9C-C7F434A11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4367" y="966298"/>
            <a:ext cx="914400" cy="914400"/>
          </a:xfrm>
          <a:prstGeom prst="rect">
            <a:avLst/>
          </a:prstGeom>
        </p:spPr>
      </p:pic>
      <p:pic>
        <p:nvPicPr>
          <p:cNvPr id="31" name="Immagine 30">
            <a:extLst>
              <a:ext uri="{FF2B5EF4-FFF2-40B4-BE49-F238E27FC236}">
                <a16:creationId xmlns:a16="http://schemas.microsoft.com/office/drawing/2014/main" id="{2D5695A5-9DCF-B261-3079-6CC739AF864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1" t="22419" r="25712" b="16762"/>
          <a:stretch/>
        </p:blipFill>
        <p:spPr>
          <a:xfrm>
            <a:off x="9843983" y="4204151"/>
            <a:ext cx="2408663" cy="269238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5630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574FC74-DB7C-F085-2CE7-481715D21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8821E40-01B1-2943-9874-30FD350BE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422" y="4917815"/>
            <a:ext cx="957007" cy="3125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70D2A87D-6B32-894E-BF13-F6901090C899}"/>
              </a:ext>
            </a:extLst>
          </p:cNvPr>
          <p:cNvSpPr/>
          <p:nvPr/>
        </p:nvSpPr>
        <p:spPr>
          <a:xfrm>
            <a:off x="5029846" y="5329846"/>
            <a:ext cx="213231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CE3DD5BE-1FF3-A3B5-DF65-C3B7149BE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9" y="2699318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5226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schermata, Elementi grafici, design&#10;&#10;Descrizione generata automaticamente">
            <a:extLst>
              <a:ext uri="{FF2B5EF4-FFF2-40B4-BE49-F238E27FC236}">
                <a16:creationId xmlns:a16="http://schemas.microsoft.com/office/drawing/2014/main" id="{683AFDAD-D5E6-47FF-A178-3CD277BA8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magine 6" descr="Immagine che contiene creatività&#10;&#10;Descrizione generata automaticamente con attendibilità bassa">
            <a:extLst>
              <a:ext uri="{FF2B5EF4-FFF2-40B4-BE49-F238E27FC236}">
                <a16:creationId xmlns:a16="http://schemas.microsoft.com/office/drawing/2014/main" id="{1C15DD9A-F8DE-20F8-63A0-9F5048C5E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325" y="2819400"/>
            <a:ext cx="1403350" cy="140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53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grafica, testo, clipart, Elementi grafici&#10;&#10;Descrizione generata automaticamente">
            <a:extLst>
              <a:ext uri="{FF2B5EF4-FFF2-40B4-BE49-F238E27FC236}">
                <a16:creationId xmlns:a16="http://schemas.microsoft.com/office/drawing/2014/main" id="{A558CADF-7484-E02D-FC0F-C15B039C3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4391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calzature, vestiti, persona&#10;&#10;Descrizione generata automaticamente">
            <a:extLst>
              <a:ext uri="{FF2B5EF4-FFF2-40B4-BE49-F238E27FC236}">
                <a16:creationId xmlns:a16="http://schemas.microsoft.com/office/drawing/2014/main" id="{84842DE9-CCF8-2E73-90C0-22AD970B0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172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grafica, Elementi grafici, illustrazione&#10;&#10;Descrizione generata automaticamente">
            <a:extLst>
              <a:ext uri="{FF2B5EF4-FFF2-40B4-BE49-F238E27FC236}">
                <a16:creationId xmlns:a16="http://schemas.microsoft.com/office/drawing/2014/main" id="{9A19FB99-CCF3-F777-B5F5-5034C1E5A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5898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vestiti, testo, persona, uomo&#10;&#10;Descrizione generata automaticamente">
            <a:extLst>
              <a:ext uri="{FF2B5EF4-FFF2-40B4-BE49-F238E27FC236}">
                <a16:creationId xmlns:a16="http://schemas.microsoft.com/office/drawing/2014/main" id="{F9260D69-4DCF-093D-ECDE-516050FB0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1201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schermata, Software multimediale, design&#10;&#10;Descrizione generata automaticamente">
            <a:extLst>
              <a:ext uri="{FF2B5EF4-FFF2-40B4-BE49-F238E27FC236}">
                <a16:creationId xmlns:a16="http://schemas.microsoft.com/office/drawing/2014/main" id="{93A18A31-5749-8344-B125-2FF544A9C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7100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elettronica, schermata, Cellulare&#10;&#10;Descrizione generata automaticamente">
            <a:extLst>
              <a:ext uri="{FF2B5EF4-FFF2-40B4-BE49-F238E27FC236}">
                <a16:creationId xmlns:a16="http://schemas.microsoft.com/office/drawing/2014/main" id="{63724827-4258-F335-1371-8905D0908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4554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, design&#10;&#10;Descrizione generata automaticamente">
            <a:extLst>
              <a:ext uri="{FF2B5EF4-FFF2-40B4-BE49-F238E27FC236}">
                <a16:creationId xmlns:a16="http://schemas.microsoft.com/office/drawing/2014/main" id="{E13442A4-8955-7FA5-EF38-71C70FB67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66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, Pubblicità online, Sito Web&#10;&#10;Descrizione generata automaticamente">
            <a:extLst>
              <a:ext uri="{FF2B5EF4-FFF2-40B4-BE49-F238E27FC236}">
                <a16:creationId xmlns:a16="http://schemas.microsoft.com/office/drawing/2014/main" id="{1B15FB71-0DBA-C6E8-4C20-91CCDB16B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6564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grafica, testo, Elementi grafici, design&#10;&#10;Descrizione generata automaticamente">
            <a:extLst>
              <a:ext uri="{FF2B5EF4-FFF2-40B4-BE49-F238E27FC236}">
                <a16:creationId xmlns:a16="http://schemas.microsoft.com/office/drawing/2014/main" id="{68817DB1-E25C-ED28-A131-3D29F3F5B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160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416FC3AC-8C64-081C-0663-E693773FB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95BFBF0-26CA-FE4C-0FA5-CA8AE71C55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7497" y="4917815"/>
            <a:ext cx="957007" cy="312542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7C0768DA-13C2-2FB7-51F3-581F9A2087D7}"/>
              </a:ext>
            </a:extLst>
          </p:cNvPr>
          <p:cNvSpPr/>
          <p:nvPr/>
        </p:nvSpPr>
        <p:spPr>
          <a:xfrm>
            <a:off x="5029843" y="5329846"/>
            <a:ext cx="213231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5" name="Immagine 4" descr="Immagine che contiene testo&#10;&#10;Descrizione generata automaticamente">
            <a:extLst>
              <a:ext uri="{FF2B5EF4-FFF2-40B4-BE49-F238E27FC236}">
                <a16:creationId xmlns:a16="http://schemas.microsoft.com/office/drawing/2014/main" id="{B033BF37-D63C-7991-510F-CF08C4C999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4" y="2699317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282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454AD3BC75BAB4592AF7A62A720A500" ma:contentTypeVersion="16" ma:contentTypeDescription="Creare un nuovo documento." ma:contentTypeScope="" ma:versionID="353e6bab090be524f33e1fa260127486">
  <xsd:schema xmlns:xsd="http://www.w3.org/2001/XMLSchema" xmlns:xs="http://www.w3.org/2001/XMLSchema" xmlns:p="http://schemas.microsoft.com/office/2006/metadata/properties" xmlns:ns2="ef4f31be-8766-451d-96b0-5375fe0f8a14" xmlns:ns3="b090ec3b-6fc8-4dac-8c59-fd74762e1e8a" targetNamespace="http://schemas.microsoft.com/office/2006/metadata/properties" ma:root="true" ma:fieldsID="7c150857ef9517498b796cc2580b6c1c" ns2:_="" ns3:_="">
    <xsd:import namespace="ef4f31be-8766-451d-96b0-5375fe0f8a14"/>
    <xsd:import namespace="b090ec3b-6fc8-4dac-8c59-fd74762e1e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4f31be-8766-451d-96b0-5375fe0f8a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Tag immagine" ma:readOnly="false" ma:fieldId="{5cf76f15-5ced-4ddc-b409-7134ff3c332f}" ma:taxonomyMulti="true" ma:sspId="333d3f54-0ff9-4906-8f55-b849cf39cd8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90ec3b-6fc8-4dac-8c59-fd74762e1e8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9132661-a14a-44f3-9925-8ea3b529621d}" ma:internalName="TaxCatchAll" ma:showField="CatchAllData" ma:web="b090ec3b-6fc8-4dac-8c59-fd74762e1e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6554D7D-C999-4C69-9382-E2CD0432A34B}">
  <ds:schemaRefs>
    <ds:schemaRef ds:uri="b090ec3b-6fc8-4dac-8c59-fd74762e1e8a"/>
    <ds:schemaRef ds:uri="ef4f31be-8766-451d-96b0-5375fe0f8a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0D6DECC-6C49-4365-B690-1805706DD6B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5774</TotalTime>
  <Words>868</Words>
  <Application>Microsoft Office PowerPoint</Application>
  <PresentationFormat>Widescreen</PresentationFormat>
  <Paragraphs>169</Paragraphs>
  <Slides>26</Slides>
  <Notes>10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Courier New</vt:lpstr>
      <vt:lpstr>Montserrat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Marco Mattera</dc:creator>
  <cp:lastModifiedBy>Claudia Apetino</cp:lastModifiedBy>
  <cp:revision>278</cp:revision>
  <cp:lastPrinted>2023-03-07T14:50:14Z</cp:lastPrinted>
  <dcterms:created xsi:type="dcterms:W3CDTF">2023-02-13T08:28:31Z</dcterms:created>
  <dcterms:modified xsi:type="dcterms:W3CDTF">2024-02-27T16:05:08Z</dcterms:modified>
</cp:coreProperties>
</file>