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1"/>
  </p:sldMasterIdLst>
  <p:sldIdLst>
    <p:sldId id="256" r:id="rId2"/>
    <p:sldId id="258" r:id="rId3"/>
    <p:sldId id="259" r:id="rId4"/>
    <p:sldId id="269" r:id="rId5"/>
    <p:sldId id="272" r:id="rId6"/>
    <p:sldId id="260" r:id="rId7"/>
    <p:sldId id="266" r:id="rId8"/>
    <p:sldId id="273" r:id="rId9"/>
    <p:sldId id="261" r:id="rId10"/>
    <p:sldId id="262" r:id="rId11"/>
    <p:sldId id="263" r:id="rId12"/>
    <p:sldId id="274" r:id="rId13"/>
    <p:sldId id="275" r:id="rId14"/>
    <p:sldId id="264" r:id="rId15"/>
    <p:sldId id="265" r:id="rId16"/>
    <p:sldId id="267" r:id="rId17"/>
    <p:sldId id="276" r:id="rId18"/>
    <p:sldId id="277" r:id="rId19"/>
    <p:sldId id="278" r:id="rId20"/>
    <p:sldId id="268" r:id="rId21"/>
    <p:sldId id="270" r:id="rId2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F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8C8F74-F2BB-4D0D-ABA4-3C9E412D95BC}" v="136" dt="2023-09-04T19:16:29.6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D7368D-31D9-8101-473D-CD39E706FD22}"/>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chemeClr val="accent1">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FF32C74-82F4-2A29-889B-EF23CEE6AA4F}"/>
              </a:ext>
            </a:extLst>
          </p:cNvPr>
          <p:cNvSpPr>
            <a:spLocks noGrp="1"/>
          </p:cNvSpPr>
          <p:nvPr>
            <p:ph type="ctrTitle"/>
          </p:nvPr>
        </p:nvSpPr>
        <p:spPr>
          <a:xfrm>
            <a:off x="1066801" y="1122363"/>
            <a:ext cx="6211185" cy="2305246"/>
          </a:xfrm>
        </p:spPr>
        <p:txBody>
          <a:bodyPr anchor="b">
            <a:normAutofit/>
          </a:bodyPr>
          <a:lstStyle>
            <a:lvl1pPr algn="l">
              <a:lnSpc>
                <a:spcPct val="100000"/>
              </a:lnSpc>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4ACADD6-278F-604C-8A38-BBBAFC6754E8}"/>
              </a:ext>
            </a:extLst>
          </p:cNvPr>
          <p:cNvSpPr>
            <a:spLocks noGrp="1"/>
          </p:cNvSpPr>
          <p:nvPr>
            <p:ph type="subTitle" idx="1"/>
          </p:nvPr>
        </p:nvSpPr>
        <p:spPr>
          <a:xfrm>
            <a:off x="1066802" y="3549048"/>
            <a:ext cx="5029198" cy="195627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C43946B-3F5A-C916-B62B-8D5938EA8285}"/>
              </a:ext>
            </a:extLst>
          </p:cNvPr>
          <p:cNvSpPr>
            <a:spLocks noGrp="1"/>
          </p:cNvSpPr>
          <p:nvPr>
            <p:ph type="dt" sz="half" idx="10"/>
          </p:nvPr>
        </p:nvSpPr>
        <p:spPr/>
        <p:txBody>
          <a:bodyPr/>
          <a:lstStyle/>
          <a:p>
            <a:fld id="{1E351CED-465B-40B5-ADCE-957C918F227B}" type="datetimeFigureOut">
              <a:rPr lang="en-US" smtClean="0"/>
              <a:t>9/22/2023</a:t>
            </a:fld>
            <a:endParaRPr lang="en-US"/>
          </a:p>
        </p:txBody>
      </p:sp>
      <p:sp>
        <p:nvSpPr>
          <p:cNvPr id="5" name="Footer Placeholder 4">
            <a:extLst>
              <a:ext uri="{FF2B5EF4-FFF2-40B4-BE49-F238E27FC236}">
                <a16:creationId xmlns:a16="http://schemas.microsoft.com/office/drawing/2014/main" id="{5986539F-2DB8-FCDA-C884-9C3CD29B8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DAA7B3-5D3B-D493-8F6F-1FEBB8576D62}"/>
              </a:ext>
            </a:extLst>
          </p:cNvPr>
          <p:cNvSpPr>
            <a:spLocks noGrp="1"/>
          </p:cNvSpPr>
          <p:nvPr>
            <p:ph type="sldNum" sz="quarter" idx="12"/>
          </p:nvPr>
        </p:nvSpPr>
        <p:spPr/>
        <p:txBody>
          <a:bodyPr/>
          <a:lstStyle/>
          <a:p>
            <a:fld id="{5A33CB2A-1702-4C1D-9CC4-8D472D39F19E}" type="slidenum">
              <a:rPr lang="en-US" smtClean="0"/>
              <a:t>‹N›</a:t>
            </a:fld>
            <a:endParaRPr lang="en-US"/>
          </a:p>
        </p:txBody>
      </p:sp>
    </p:spTree>
    <p:extLst>
      <p:ext uri="{BB962C8B-B14F-4D97-AF65-F5344CB8AC3E}">
        <p14:creationId xmlns:p14="http://schemas.microsoft.com/office/powerpoint/2010/main" val="1953809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50D2E-0561-F284-F89A-AAE3CD09AC24}"/>
              </a:ext>
            </a:extLst>
          </p:cNvPr>
          <p:cNvSpPr>
            <a:spLocks noGrp="1"/>
          </p:cNvSpPr>
          <p:nvPr>
            <p:ph type="title"/>
          </p:nvPr>
        </p:nvSpPr>
        <p:spPr>
          <a:xfrm>
            <a:off x="1066800" y="936841"/>
            <a:ext cx="10239338" cy="953669"/>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657C4C-16EC-2477-6332-830F53011D33}"/>
              </a:ext>
            </a:extLst>
          </p:cNvPr>
          <p:cNvSpPr>
            <a:spLocks noGrp="1"/>
          </p:cNvSpPr>
          <p:nvPr>
            <p:ph type="body" orient="vert" idx="1"/>
          </p:nvPr>
        </p:nvSpPr>
        <p:spPr>
          <a:xfrm>
            <a:off x="1069848" y="2139696"/>
            <a:ext cx="10239338" cy="367768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940D3-6996-1C08-F1AF-87C354657912}"/>
              </a:ext>
            </a:extLst>
          </p:cNvPr>
          <p:cNvSpPr>
            <a:spLocks noGrp="1"/>
          </p:cNvSpPr>
          <p:nvPr>
            <p:ph type="dt" sz="half" idx="10"/>
          </p:nvPr>
        </p:nvSpPr>
        <p:spPr/>
        <p:txBody>
          <a:bodyPr/>
          <a:lstStyle/>
          <a:p>
            <a:fld id="{1E351CED-465B-40B5-ADCE-957C918F227B}" type="datetimeFigureOut">
              <a:rPr lang="en-US" smtClean="0"/>
              <a:t>9/22/2023</a:t>
            </a:fld>
            <a:endParaRPr lang="en-US"/>
          </a:p>
        </p:txBody>
      </p:sp>
      <p:sp>
        <p:nvSpPr>
          <p:cNvPr id="5" name="Footer Placeholder 4">
            <a:extLst>
              <a:ext uri="{FF2B5EF4-FFF2-40B4-BE49-F238E27FC236}">
                <a16:creationId xmlns:a16="http://schemas.microsoft.com/office/drawing/2014/main" id="{4C3676C3-588F-B636-8CE0-AA2CBFBCE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CEF8A9-EB1E-B344-A4B8-B58D0633630B}"/>
              </a:ext>
            </a:extLst>
          </p:cNvPr>
          <p:cNvSpPr>
            <a:spLocks noGrp="1"/>
          </p:cNvSpPr>
          <p:nvPr>
            <p:ph type="sldNum" sz="quarter" idx="12"/>
          </p:nvPr>
        </p:nvSpPr>
        <p:spPr/>
        <p:txBody>
          <a:bodyPr/>
          <a:lstStyle/>
          <a:p>
            <a:fld id="{5A33CB2A-1702-4C1D-9CC4-8D472D39F19E}" type="slidenum">
              <a:rPr lang="en-US" smtClean="0"/>
              <a:t>‹N›</a:t>
            </a:fld>
            <a:endParaRPr lang="en-US"/>
          </a:p>
        </p:txBody>
      </p:sp>
    </p:spTree>
    <p:extLst>
      <p:ext uri="{BB962C8B-B14F-4D97-AF65-F5344CB8AC3E}">
        <p14:creationId xmlns:p14="http://schemas.microsoft.com/office/powerpoint/2010/main" val="843842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EF3A28-33E4-2796-AE7A-1234569F5CE0}"/>
              </a:ext>
            </a:extLst>
          </p:cNvPr>
          <p:cNvSpPr>
            <a:spLocks noGrp="1"/>
          </p:cNvSpPr>
          <p:nvPr>
            <p:ph type="title" orient="vert"/>
          </p:nvPr>
        </p:nvSpPr>
        <p:spPr>
          <a:xfrm>
            <a:off x="8844950" y="1081177"/>
            <a:ext cx="2508849" cy="463382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6D185FC-2BBB-E997-A5CD-F2C6CF6B7C68}"/>
              </a:ext>
            </a:extLst>
          </p:cNvPr>
          <p:cNvSpPr>
            <a:spLocks noGrp="1"/>
          </p:cNvSpPr>
          <p:nvPr>
            <p:ph type="body" orient="vert" idx="1"/>
          </p:nvPr>
        </p:nvSpPr>
        <p:spPr>
          <a:xfrm>
            <a:off x="1066800" y="1081177"/>
            <a:ext cx="7505700" cy="46338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E314B3C-96CD-071C-C2AD-2C7E04F819C0}"/>
              </a:ext>
            </a:extLst>
          </p:cNvPr>
          <p:cNvSpPr>
            <a:spLocks noGrp="1"/>
          </p:cNvSpPr>
          <p:nvPr>
            <p:ph type="dt" sz="half" idx="10"/>
          </p:nvPr>
        </p:nvSpPr>
        <p:spPr/>
        <p:txBody>
          <a:bodyPr/>
          <a:lstStyle/>
          <a:p>
            <a:fld id="{1E351CED-465B-40B5-ADCE-957C918F227B}" type="datetimeFigureOut">
              <a:rPr lang="en-US" smtClean="0"/>
              <a:t>9/22/2023</a:t>
            </a:fld>
            <a:endParaRPr lang="en-US"/>
          </a:p>
        </p:txBody>
      </p:sp>
      <p:sp>
        <p:nvSpPr>
          <p:cNvPr id="5" name="Footer Placeholder 4">
            <a:extLst>
              <a:ext uri="{FF2B5EF4-FFF2-40B4-BE49-F238E27FC236}">
                <a16:creationId xmlns:a16="http://schemas.microsoft.com/office/drawing/2014/main" id="{F5AA2B04-F5E0-C5A3-C77D-6AE9A9E91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155BC2-C712-C4A4-50EC-E10D88344310}"/>
              </a:ext>
            </a:extLst>
          </p:cNvPr>
          <p:cNvSpPr>
            <a:spLocks noGrp="1"/>
          </p:cNvSpPr>
          <p:nvPr>
            <p:ph type="sldNum" sz="quarter" idx="12"/>
          </p:nvPr>
        </p:nvSpPr>
        <p:spPr/>
        <p:txBody>
          <a:bodyPr/>
          <a:lstStyle/>
          <a:p>
            <a:fld id="{5A33CB2A-1702-4C1D-9CC4-8D472D39F19E}" type="slidenum">
              <a:rPr lang="en-US" smtClean="0"/>
              <a:t>‹N›</a:t>
            </a:fld>
            <a:endParaRPr lang="en-US"/>
          </a:p>
        </p:txBody>
      </p:sp>
    </p:spTree>
    <p:extLst>
      <p:ext uri="{BB962C8B-B14F-4D97-AF65-F5344CB8AC3E}">
        <p14:creationId xmlns:p14="http://schemas.microsoft.com/office/powerpoint/2010/main" val="946884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A4769-9A55-AF9B-4CE4-DFA07E711CF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E45D9E-DBB4-B890-88D5-B4C03599EC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AE15260-1C0B-A965-3114-D7C40D18BDF4}"/>
              </a:ext>
            </a:extLst>
          </p:cNvPr>
          <p:cNvSpPr>
            <a:spLocks noGrp="1"/>
          </p:cNvSpPr>
          <p:nvPr>
            <p:ph type="dt" sz="half" idx="10"/>
          </p:nvPr>
        </p:nvSpPr>
        <p:spPr/>
        <p:txBody>
          <a:bodyPr/>
          <a:lstStyle/>
          <a:p>
            <a:fld id="{1E351CED-465B-40B5-ADCE-957C918F227B}" type="datetimeFigureOut">
              <a:rPr lang="en-US" smtClean="0"/>
              <a:t>9/22/2023</a:t>
            </a:fld>
            <a:endParaRPr lang="en-US"/>
          </a:p>
        </p:txBody>
      </p:sp>
      <p:sp>
        <p:nvSpPr>
          <p:cNvPr id="5" name="Footer Placeholder 4">
            <a:extLst>
              <a:ext uri="{FF2B5EF4-FFF2-40B4-BE49-F238E27FC236}">
                <a16:creationId xmlns:a16="http://schemas.microsoft.com/office/drawing/2014/main" id="{19AAF4D1-0334-3F24-69B4-06C7BD7426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8BA76D-3B8B-429D-9B32-54D6A6297C0A}"/>
              </a:ext>
            </a:extLst>
          </p:cNvPr>
          <p:cNvSpPr>
            <a:spLocks noGrp="1"/>
          </p:cNvSpPr>
          <p:nvPr>
            <p:ph type="sldNum" sz="quarter" idx="12"/>
          </p:nvPr>
        </p:nvSpPr>
        <p:spPr/>
        <p:txBody>
          <a:bodyPr/>
          <a:lstStyle/>
          <a:p>
            <a:fld id="{5A33CB2A-1702-4C1D-9CC4-8D472D39F19E}" type="slidenum">
              <a:rPr lang="en-US" smtClean="0"/>
              <a:t>‹N›</a:t>
            </a:fld>
            <a:endParaRPr lang="en-US"/>
          </a:p>
        </p:txBody>
      </p:sp>
    </p:spTree>
    <p:extLst>
      <p:ext uri="{BB962C8B-B14F-4D97-AF65-F5344CB8AC3E}">
        <p14:creationId xmlns:p14="http://schemas.microsoft.com/office/powerpoint/2010/main" val="3310290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8D9C414-4A2F-78AF-ED60-6130D4C563B3}"/>
              </a:ext>
            </a:extLst>
          </p:cNvPr>
          <p:cNvSpPr/>
          <p:nvPr/>
        </p:nvSpPr>
        <p:spPr>
          <a:xfrm>
            <a:off x="6284115" y="3378954"/>
            <a:ext cx="5907885" cy="3479046"/>
          </a:xfrm>
          <a:custGeom>
            <a:avLst/>
            <a:gdLst>
              <a:gd name="connsiteX0" fmla="*/ 5171297 w 5907885"/>
              <a:gd name="connsiteY0" fmla="*/ 284 h 3479046"/>
              <a:gd name="connsiteX1" fmla="*/ 5813217 w 5907885"/>
              <a:gd name="connsiteY1" fmla="*/ 114238 h 3479046"/>
              <a:gd name="connsiteX2" fmla="*/ 5907885 w 5907885"/>
              <a:gd name="connsiteY2" fmla="*/ 151524 h 3479046"/>
              <a:gd name="connsiteX3" fmla="*/ 5907885 w 5907885"/>
              <a:gd name="connsiteY3" fmla="*/ 3479046 h 3479046"/>
              <a:gd name="connsiteX4" fmla="*/ 0 w 5907885"/>
              <a:gd name="connsiteY4" fmla="*/ 3479046 h 3479046"/>
              <a:gd name="connsiteX5" fmla="*/ 3916974 w 5907885"/>
              <a:gd name="connsiteY5" fmla="*/ 405504 h 3479046"/>
              <a:gd name="connsiteX6" fmla="*/ 3959456 w 5907885"/>
              <a:gd name="connsiteY6" fmla="*/ 373857 h 3479046"/>
              <a:gd name="connsiteX7" fmla="*/ 5052215 w 5907885"/>
              <a:gd name="connsiteY7" fmla="*/ 1756 h 3479046"/>
              <a:gd name="connsiteX8" fmla="*/ 5171297 w 5907885"/>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7885" h="3479046">
                <a:moveTo>
                  <a:pt x="5171297" y="284"/>
                </a:moveTo>
                <a:cubicBezTo>
                  <a:pt x="5389485" y="3908"/>
                  <a:pt x="5606422" y="42249"/>
                  <a:pt x="5813217" y="114238"/>
                </a:cubicBezTo>
                <a:lnTo>
                  <a:pt x="5907885" y="151524"/>
                </a:lnTo>
                <a:lnTo>
                  <a:pt x="5907885"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23000">
                <a:schemeClr val="bg2"/>
              </a:gs>
              <a:gs pos="100000">
                <a:schemeClr val="accent1">
                  <a:lumMod val="60000"/>
                  <a:lumOff val="4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13410AE4-7FC7-589E-B6D3-0DA7B5FC5CE3}"/>
              </a:ext>
            </a:extLst>
          </p:cNvPr>
          <p:cNvSpPr/>
          <p:nvPr/>
        </p:nvSpPr>
        <p:spPr>
          <a:xfrm flipH="1" flipV="1">
            <a:off x="0" y="0"/>
            <a:ext cx="2923855" cy="1479128"/>
          </a:xfrm>
          <a:custGeom>
            <a:avLst/>
            <a:gdLst>
              <a:gd name="connsiteX0" fmla="*/ 2923855 w 2923855"/>
              <a:gd name="connsiteY0" fmla="*/ 1479128 h 1479128"/>
              <a:gd name="connsiteX1" fmla="*/ 0 w 2923855"/>
              <a:gd name="connsiteY1" fmla="*/ 1479128 h 1479128"/>
              <a:gd name="connsiteX2" fmla="*/ 1368245 w 2923855"/>
              <a:gd name="connsiteY2" fmla="*/ 405504 h 1479128"/>
              <a:gd name="connsiteX3" fmla="*/ 1410727 w 2923855"/>
              <a:gd name="connsiteY3" fmla="*/ 373857 h 1479128"/>
              <a:gd name="connsiteX4" fmla="*/ 2503486 w 2923855"/>
              <a:gd name="connsiteY4" fmla="*/ 1756 h 1479128"/>
              <a:gd name="connsiteX5" fmla="*/ 2622568 w 2923855"/>
              <a:gd name="connsiteY5" fmla="*/ 284 h 1479128"/>
              <a:gd name="connsiteX6" fmla="*/ 2785835 w 2923855"/>
              <a:gd name="connsiteY6" fmla="*/ 9494 h 1479128"/>
              <a:gd name="connsiteX7" fmla="*/ 2923855 w 2923855"/>
              <a:gd name="connsiteY7" fmla="*/ 28352 h 147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3855" h="1479128">
                <a:moveTo>
                  <a:pt x="2923855" y="1479128"/>
                </a:moveTo>
                <a:lnTo>
                  <a:pt x="0" y="1479128"/>
                </a:lnTo>
                <a:lnTo>
                  <a:pt x="1368245" y="405504"/>
                </a:lnTo>
                <a:lnTo>
                  <a:pt x="1410727" y="373857"/>
                </a:lnTo>
                <a:cubicBezTo>
                  <a:pt x="1742357" y="139664"/>
                  <a:pt x="2122368" y="17528"/>
                  <a:pt x="2503486" y="1756"/>
                </a:cubicBezTo>
                <a:cubicBezTo>
                  <a:pt x="2543187" y="114"/>
                  <a:pt x="2582898" y="-375"/>
                  <a:pt x="2622568" y="284"/>
                </a:cubicBezTo>
                <a:cubicBezTo>
                  <a:pt x="2677115" y="1190"/>
                  <a:pt x="2731584" y="4266"/>
                  <a:pt x="2785835" y="9494"/>
                </a:cubicBezTo>
                <a:lnTo>
                  <a:pt x="2923855" y="28352"/>
                </a:lnTo>
                <a:close/>
              </a:path>
            </a:pathLst>
          </a:custGeom>
          <a:gradFill>
            <a:gsLst>
              <a:gs pos="33000">
                <a:schemeClr val="bg2"/>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B381CBD-08D9-3C9A-7620-24F2D6404893}"/>
              </a:ext>
            </a:extLst>
          </p:cNvPr>
          <p:cNvSpPr>
            <a:spLocks noGrp="1"/>
          </p:cNvSpPr>
          <p:nvPr>
            <p:ph type="title"/>
          </p:nvPr>
        </p:nvSpPr>
        <p:spPr>
          <a:xfrm>
            <a:off x="1066800" y="1709738"/>
            <a:ext cx="6455434" cy="29812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D5AE2B-1716-CEEC-73F8-E81F59192562}"/>
              </a:ext>
            </a:extLst>
          </p:cNvPr>
          <p:cNvSpPr>
            <a:spLocks noGrp="1"/>
          </p:cNvSpPr>
          <p:nvPr>
            <p:ph type="body" idx="1"/>
          </p:nvPr>
        </p:nvSpPr>
        <p:spPr>
          <a:xfrm>
            <a:off x="1066800" y="4759252"/>
            <a:ext cx="5397260" cy="955748"/>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CF3052-6EE8-979F-04FB-1B8DF81F29B9}"/>
              </a:ext>
            </a:extLst>
          </p:cNvPr>
          <p:cNvSpPr>
            <a:spLocks noGrp="1"/>
          </p:cNvSpPr>
          <p:nvPr>
            <p:ph type="dt" sz="half" idx="10"/>
          </p:nvPr>
        </p:nvSpPr>
        <p:spPr/>
        <p:txBody>
          <a:bodyPr/>
          <a:lstStyle/>
          <a:p>
            <a:fld id="{1E351CED-465B-40B5-ADCE-957C918F227B}" type="datetimeFigureOut">
              <a:rPr lang="en-US" smtClean="0"/>
              <a:t>9/22/2023</a:t>
            </a:fld>
            <a:endParaRPr lang="en-US"/>
          </a:p>
        </p:txBody>
      </p:sp>
      <p:sp>
        <p:nvSpPr>
          <p:cNvPr id="5" name="Footer Placeholder 4">
            <a:extLst>
              <a:ext uri="{FF2B5EF4-FFF2-40B4-BE49-F238E27FC236}">
                <a16:creationId xmlns:a16="http://schemas.microsoft.com/office/drawing/2014/main" id="{7D986285-161A-6869-27C2-0A159C2344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ED64F-5DAB-238D-C34A-1DCCB12221DD}"/>
              </a:ext>
            </a:extLst>
          </p:cNvPr>
          <p:cNvSpPr>
            <a:spLocks noGrp="1"/>
          </p:cNvSpPr>
          <p:nvPr>
            <p:ph type="sldNum" sz="quarter" idx="12"/>
          </p:nvPr>
        </p:nvSpPr>
        <p:spPr/>
        <p:txBody>
          <a:bodyPr/>
          <a:lstStyle/>
          <a:p>
            <a:fld id="{5A33CB2A-1702-4C1D-9CC4-8D472D39F19E}" type="slidenum">
              <a:rPr lang="en-US" smtClean="0"/>
              <a:t>‹N›</a:t>
            </a:fld>
            <a:endParaRPr lang="en-US"/>
          </a:p>
        </p:txBody>
      </p:sp>
    </p:spTree>
    <p:extLst>
      <p:ext uri="{BB962C8B-B14F-4D97-AF65-F5344CB8AC3E}">
        <p14:creationId xmlns:p14="http://schemas.microsoft.com/office/powerpoint/2010/main" val="29676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484D0-7460-7B08-F1EE-96EABE40212A}"/>
              </a:ext>
            </a:extLst>
          </p:cNvPr>
          <p:cNvSpPr>
            <a:spLocks noGrp="1"/>
          </p:cNvSpPr>
          <p:nvPr>
            <p:ph type="title"/>
          </p:nvPr>
        </p:nvSpPr>
        <p:spPr>
          <a:xfrm>
            <a:off x="1066799" y="936841"/>
            <a:ext cx="10092477" cy="95366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80B7F9-8ECB-7079-A11E-51D3903E2B1A}"/>
              </a:ext>
            </a:extLst>
          </p:cNvPr>
          <p:cNvSpPr>
            <a:spLocks noGrp="1"/>
          </p:cNvSpPr>
          <p:nvPr>
            <p:ph sz="half" idx="1"/>
          </p:nvPr>
        </p:nvSpPr>
        <p:spPr>
          <a:xfrm>
            <a:off x="1066800" y="2117341"/>
            <a:ext cx="4809482" cy="3760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4E97161-CAF5-CA48-D814-7ACD43AB99E1}"/>
              </a:ext>
            </a:extLst>
          </p:cNvPr>
          <p:cNvSpPr>
            <a:spLocks noGrp="1"/>
          </p:cNvSpPr>
          <p:nvPr>
            <p:ph sz="half" idx="2"/>
          </p:nvPr>
        </p:nvSpPr>
        <p:spPr>
          <a:xfrm>
            <a:off x="6349795" y="2117341"/>
            <a:ext cx="4809482" cy="3760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23BD680-4E7A-5155-3CAE-6BD44EE8BA83}"/>
              </a:ext>
            </a:extLst>
          </p:cNvPr>
          <p:cNvSpPr>
            <a:spLocks noGrp="1"/>
          </p:cNvSpPr>
          <p:nvPr>
            <p:ph type="dt" sz="half" idx="10"/>
          </p:nvPr>
        </p:nvSpPr>
        <p:spPr/>
        <p:txBody>
          <a:bodyPr/>
          <a:lstStyle/>
          <a:p>
            <a:fld id="{1E351CED-465B-40B5-ADCE-957C918F227B}" type="datetimeFigureOut">
              <a:rPr lang="en-US" smtClean="0"/>
              <a:t>9/22/2023</a:t>
            </a:fld>
            <a:endParaRPr lang="en-US"/>
          </a:p>
        </p:txBody>
      </p:sp>
      <p:sp>
        <p:nvSpPr>
          <p:cNvPr id="6" name="Footer Placeholder 5">
            <a:extLst>
              <a:ext uri="{FF2B5EF4-FFF2-40B4-BE49-F238E27FC236}">
                <a16:creationId xmlns:a16="http://schemas.microsoft.com/office/drawing/2014/main" id="{4F6A152D-EFF2-B3AA-3F25-14E1136734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BD6032-FD7A-BFFD-9BE5-48EDBEFBD147}"/>
              </a:ext>
            </a:extLst>
          </p:cNvPr>
          <p:cNvSpPr>
            <a:spLocks noGrp="1"/>
          </p:cNvSpPr>
          <p:nvPr>
            <p:ph type="sldNum" sz="quarter" idx="12"/>
          </p:nvPr>
        </p:nvSpPr>
        <p:spPr/>
        <p:txBody>
          <a:bodyPr/>
          <a:lstStyle/>
          <a:p>
            <a:fld id="{5A33CB2A-1702-4C1D-9CC4-8D472D39F19E}" type="slidenum">
              <a:rPr lang="en-US" smtClean="0"/>
              <a:t>‹N›</a:t>
            </a:fld>
            <a:endParaRPr lang="en-US"/>
          </a:p>
        </p:txBody>
      </p:sp>
    </p:spTree>
    <p:extLst>
      <p:ext uri="{BB962C8B-B14F-4D97-AF65-F5344CB8AC3E}">
        <p14:creationId xmlns:p14="http://schemas.microsoft.com/office/powerpoint/2010/main" val="3802996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7F4D-4855-340E-03F3-4860885EC671}"/>
              </a:ext>
            </a:extLst>
          </p:cNvPr>
          <p:cNvSpPr>
            <a:spLocks noGrp="1"/>
          </p:cNvSpPr>
          <p:nvPr>
            <p:ph type="title"/>
          </p:nvPr>
        </p:nvSpPr>
        <p:spPr>
          <a:xfrm>
            <a:off x="1066800" y="963283"/>
            <a:ext cx="10096500" cy="916004"/>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CEB472-7426-C288-B5F6-0A1232DCED65}"/>
              </a:ext>
            </a:extLst>
          </p:cNvPr>
          <p:cNvSpPr>
            <a:spLocks noGrp="1"/>
          </p:cNvSpPr>
          <p:nvPr>
            <p:ph type="body" idx="1"/>
          </p:nvPr>
        </p:nvSpPr>
        <p:spPr>
          <a:xfrm>
            <a:off x="1066801" y="1879287"/>
            <a:ext cx="4739628" cy="582117"/>
          </a:xfrm>
        </p:spPr>
        <p:txBody>
          <a:bodyPr anchor="b">
            <a:noAutofit/>
          </a:bodyPr>
          <a:lstStyle>
            <a:lvl1pPr marL="0" indent="0">
              <a:buNone/>
              <a:defRPr sz="1400" b="1" cap="all" spc="2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194F9C-B6FA-97C3-F618-0CF956CB53B2}"/>
              </a:ext>
            </a:extLst>
          </p:cNvPr>
          <p:cNvSpPr>
            <a:spLocks noGrp="1"/>
          </p:cNvSpPr>
          <p:nvPr>
            <p:ph sz="half" idx="2"/>
          </p:nvPr>
        </p:nvSpPr>
        <p:spPr>
          <a:xfrm>
            <a:off x="1066801" y="2505075"/>
            <a:ext cx="4739628" cy="3389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F5665C-7910-AFA2-350F-42C06ED5AF47}"/>
              </a:ext>
            </a:extLst>
          </p:cNvPr>
          <p:cNvSpPr>
            <a:spLocks noGrp="1"/>
          </p:cNvSpPr>
          <p:nvPr>
            <p:ph type="body" sz="quarter" idx="3"/>
          </p:nvPr>
        </p:nvSpPr>
        <p:spPr>
          <a:xfrm>
            <a:off x="6400330" y="1879287"/>
            <a:ext cx="4762970" cy="582117"/>
          </a:xfrm>
        </p:spPr>
        <p:txBody>
          <a:bodyPr anchor="b">
            <a:noAutofit/>
          </a:bodyPr>
          <a:lstStyle>
            <a:lvl1pPr marL="0" indent="0">
              <a:buNone/>
              <a:defRPr sz="1400" b="1" cap="all" spc="2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71352E-1DE0-F0CD-6F81-1D8FF59C2B0D}"/>
              </a:ext>
            </a:extLst>
          </p:cNvPr>
          <p:cNvSpPr>
            <a:spLocks noGrp="1"/>
          </p:cNvSpPr>
          <p:nvPr>
            <p:ph sz="quarter" idx="4"/>
          </p:nvPr>
        </p:nvSpPr>
        <p:spPr>
          <a:xfrm>
            <a:off x="6400330" y="2505075"/>
            <a:ext cx="4762970" cy="3389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38F7E4-7D9E-4736-3269-4F0C46996125}"/>
              </a:ext>
            </a:extLst>
          </p:cNvPr>
          <p:cNvSpPr>
            <a:spLocks noGrp="1"/>
          </p:cNvSpPr>
          <p:nvPr>
            <p:ph type="dt" sz="half" idx="10"/>
          </p:nvPr>
        </p:nvSpPr>
        <p:spPr/>
        <p:txBody>
          <a:bodyPr/>
          <a:lstStyle/>
          <a:p>
            <a:fld id="{1E351CED-465B-40B5-ADCE-957C918F227B}" type="datetimeFigureOut">
              <a:rPr lang="en-US" smtClean="0"/>
              <a:t>9/22/2023</a:t>
            </a:fld>
            <a:endParaRPr lang="en-US"/>
          </a:p>
        </p:txBody>
      </p:sp>
      <p:sp>
        <p:nvSpPr>
          <p:cNvPr id="8" name="Footer Placeholder 7">
            <a:extLst>
              <a:ext uri="{FF2B5EF4-FFF2-40B4-BE49-F238E27FC236}">
                <a16:creationId xmlns:a16="http://schemas.microsoft.com/office/drawing/2014/main" id="{218386CF-9A84-8D2A-BC47-C951DD9949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80844D-FE1F-49E7-3BBD-527FB72ECD1D}"/>
              </a:ext>
            </a:extLst>
          </p:cNvPr>
          <p:cNvSpPr>
            <a:spLocks noGrp="1"/>
          </p:cNvSpPr>
          <p:nvPr>
            <p:ph type="sldNum" sz="quarter" idx="12"/>
          </p:nvPr>
        </p:nvSpPr>
        <p:spPr/>
        <p:txBody>
          <a:bodyPr/>
          <a:lstStyle/>
          <a:p>
            <a:fld id="{5A33CB2A-1702-4C1D-9CC4-8D472D39F19E}" type="slidenum">
              <a:rPr lang="en-US" smtClean="0"/>
              <a:t>‹N›</a:t>
            </a:fld>
            <a:endParaRPr lang="en-US"/>
          </a:p>
        </p:txBody>
      </p:sp>
    </p:spTree>
    <p:extLst>
      <p:ext uri="{BB962C8B-B14F-4D97-AF65-F5344CB8AC3E}">
        <p14:creationId xmlns:p14="http://schemas.microsoft.com/office/powerpoint/2010/main" val="355427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F691C-93A5-1364-00A9-A470C289F365}"/>
              </a:ext>
            </a:extLst>
          </p:cNvPr>
          <p:cNvSpPr>
            <a:spLocks noGrp="1"/>
          </p:cNvSpPr>
          <p:nvPr>
            <p:ph type="title"/>
          </p:nvPr>
        </p:nvSpPr>
        <p:spPr>
          <a:xfrm>
            <a:off x="1066800" y="1357223"/>
            <a:ext cx="8886884" cy="1043078"/>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76E055BD-4154-B9D1-0B5B-B1E3A06B6B31}"/>
              </a:ext>
            </a:extLst>
          </p:cNvPr>
          <p:cNvSpPr>
            <a:spLocks noGrp="1"/>
          </p:cNvSpPr>
          <p:nvPr>
            <p:ph type="dt" sz="half" idx="10"/>
          </p:nvPr>
        </p:nvSpPr>
        <p:spPr/>
        <p:txBody>
          <a:bodyPr/>
          <a:lstStyle/>
          <a:p>
            <a:fld id="{1E351CED-465B-40B5-ADCE-957C918F227B}" type="datetimeFigureOut">
              <a:rPr lang="en-US" smtClean="0"/>
              <a:t>9/22/2023</a:t>
            </a:fld>
            <a:endParaRPr lang="en-US"/>
          </a:p>
        </p:txBody>
      </p:sp>
      <p:sp>
        <p:nvSpPr>
          <p:cNvPr id="4" name="Footer Placeholder 3">
            <a:extLst>
              <a:ext uri="{FF2B5EF4-FFF2-40B4-BE49-F238E27FC236}">
                <a16:creationId xmlns:a16="http://schemas.microsoft.com/office/drawing/2014/main" id="{0C2A9E4A-03D1-7A8B-233D-014A3248F0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2CEFC4-D276-DF45-F395-F5BD2EA70114}"/>
              </a:ext>
            </a:extLst>
          </p:cNvPr>
          <p:cNvSpPr>
            <a:spLocks noGrp="1"/>
          </p:cNvSpPr>
          <p:nvPr>
            <p:ph type="sldNum" sz="quarter" idx="12"/>
          </p:nvPr>
        </p:nvSpPr>
        <p:spPr/>
        <p:txBody>
          <a:bodyPr/>
          <a:lstStyle/>
          <a:p>
            <a:fld id="{5A33CB2A-1702-4C1D-9CC4-8D472D39F19E}" type="slidenum">
              <a:rPr lang="en-US" smtClean="0"/>
              <a:t>‹N›</a:t>
            </a:fld>
            <a:endParaRPr lang="en-US"/>
          </a:p>
        </p:txBody>
      </p:sp>
    </p:spTree>
    <p:extLst>
      <p:ext uri="{BB962C8B-B14F-4D97-AF65-F5344CB8AC3E}">
        <p14:creationId xmlns:p14="http://schemas.microsoft.com/office/powerpoint/2010/main" val="522065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12C0AD-76F4-FCE4-2717-0A9AA4351B6D}"/>
              </a:ext>
            </a:extLst>
          </p:cNvPr>
          <p:cNvSpPr>
            <a:spLocks noGrp="1"/>
          </p:cNvSpPr>
          <p:nvPr>
            <p:ph type="dt" sz="half" idx="10"/>
          </p:nvPr>
        </p:nvSpPr>
        <p:spPr/>
        <p:txBody>
          <a:bodyPr/>
          <a:lstStyle/>
          <a:p>
            <a:fld id="{1E351CED-465B-40B5-ADCE-957C918F227B}" type="datetimeFigureOut">
              <a:rPr lang="en-US" smtClean="0"/>
              <a:t>9/22/2023</a:t>
            </a:fld>
            <a:endParaRPr lang="en-US"/>
          </a:p>
        </p:txBody>
      </p:sp>
      <p:sp>
        <p:nvSpPr>
          <p:cNvPr id="3" name="Footer Placeholder 2">
            <a:extLst>
              <a:ext uri="{FF2B5EF4-FFF2-40B4-BE49-F238E27FC236}">
                <a16:creationId xmlns:a16="http://schemas.microsoft.com/office/drawing/2014/main" id="{BE83BB66-3F41-7F1D-5108-B3F679A88E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AA6DA0-07AE-4BE4-B82F-7936D0E3E37D}"/>
              </a:ext>
            </a:extLst>
          </p:cNvPr>
          <p:cNvSpPr>
            <a:spLocks noGrp="1"/>
          </p:cNvSpPr>
          <p:nvPr>
            <p:ph type="sldNum" sz="quarter" idx="12"/>
          </p:nvPr>
        </p:nvSpPr>
        <p:spPr/>
        <p:txBody>
          <a:bodyPr/>
          <a:lstStyle/>
          <a:p>
            <a:fld id="{5A33CB2A-1702-4C1D-9CC4-8D472D39F19E}" type="slidenum">
              <a:rPr lang="en-US" smtClean="0"/>
              <a:t>‹N›</a:t>
            </a:fld>
            <a:endParaRPr lang="en-US"/>
          </a:p>
        </p:txBody>
      </p:sp>
    </p:spTree>
    <p:extLst>
      <p:ext uri="{BB962C8B-B14F-4D97-AF65-F5344CB8AC3E}">
        <p14:creationId xmlns:p14="http://schemas.microsoft.com/office/powerpoint/2010/main" val="3985853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BFB75-C953-0BD0-4E2E-717767426228}"/>
              </a:ext>
            </a:extLst>
          </p:cNvPr>
          <p:cNvSpPr>
            <a:spLocks noGrp="1"/>
          </p:cNvSpPr>
          <p:nvPr>
            <p:ph type="title"/>
          </p:nvPr>
        </p:nvSpPr>
        <p:spPr>
          <a:xfrm>
            <a:off x="1066800" y="770626"/>
            <a:ext cx="3705225" cy="1286774"/>
          </a:xfrm>
        </p:spPr>
        <p:txBody>
          <a:bodyPr anchor="b">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E1AA52-60F3-40F2-673B-5848F4253FF0}"/>
              </a:ext>
            </a:extLst>
          </p:cNvPr>
          <p:cNvSpPr>
            <a:spLocks noGrp="1"/>
          </p:cNvSpPr>
          <p:nvPr>
            <p:ph idx="1"/>
          </p:nvPr>
        </p:nvSpPr>
        <p:spPr>
          <a:xfrm>
            <a:off x="5183188" y="1075426"/>
            <a:ext cx="5980112" cy="47683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0167E8-C561-5A72-AED3-442F66DDEE31}"/>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DBFED3-7CB3-1B8B-9504-13A121CAD015}"/>
              </a:ext>
            </a:extLst>
          </p:cNvPr>
          <p:cNvSpPr>
            <a:spLocks noGrp="1"/>
          </p:cNvSpPr>
          <p:nvPr>
            <p:ph type="dt" sz="half" idx="10"/>
          </p:nvPr>
        </p:nvSpPr>
        <p:spPr/>
        <p:txBody>
          <a:bodyPr/>
          <a:lstStyle/>
          <a:p>
            <a:fld id="{1E351CED-465B-40B5-ADCE-957C918F227B}" type="datetimeFigureOut">
              <a:rPr lang="en-US" smtClean="0"/>
              <a:t>9/22/2023</a:t>
            </a:fld>
            <a:endParaRPr lang="en-US"/>
          </a:p>
        </p:txBody>
      </p:sp>
      <p:sp>
        <p:nvSpPr>
          <p:cNvPr id="6" name="Footer Placeholder 5">
            <a:extLst>
              <a:ext uri="{FF2B5EF4-FFF2-40B4-BE49-F238E27FC236}">
                <a16:creationId xmlns:a16="http://schemas.microsoft.com/office/drawing/2014/main" id="{152456C9-19A0-4441-B1AF-B7AFBF642F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8898EA-84CC-411C-0012-D314953696B9}"/>
              </a:ext>
            </a:extLst>
          </p:cNvPr>
          <p:cNvSpPr>
            <a:spLocks noGrp="1"/>
          </p:cNvSpPr>
          <p:nvPr>
            <p:ph type="sldNum" sz="quarter" idx="12"/>
          </p:nvPr>
        </p:nvSpPr>
        <p:spPr/>
        <p:txBody>
          <a:bodyPr/>
          <a:lstStyle/>
          <a:p>
            <a:fld id="{5A33CB2A-1702-4C1D-9CC4-8D472D39F19E}" type="slidenum">
              <a:rPr lang="en-US" smtClean="0"/>
              <a:t>‹N›</a:t>
            </a:fld>
            <a:endParaRPr lang="en-US"/>
          </a:p>
        </p:txBody>
      </p:sp>
    </p:spTree>
    <p:extLst>
      <p:ext uri="{BB962C8B-B14F-4D97-AF65-F5344CB8AC3E}">
        <p14:creationId xmlns:p14="http://schemas.microsoft.com/office/powerpoint/2010/main" val="3106077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C1E10-1458-2553-05B4-313F7E26D210}"/>
              </a:ext>
            </a:extLst>
          </p:cNvPr>
          <p:cNvSpPr>
            <a:spLocks noGrp="1"/>
          </p:cNvSpPr>
          <p:nvPr>
            <p:ph type="title"/>
          </p:nvPr>
        </p:nvSpPr>
        <p:spPr>
          <a:xfrm>
            <a:off x="1066800" y="782128"/>
            <a:ext cx="3705225" cy="1275272"/>
          </a:xfrm>
        </p:spPr>
        <p:txBody>
          <a:bodyPr anchor="b">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3C0F677-F177-6DED-1920-685B9D9FF254}"/>
              </a:ext>
            </a:extLst>
          </p:cNvPr>
          <p:cNvSpPr>
            <a:spLocks noGrp="1"/>
          </p:cNvSpPr>
          <p:nvPr>
            <p:ph type="pic" idx="1"/>
          </p:nvPr>
        </p:nvSpPr>
        <p:spPr>
          <a:xfrm>
            <a:off x="5183188" y="1143000"/>
            <a:ext cx="5980112"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C4D1CB1-2109-480E-8904-4077C94D6E7D}"/>
              </a:ext>
            </a:extLst>
          </p:cNvPr>
          <p:cNvSpPr>
            <a:spLocks noGrp="1"/>
          </p:cNvSpPr>
          <p:nvPr>
            <p:ph type="body" sz="half" idx="2"/>
          </p:nvPr>
        </p:nvSpPr>
        <p:spPr>
          <a:xfrm>
            <a:off x="1066800" y="2057400"/>
            <a:ext cx="3705225" cy="3657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B0DB38-7CB9-2140-BC21-6D2E7DD0B6B5}"/>
              </a:ext>
            </a:extLst>
          </p:cNvPr>
          <p:cNvSpPr>
            <a:spLocks noGrp="1"/>
          </p:cNvSpPr>
          <p:nvPr>
            <p:ph type="dt" sz="half" idx="10"/>
          </p:nvPr>
        </p:nvSpPr>
        <p:spPr/>
        <p:txBody>
          <a:bodyPr/>
          <a:lstStyle/>
          <a:p>
            <a:fld id="{1E351CED-465B-40B5-ADCE-957C918F227B}" type="datetimeFigureOut">
              <a:rPr lang="en-US" smtClean="0"/>
              <a:t>9/22/2023</a:t>
            </a:fld>
            <a:endParaRPr lang="en-US"/>
          </a:p>
        </p:txBody>
      </p:sp>
      <p:sp>
        <p:nvSpPr>
          <p:cNvPr id="6" name="Footer Placeholder 5">
            <a:extLst>
              <a:ext uri="{FF2B5EF4-FFF2-40B4-BE49-F238E27FC236}">
                <a16:creationId xmlns:a16="http://schemas.microsoft.com/office/drawing/2014/main" id="{C7B448AD-3B1D-4B5E-CAB9-BB5FD2CDE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EEF53D-CF5A-87A2-E973-3B8CCDEBAA2B}"/>
              </a:ext>
            </a:extLst>
          </p:cNvPr>
          <p:cNvSpPr>
            <a:spLocks noGrp="1"/>
          </p:cNvSpPr>
          <p:nvPr>
            <p:ph type="sldNum" sz="quarter" idx="12"/>
          </p:nvPr>
        </p:nvSpPr>
        <p:spPr/>
        <p:txBody>
          <a:bodyPr/>
          <a:lstStyle/>
          <a:p>
            <a:fld id="{5A33CB2A-1702-4C1D-9CC4-8D472D39F19E}" type="slidenum">
              <a:rPr lang="en-US" smtClean="0"/>
              <a:t>‹N›</a:t>
            </a:fld>
            <a:endParaRPr lang="en-US"/>
          </a:p>
        </p:txBody>
      </p:sp>
    </p:spTree>
    <p:extLst>
      <p:ext uri="{BB962C8B-B14F-4D97-AF65-F5344CB8AC3E}">
        <p14:creationId xmlns:p14="http://schemas.microsoft.com/office/powerpoint/2010/main" val="145774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68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F4A25-A386-9574-775C-E5E5F9FC352A}"/>
              </a:ext>
            </a:extLst>
          </p:cNvPr>
          <p:cNvSpPr>
            <a:spLocks noGrp="1"/>
          </p:cNvSpPr>
          <p:nvPr>
            <p:ph type="title"/>
          </p:nvPr>
        </p:nvSpPr>
        <p:spPr>
          <a:xfrm>
            <a:off x="1066800" y="936841"/>
            <a:ext cx="8886884" cy="95366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4F7885F-2B7B-74DB-9996-E0ACEBC9DB25}"/>
              </a:ext>
            </a:extLst>
          </p:cNvPr>
          <p:cNvSpPr>
            <a:spLocks noGrp="1"/>
          </p:cNvSpPr>
          <p:nvPr>
            <p:ph type="body" idx="1"/>
          </p:nvPr>
        </p:nvSpPr>
        <p:spPr>
          <a:xfrm>
            <a:off x="1069848" y="2139696"/>
            <a:ext cx="8883836" cy="36776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804F519-BA47-2B81-CC1C-7E1F119EC69E}"/>
              </a:ext>
            </a:extLst>
          </p:cNvPr>
          <p:cNvSpPr>
            <a:spLocks noGrp="1"/>
          </p:cNvSpPr>
          <p:nvPr>
            <p:ph type="dt" sz="half" idx="2"/>
          </p:nvPr>
        </p:nvSpPr>
        <p:spPr>
          <a:xfrm rot="5400000">
            <a:off x="10477379" y="4629744"/>
            <a:ext cx="2653508" cy="365125"/>
          </a:xfrm>
          <a:prstGeom prst="rect">
            <a:avLst/>
          </a:prstGeom>
        </p:spPr>
        <p:txBody>
          <a:bodyPr vert="horz" lIns="91440" tIns="45720" rIns="91440" bIns="45720" rtlCol="0" anchor="ctr"/>
          <a:lstStyle>
            <a:lvl1pPr algn="r">
              <a:defRPr sz="900">
                <a:solidFill>
                  <a:schemeClr val="tx1"/>
                </a:solidFill>
              </a:defRPr>
            </a:lvl1pPr>
          </a:lstStyle>
          <a:p>
            <a:fld id="{1E351CED-465B-40B5-ADCE-957C918F227B}" type="datetimeFigureOut">
              <a:rPr lang="en-US" smtClean="0"/>
              <a:t>9/22/2023</a:t>
            </a:fld>
            <a:endParaRPr lang="en-US"/>
          </a:p>
        </p:txBody>
      </p:sp>
      <p:sp>
        <p:nvSpPr>
          <p:cNvPr id="5" name="Footer Placeholder 4">
            <a:extLst>
              <a:ext uri="{FF2B5EF4-FFF2-40B4-BE49-F238E27FC236}">
                <a16:creationId xmlns:a16="http://schemas.microsoft.com/office/drawing/2014/main" id="{BE952D7B-C352-1630-4C3D-7D5983C04D4A}"/>
              </a:ext>
            </a:extLst>
          </p:cNvPr>
          <p:cNvSpPr>
            <a:spLocks noGrp="1"/>
          </p:cNvSpPr>
          <p:nvPr>
            <p:ph type="ftr" sz="quarter" idx="3"/>
          </p:nvPr>
        </p:nvSpPr>
        <p:spPr>
          <a:xfrm>
            <a:off x="8610602" y="6318446"/>
            <a:ext cx="2743198"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F96E04F0-DF9B-480B-CC46-BAE7A81FB7E6}"/>
              </a:ext>
            </a:extLst>
          </p:cNvPr>
          <p:cNvSpPr>
            <a:spLocks noGrp="1"/>
          </p:cNvSpPr>
          <p:nvPr>
            <p:ph type="sldNum" sz="quarter" idx="4"/>
          </p:nvPr>
        </p:nvSpPr>
        <p:spPr>
          <a:xfrm>
            <a:off x="11353800" y="6318446"/>
            <a:ext cx="615696" cy="365125"/>
          </a:xfrm>
          <a:prstGeom prst="rect">
            <a:avLst/>
          </a:prstGeom>
        </p:spPr>
        <p:txBody>
          <a:bodyPr vert="horz" lIns="91440" tIns="45720" rIns="91440" bIns="45720" rtlCol="0" anchor="ctr"/>
          <a:lstStyle>
            <a:lvl1pPr algn="r">
              <a:defRPr sz="1600" b="1">
                <a:solidFill>
                  <a:schemeClr val="tx1"/>
                </a:solidFill>
              </a:defRPr>
            </a:lvl1pPr>
          </a:lstStyle>
          <a:p>
            <a:fld id="{5A33CB2A-1702-4C1D-9CC4-8D472D39F19E}" type="slidenum">
              <a:rPr lang="en-US" smtClean="0"/>
              <a:t>‹N›</a:t>
            </a:fld>
            <a:endParaRPr lang="en-US"/>
          </a:p>
        </p:txBody>
      </p:sp>
    </p:spTree>
    <p:extLst>
      <p:ext uri="{BB962C8B-B14F-4D97-AF65-F5344CB8AC3E}">
        <p14:creationId xmlns:p14="http://schemas.microsoft.com/office/powerpoint/2010/main" val="3354727588"/>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2" r:id="rId6"/>
    <p:sldLayoutId id="2147483788" r:id="rId7"/>
    <p:sldLayoutId id="2147483789" r:id="rId8"/>
    <p:sldLayoutId id="2147483790" r:id="rId9"/>
    <p:sldLayoutId id="2147483791" r:id="rId10"/>
    <p:sldLayoutId id="2147483793" r:id="rId11"/>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1" name="Rectangle 130">
            <a:extLst>
              <a:ext uri="{FF2B5EF4-FFF2-40B4-BE49-F238E27FC236}">
                <a16:creationId xmlns:a16="http://schemas.microsoft.com/office/drawing/2014/main" id="{2B3259A0-CD9E-DBBB-0D44-49007D1F0A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olo 4">
            <a:extLst>
              <a:ext uri="{FF2B5EF4-FFF2-40B4-BE49-F238E27FC236}">
                <a16:creationId xmlns:a16="http://schemas.microsoft.com/office/drawing/2014/main" id="{C20B1424-11E0-C0C1-CFE4-C533A57F447F}"/>
              </a:ext>
            </a:extLst>
          </p:cNvPr>
          <p:cNvSpPr>
            <a:spLocks noGrp="1"/>
          </p:cNvSpPr>
          <p:nvPr>
            <p:ph type="ctrTitle"/>
          </p:nvPr>
        </p:nvSpPr>
        <p:spPr>
          <a:xfrm>
            <a:off x="1066799" y="813816"/>
            <a:ext cx="6254496" cy="1682496"/>
          </a:xfrm>
        </p:spPr>
        <p:txBody>
          <a:bodyPr anchor="b">
            <a:normAutofit/>
          </a:bodyPr>
          <a:lstStyle/>
          <a:p>
            <a:pPr>
              <a:lnSpc>
                <a:spcPct val="90000"/>
              </a:lnSpc>
            </a:pPr>
            <a:r>
              <a:rPr lang="it-IT" sz="4100" dirty="0"/>
              <a:t>ESG: il report di sostenibilità per CAMA</a:t>
            </a:r>
          </a:p>
        </p:txBody>
      </p:sp>
      <p:pic>
        <p:nvPicPr>
          <p:cNvPr id="30" name="Picture 3" descr="Uno scheletro di foglie sovrapposte">
            <a:extLst>
              <a:ext uri="{FF2B5EF4-FFF2-40B4-BE49-F238E27FC236}">
                <a16:creationId xmlns:a16="http://schemas.microsoft.com/office/drawing/2014/main" id="{B482FFB5-99C9-21F9-4CE4-56A15A2F2298}"/>
              </a:ext>
            </a:extLst>
          </p:cNvPr>
          <p:cNvPicPr>
            <a:picLocks noChangeAspect="1"/>
          </p:cNvPicPr>
          <p:nvPr/>
        </p:nvPicPr>
        <p:blipFill rotWithShape="1">
          <a:blip r:embed="rId2"/>
          <a:srcRect t="7401" r="-2" b="7400"/>
          <a:stretch/>
        </p:blipFill>
        <p:spPr>
          <a:xfrm>
            <a:off x="3862669" y="2156616"/>
            <a:ext cx="8329331" cy="4701384"/>
          </a:xfrm>
          <a:custGeom>
            <a:avLst/>
            <a:gdLst/>
            <a:ahLst/>
            <a:cxnLst/>
            <a:rect l="l" t="t" r="r" b="b"/>
            <a:pathLst>
              <a:path w="8329331" h="4701384">
                <a:moveTo>
                  <a:pt x="7047184" y="406"/>
                </a:moveTo>
                <a:cubicBezTo>
                  <a:pt x="7473044" y="7480"/>
                  <a:pt x="7895572" y="106955"/>
                  <a:pt x="8282506" y="294946"/>
                </a:cubicBezTo>
                <a:lnTo>
                  <a:pt x="8329331" y="319324"/>
                </a:lnTo>
                <a:lnTo>
                  <a:pt x="8329331" y="4701384"/>
                </a:lnTo>
                <a:lnTo>
                  <a:pt x="0" y="4701384"/>
                </a:lnTo>
                <a:lnTo>
                  <a:pt x="5251843" y="580406"/>
                </a:lnTo>
                <a:lnTo>
                  <a:pt x="5312648" y="535110"/>
                </a:lnTo>
                <a:cubicBezTo>
                  <a:pt x="5787318" y="199904"/>
                  <a:pt x="6331234" y="25089"/>
                  <a:pt x="6876738" y="2514"/>
                </a:cubicBezTo>
                <a:cubicBezTo>
                  <a:pt x="6933561" y="163"/>
                  <a:pt x="6990402" y="-537"/>
                  <a:pt x="7047184" y="406"/>
                </a:cubicBezTo>
                <a:close/>
              </a:path>
            </a:pathLst>
          </a:custGeom>
        </p:spPr>
      </p:pic>
    </p:spTree>
    <p:extLst>
      <p:ext uri="{BB962C8B-B14F-4D97-AF65-F5344CB8AC3E}">
        <p14:creationId xmlns:p14="http://schemas.microsoft.com/office/powerpoint/2010/main" val="3430243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E3C18CA-8F73-EF1A-D0EA-326D9F992E4B}"/>
              </a:ext>
            </a:extLst>
          </p:cNvPr>
          <p:cNvSpPr txBox="1"/>
          <p:nvPr/>
        </p:nvSpPr>
        <p:spPr>
          <a:xfrm>
            <a:off x="451944" y="1868739"/>
            <a:ext cx="11288111" cy="3970318"/>
          </a:xfrm>
          <a:prstGeom prst="rect">
            <a:avLst/>
          </a:prstGeom>
          <a:noFill/>
        </p:spPr>
        <p:txBody>
          <a:bodyPr wrap="square" rtlCol="0">
            <a:spAutoFit/>
          </a:bodyPr>
          <a:lstStyle/>
          <a:p>
            <a:pPr algn="just"/>
            <a:endParaRPr lang="it-IT" dirty="0"/>
          </a:p>
          <a:p>
            <a:pPr algn="just"/>
            <a:r>
              <a:rPr lang="it-IT" dirty="0"/>
              <a:t>La produzione della calce è un processo che comporta il rilascio di CO2 dal calcare (la cosiddetta “CO2 di processo”). Tale materiale viene prodotto a partire dal carbonato di calcio lavorato, cotto in un forno appositamente progettato ad oltre 900°C per eliminare la CO2.</a:t>
            </a:r>
          </a:p>
          <a:p>
            <a:pPr algn="just"/>
            <a:r>
              <a:rPr lang="it-IT" dirty="0"/>
              <a:t> </a:t>
            </a:r>
          </a:p>
          <a:p>
            <a:pPr algn="just"/>
            <a:r>
              <a:rPr lang="it-IT" dirty="0"/>
              <a:t>                                                            </a:t>
            </a:r>
            <a:r>
              <a:rPr lang="it-IT" b="1" dirty="0"/>
              <a:t>CaCO3 + calore = CaO + CO2</a:t>
            </a:r>
          </a:p>
          <a:p>
            <a:pPr algn="just"/>
            <a:r>
              <a:rPr lang="it-IT" b="1" dirty="0"/>
              <a:t> </a:t>
            </a:r>
          </a:p>
          <a:p>
            <a:pPr algn="just"/>
            <a:r>
              <a:rPr lang="it-IT" dirty="0"/>
              <a:t>Come si può facilmente evincere dalla formula sopra riportata, </a:t>
            </a:r>
            <a:r>
              <a:rPr lang="it-IT" b="1" dirty="0"/>
              <a:t>non è possibile produrre calce senza produrre CO2.</a:t>
            </a:r>
          </a:p>
          <a:p>
            <a:pPr algn="just"/>
            <a:endParaRPr lang="it-IT" b="1" dirty="0"/>
          </a:p>
          <a:p>
            <a:pPr algn="just"/>
            <a:r>
              <a:rPr lang="it-IT" b="1" dirty="0"/>
              <a:t>Il settore della calce è un settore fortemente energivoro, con emissioni di processo che superano il 70% delle emissioni totali e che, in virtù della loro natura, sono dunque incomprimibili ed irriducibili.</a:t>
            </a:r>
          </a:p>
          <a:p>
            <a:pPr algn="just"/>
            <a:r>
              <a:rPr lang="it-IT" b="1" dirty="0"/>
              <a:t> </a:t>
            </a:r>
          </a:p>
          <a:p>
            <a:endParaRPr lang="it-IT" b="1" dirty="0"/>
          </a:p>
        </p:txBody>
      </p:sp>
      <p:sp>
        <p:nvSpPr>
          <p:cNvPr id="3" name="CasellaDiTesto 2">
            <a:extLst>
              <a:ext uri="{FF2B5EF4-FFF2-40B4-BE49-F238E27FC236}">
                <a16:creationId xmlns:a16="http://schemas.microsoft.com/office/drawing/2014/main" id="{08BE7386-3638-2B82-CAAF-4E5F12D8FEA6}"/>
              </a:ext>
            </a:extLst>
          </p:cNvPr>
          <p:cNvSpPr txBox="1"/>
          <p:nvPr/>
        </p:nvSpPr>
        <p:spPr>
          <a:xfrm>
            <a:off x="451944" y="434168"/>
            <a:ext cx="2215671" cy="584775"/>
          </a:xfrm>
          <a:prstGeom prst="rect">
            <a:avLst/>
          </a:prstGeom>
          <a:noFill/>
        </p:spPr>
        <p:txBody>
          <a:bodyPr wrap="none" rtlCol="0">
            <a:spAutoFit/>
          </a:bodyPr>
          <a:lstStyle/>
          <a:p>
            <a:r>
              <a:rPr lang="it-IT" sz="3200" b="1" dirty="0"/>
              <a:t>Problema:</a:t>
            </a:r>
          </a:p>
        </p:txBody>
      </p:sp>
    </p:spTree>
    <p:extLst>
      <p:ext uri="{BB962C8B-B14F-4D97-AF65-F5344CB8AC3E}">
        <p14:creationId xmlns:p14="http://schemas.microsoft.com/office/powerpoint/2010/main" val="3600829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FA97F6-BD79-9820-3A8B-EEED2CBD2F6D}"/>
              </a:ext>
            </a:extLst>
          </p:cNvPr>
          <p:cNvSpPr>
            <a:spLocks noGrp="1"/>
          </p:cNvSpPr>
          <p:nvPr>
            <p:ph type="title"/>
          </p:nvPr>
        </p:nvSpPr>
        <p:spPr>
          <a:xfrm>
            <a:off x="1066800" y="1143000"/>
            <a:ext cx="5029200" cy="2286000"/>
          </a:xfrm>
        </p:spPr>
        <p:txBody>
          <a:bodyPr anchor="t">
            <a:normAutofit/>
          </a:bodyPr>
          <a:lstStyle/>
          <a:p>
            <a:r>
              <a:rPr lang="it-IT" sz="4800" dirty="0"/>
              <a:t>Possibili soluzioni</a:t>
            </a:r>
          </a:p>
        </p:txBody>
      </p:sp>
      <p:pic>
        <p:nvPicPr>
          <p:cNvPr id="4" name="Immagine 3">
            <a:extLst>
              <a:ext uri="{FF2B5EF4-FFF2-40B4-BE49-F238E27FC236}">
                <a16:creationId xmlns:a16="http://schemas.microsoft.com/office/drawing/2014/main" id="{26EABE2C-308D-2EFD-0D8C-EA99CD833EAA}"/>
              </a:ext>
            </a:extLst>
          </p:cNvPr>
          <p:cNvPicPr>
            <a:picLocks noChangeAspect="1"/>
          </p:cNvPicPr>
          <p:nvPr/>
        </p:nvPicPr>
        <p:blipFill>
          <a:blip r:embed="rId2"/>
          <a:stretch>
            <a:fillRect/>
          </a:stretch>
        </p:blipFill>
        <p:spPr>
          <a:xfrm>
            <a:off x="1066799" y="3924538"/>
            <a:ext cx="2252154" cy="1790463"/>
          </a:xfrm>
          <a:prstGeom prst="rect">
            <a:avLst/>
          </a:prstGeom>
          <a:noFill/>
        </p:spPr>
      </p:pic>
      <p:pic>
        <p:nvPicPr>
          <p:cNvPr id="5" name="Immagine 4">
            <a:extLst>
              <a:ext uri="{FF2B5EF4-FFF2-40B4-BE49-F238E27FC236}">
                <a16:creationId xmlns:a16="http://schemas.microsoft.com/office/drawing/2014/main" id="{298292FE-2624-34ED-6645-56BCACCC18B4}"/>
              </a:ext>
            </a:extLst>
          </p:cNvPr>
          <p:cNvPicPr>
            <a:picLocks noChangeAspect="1"/>
          </p:cNvPicPr>
          <p:nvPr/>
        </p:nvPicPr>
        <p:blipFill>
          <a:blip r:embed="rId3"/>
          <a:stretch>
            <a:fillRect/>
          </a:stretch>
        </p:blipFill>
        <p:spPr>
          <a:xfrm>
            <a:off x="3612140" y="3924537"/>
            <a:ext cx="2414308" cy="1744337"/>
          </a:xfrm>
          <a:prstGeom prst="rect">
            <a:avLst/>
          </a:prstGeom>
          <a:noFill/>
        </p:spPr>
      </p:pic>
      <p:sp>
        <p:nvSpPr>
          <p:cNvPr id="3" name="Segnaposto contenuto 2">
            <a:extLst>
              <a:ext uri="{FF2B5EF4-FFF2-40B4-BE49-F238E27FC236}">
                <a16:creationId xmlns:a16="http://schemas.microsoft.com/office/drawing/2014/main" id="{18252C5D-D724-A1FE-F333-D925844A80A1}"/>
              </a:ext>
            </a:extLst>
          </p:cNvPr>
          <p:cNvSpPr>
            <a:spLocks noGrp="1"/>
          </p:cNvSpPr>
          <p:nvPr>
            <p:ph idx="1"/>
          </p:nvPr>
        </p:nvSpPr>
        <p:spPr>
          <a:xfrm>
            <a:off x="6913578" y="1143000"/>
            <a:ext cx="4129947" cy="4612943"/>
          </a:xfrm>
        </p:spPr>
        <p:txBody>
          <a:bodyPr anchor="t">
            <a:normAutofit/>
          </a:bodyPr>
          <a:lstStyle/>
          <a:p>
            <a:pPr algn="just"/>
            <a:r>
              <a:rPr lang="it-IT" dirty="0"/>
              <a:t>Cattura e stoccaggio della CO2 in appositi siti (tecnologia CCS).</a:t>
            </a:r>
          </a:p>
          <a:p>
            <a:pPr algn="just"/>
            <a:endParaRPr lang="it-IT" dirty="0"/>
          </a:p>
          <a:p>
            <a:pPr algn="just"/>
            <a:r>
              <a:rPr lang="it-IT" dirty="0"/>
              <a:t>Utilizzo di combustibili differenti da quelli comunemente usati (per es. l’idrogeno)</a:t>
            </a:r>
          </a:p>
          <a:p>
            <a:pPr algn="just"/>
            <a:endParaRPr lang="it-IT" dirty="0"/>
          </a:p>
          <a:p>
            <a:pPr algn="just"/>
            <a:r>
              <a:rPr lang="it-IT" dirty="0"/>
              <a:t>In entrambi i casi, allo stato attuale le soluzioni proposte appaiono ancora difficili da implementare.</a:t>
            </a:r>
          </a:p>
          <a:p>
            <a:pPr algn="just"/>
            <a:endParaRPr lang="it-IT" dirty="0"/>
          </a:p>
          <a:p>
            <a:endParaRPr lang="it-IT" dirty="0"/>
          </a:p>
          <a:p>
            <a:pPr marL="0" indent="0">
              <a:buNone/>
            </a:pPr>
            <a:endParaRPr lang="it-IT" dirty="0"/>
          </a:p>
        </p:txBody>
      </p:sp>
      <p:sp>
        <p:nvSpPr>
          <p:cNvPr id="16" name="Date Placeholder 3">
            <a:extLst>
              <a:ext uri="{FF2B5EF4-FFF2-40B4-BE49-F238E27FC236}">
                <a16:creationId xmlns:a16="http://schemas.microsoft.com/office/drawing/2014/main" id="{FE3DA1AA-4BBD-31B3-0380-BB0333A77B3A}"/>
              </a:ext>
            </a:extLst>
          </p:cNvPr>
          <p:cNvSpPr>
            <a:spLocks noGrp="1"/>
          </p:cNvSpPr>
          <p:nvPr>
            <p:ph type="dt" sz="half" idx="10"/>
          </p:nvPr>
        </p:nvSpPr>
        <p:spPr>
          <a:xfrm rot="5400000">
            <a:off x="10477379" y="4629744"/>
            <a:ext cx="2653508" cy="365125"/>
          </a:xfrm>
        </p:spPr>
        <p:txBody>
          <a:bodyPr/>
          <a:lstStyle/>
          <a:p>
            <a:pPr>
              <a:spcAft>
                <a:spcPts val="600"/>
              </a:spcAft>
            </a:pPr>
            <a:fld id="{6126A5AA-CD46-4742-8A2A-61FF4EF382BD}" type="datetime1">
              <a:rPr lang="en-US" smtClean="0"/>
              <a:pPr>
                <a:spcAft>
                  <a:spcPts val="600"/>
                </a:spcAft>
              </a:pPr>
              <a:t>9/22/2023</a:t>
            </a:fld>
            <a:endParaRPr lang="en-US"/>
          </a:p>
        </p:txBody>
      </p:sp>
      <p:sp>
        <p:nvSpPr>
          <p:cNvPr id="17" name="Footer Placeholder 4">
            <a:extLst>
              <a:ext uri="{FF2B5EF4-FFF2-40B4-BE49-F238E27FC236}">
                <a16:creationId xmlns:a16="http://schemas.microsoft.com/office/drawing/2014/main" id="{1708E09F-170D-14D7-B0A7-90CEA3BF602E}"/>
              </a:ext>
            </a:extLst>
          </p:cNvPr>
          <p:cNvSpPr>
            <a:spLocks noGrp="1"/>
          </p:cNvSpPr>
          <p:nvPr>
            <p:ph type="ftr" sz="quarter" idx="11"/>
          </p:nvPr>
        </p:nvSpPr>
        <p:spPr>
          <a:xfrm>
            <a:off x="8610602" y="6318446"/>
            <a:ext cx="2743198" cy="365125"/>
          </a:xfrm>
        </p:spPr>
        <p:txBody>
          <a:bodyPr/>
          <a:lstStyle/>
          <a:p>
            <a:pPr>
              <a:spcAft>
                <a:spcPts val="600"/>
              </a:spcAft>
            </a:pPr>
            <a:r>
              <a:rPr lang="en-US" dirty="0"/>
              <a:t>Sample Footer Text</a:t>
            </a:r>
          </a:p>
        </p:txBody>
      </p:sp>
      <p:sp>
        <p:nvSpPr>
          <p:cNvPr id="18" name="Slide Number Placeholder 5">
            <a:extLst>
              <a:ext uri="{FF2B5EF4-FFF2-40B4-BE49-F238E27FC236}">
                <a16:creationId xmlns:a16="http://schemas.microsoft.com/office/drawing/2014/main" id="{F76A1578-4BAB-8672-0768-2FB5B6E7D8CD}"/>
              </a:ext>
            </a:extLst>
          </p:cNvPr>
          <p:cNvSpPr>
            <a:spLocks noGrp="1"/>
          </p:cNvSpPr>
          <p:nvPr>
            <p:ph type="sldNum" sz="quarter" idx="12"/>
          </p:nvPr>
        </p:nvSpPr>
        <p:spPr>
          <a:xfrm>
            <a:off x="11353800" y="6318446"/>
            <a:ext cx="615696" cy="365125"/>
          </a:xfrm>
        </p:spPr>
        <p:txBody>
          <a:bodyPr/>
          <a:lstStyle/>
          <a:p>
            <a:pPr>
              <a:spcAft>
                <a:spcPts val="600"/>
              </a:spcAft>
            </a:pPr>
            <a:fld id="{5E84AC6A-A0EF-437B-BCEE-4772B0214A58}" type="slidenum">
              <a:rPr lang="en-US" smtClean="0"/>
              <a:pPr>
                <a:spcAft>
                  <a:spcPts val="600"/>
                </a:spcAft>
              </a:pPr>
              <a:t>11</a:t>
            </a:fld>
            <a:endParaRPr lang="en-US"/>
          </a:p>
        </p:txBody>
      </p:sp>
    </p:spTree>
    <p:extLst>
      <p:ext uri="{BB962C8B-B14F-4D97-AF65-F5344CB8AC3E}">
        <p14:creationId xmlns:p14="http://schemas.microsoft.com/office/powerpoint/2010/main" val="3311799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5E01252E-3E2F-00EC-128B-AD629EDAEDA5}"/>
              </a:ext>
            </a:extLst>
          </p:cNvPr>
          <p:cNvSpPr txBox="1"/>
          <p:nvPr/>
        </p:nvSpPr>
        <p:spPr>
          <a:xfrm>
            <a:off x="1651514" y="2966740"/>
            <a:ext cx="8888972" cy="584775"/>
          </a:xfrm>
          <a:prstGeom prst="rect">
            <a:avLst/>
          </a:prstGeom>
          <a:noFill/>
        </p:spPr>
        <p:txBody>
          <a:bodyPr wrap="none" rtlCol="0">
            <a:spAutoFit/>
          </a:bodyPr>
          <a:lstStyle/>
          <a:p>
            <a:r>
              <a:rPr lang="it-IT" sz="3200" b="1" dirty="0"/>
              <a:t>Come è strutturato il report ESG di settore?</a:t>
            </a:r>
          </a:p>
        </p:txBody>
      </p:sp>
    </p:spTree>
    <p:extLst>
      <p:ext uri="{BB962C8B-B14F-4D97-AF65-F5344CB8AC3E}">
        <p14:creationId xmlns:p14="http://schemas.microsoft.com/office/powerpoint/2010/main" val="1586256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1">
            <a:extLst>
              <a:ext uri="{FF2B5EF4-FFF2-40B4-BE49-F238E27FC236}">
                <a16:creationId xmlns:a16="http://schemas.microsoft.com/office/drawing/2014/main" id="{6D3A378B-30F2-677E-ADE3-D99793471434}"/>
              </a:ext>
            </a:extLst>
          </p:cNvPr>
          <p:cNvSpPr>
            <a:spLocks noGrp="1"/>
          </p:cNvSpPr>
          <p:nvPr>
            <p:ph type="dt" sz="half" idx="10"/>
          </p:nvPr>
        </p:nvSpPr>
        <p:spPr>
          <a:xfrm rot="5400000">
            <a:off x="10477379" y="4629744"/>
            <a:ext cx="2653508" cy="365125"/>
          </a:xfrm>
        </p:spPr>
        <p:txBody>
          <a:bodyPr/>
          <a:lstStyle/>
          <a:p>
            <a:pPr>
              <a:spcAft>
                <a:spcPts val="600"/>
              </a:spcAft>
            </a:pPr>
            <a:fld id="{F933AFF1-0C55-4DCD-B933-CF70727D54A0}" type="datetime1">
              <a:rPr lang="en-US" smtClean="0"/>
              <a:pPr>
                <a:spcAft>
                  <a:spcPts val="600"/>
                </a:spcAft>
              </a:pPr>
              <a:t>9/22/2023</a:t>
            </a:fld>
            <a:endParaRPr lang="en-US"/>
          </a:p>
        </p:txBody>
      </p:sp>
      <p:sp>
        <p:nvSpPr>
          <p:cNvPr id="15" name="Footer Placeholder 2">
            <a:extLst>
              <a:ext uri="{FF2B5EF4-FFF2-40B4-BE49-F238E27FC236}">
                <a16:creationId xmlns:a16="http://schemas.microsoft.com/office/drawing/2014/main" id="{9C23378E-16EF-7D77-ECA0-65A9A9CBCAEA}"/>
              </a:ext>
            </a:extLst>
          </p:cNvPr>
          <p:cNvSpPr>
            <a:spLocks noGrp="1"/>
          </p:cNvSpPr>
          <p:nvPr>
            <p:ph type="ftr" sz="quarter" idx="11"/>
          </p:nvPr>
        </p:nvSpPr>
        <p:spPr>
          <a:xfrm>
            <a:off x="8610602" y="6318446"/>
            <a:ext cx="2743198" cy="365125"/>
          </a:xfrm>
        </p:spPr>
        <p:txBody>
          <a:bodyPr/>
          <a:lstStyle/>
          <a:p>
            <a:pPr>
              <a:spcAft>
                <a:spcPts val="600"/>
              </a:spcAft>
            </a:pPr>
            <a:r>
              <a:rPr lang="en-US" dirty="0"/>
              <a:t>Sample Footer Text</a:t>
            </a:r>
          </a:p>
        </p:txBody>
      </p:sp>
      <p:sp>
        <p:nvSpPr>
          <p:cNvPr id="16" name="Slide Number Placeholder 3">
            <a:extLst>
              <a:ext uri="{FF2B5EF4-FFF2-40B4-BE49-F238E27FC236}">
                <a16:creationId xmlns:a16="http://schemas.microsoft.com/office/drawing/2014/main" id="{EE0CB3F7-D607-DD27-6318-D95A7FBB1439}"/>
              </a:ext>
            </a:extLst>
          </p:cNvPr>
          <p:cNvSpPr>
            <a:spLocks noGrp="1"/>
          </p:cNvSpPr>
          <p:nvPr>
            <p:ph type="sldNum" sz="quarter" idx="12"/>
          </p:nvPr>
        </p:nvSpPr>
        <p:spPr>
          <a:xfrm>
            <a:off x="11353800" y="6318446"/>
            <a:ext cx="615696" cy="365125"/>
          </a:xfrm>
        </p:spPr>
        <p:txBody>
          <a:bodyPr/>
          <a:lstStyle/>
          <a:p>
            <a:pPr>
              <a:spcAft>
                <a:spcPts val="600"/>
              </a:spcAft>
            </a:pPr>
            <a:fld id="{5E84AC6A-A0EF-437B-BCEE-4772B0214A58}" type="slidenum">
              <a:rPr lang="en-US" smtClean="0"/>
              <a:pPr>
                <a:spcAft>
                  <a:spcPts val="600"/>
                </a:spcAft>
              </a:pPr>
              <a:t>13</a:t>
            </a:fld>
            <a:endParaRPr lang="en-US"/>
          </a:p>
        </p:txBody>
      </p:sp>
      <p:pic>
        <p:nvPicPr>
          <p:cNvPr id="5" name="Immagine 4">
            <a:extLst>
              <a:ext uri="{FF2B5EF4-FFF2-40B4-BE49-F238E27FC236}">
                <a16:creationId xmlns:a16="http://schemas.microsoft.com/office/drawing/2014/main" id="{9A21F572-D7A0-16C3-09DE-B4B8BB9141D1}"/>
              </a:ext>
            </a:extLst>
          </p:cNvPr>
          <p:cNvPicPr>
            <a:picLocks noChangeAspect="1"/>
          </p:cNvPicPr>
          <p:nvPr/>
        </p:nvPicPr>
        <p:blipFill>
          <a:blip r:embed="rId2"/>
          <a:stretch>
            <a:fillRect/>
          </a:stretch>
        </p:blipFill>
        <p:spPr>
          <a:xfrm>
            <a:off x="1290814" y="1621129"/>
            <a:ext cx="10062986" cy="3615741"/>
          </a:xfrm>
          <a:prstGeom prst="rect">
            <a:avLst/>
          </a:prstGeom>
        </p:spPr>
      </p:pic>
    </p:spTree>
    <p:extLst>
      <p:ext uri="{BB962C8B-B14F-4D97-AF65-F5344CB8AC3E}">
        <p14:creationId xmlns:p14="http://schemas.microsoft.com/office/powerpoint/2010/main" val="1507652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FDD115-0C42-7688-C46D-57C33C38EC34}"/>
              </a:ext>
            </a:extLst>
          </p:cNvPr>
          <p:cNvSpPr>
            <a:spLocks noGrp="1"/>
          </p:cNvSpPr>
          <p:nvPr>
            <p:ph type="title"/>
          </p:nvPr>
        </p:nvSpPr>
        <p:spPr>
          <a:xfrm>
            <a:off x="327517" y="287021"/>
            <a:ext cx="5771363" cy="993139"/>
          </a:xfrm>
        </p:spPr>
        <p:txBody>
          <a:bodyPr anchor="ctr">
            <a:normAutofit/>
          </a:bodyPr>
          <a:lstStyle/>
          <a:p>
            <a:r>
              <a:rPr lang="it-IT" dirty="0"/>
              <a:t>ESG: </a:t>
            </a:r>
            <a:r>
              <a:rPr lang="it-IT" dirty="0" err="1"/>
              <a:t>Environmental</a:t>
            </a:r>
            <a:r>
              <a:rPr lang="it-IT" dirty="0"/>
              <a:t> </a:t>
            </a:r>
          </a:p>
        </p:txBody>
      </p:sp>
      <p:sp>
        <p:nvSpPr>
          <p:cNvPr id="3" name="Segnaposto contenuto 2">
            <a:extLst>
              <a:ext uri="{FF2B5EF4-FFF2-40B4-BE49-F238E27FC236}">
                <a16:creationId xmlns:a16="http://schemas.microsoft.com/office/drawing/2014/main" id="{34175580-F0FD-D78E-AC1F-149B8849F526}"/>
              </a:ext>
            </a:extLst>
          </p:cNvPr>
          <p:cNvSpPr>
            <a:spLocks noGrp="1"/>
          </p:cNvSpPr>
          <p:nvPr>
            <p:ph idx="1"/>
          </p:nvPr>
        </p:nvSpPr>
        <p:spPr>
          <a:xfrm>
            <a:off x="327517" y="1788160"/>
            <a:ext cx="6786880" cy="3789680"/>
          </a:xfrm>
        </p:spPr>
        <p:txBody>
          <a:bodyPr>
            <a:normAutofit fontScale="77500" lnSpcReduction="20000"/>
          </a:bodyPr>
          <a:lstStyle/>
          <a:p>
            <a:pPr algn="just">
              <a:lnSpc>
                <a:spcPct val="110000"/>
              </a:lnSpc>
            </a:pPr>
            <a:r>
              <a:rPr lang="it-IT" sz="2300" dirty="0"/>
              <a:t>Attraverso questo documento, l’Associazione e quindi il settore potrà dimostrare di essere sensibile ad argomenti come la riduzione di emissioni di CO2 e di utilizzo dell’energia.</a:t>
            </a:r>
          </a:p>
          <a:p>
            <a:pPr algn="just">
              <a:lnSpc>
                <a:spcPct val="110000"/>
              </a:lnSpc>
            </a:pPr>
            <a:endParaRPr lang="it-IT" sz="2300" dirty="0"/>
          </a:p>
          <a:p>
            <a:pPr algn="just">
              <a:lnSpc>
                <a:spcPct val="110000"/>
              </a:lnSpc>
            </a:pPr>
            <a:r>
              <a:rPr lang="it-IT" sz="2300" dirty="0"/>
              <a:t>Con il report si potrà certificare l’impatto ambientale delle imprese e il loro impegno nel tentativo di ridurlo.</a:t>
            </a:r>
          </a:p>
          <a:p>
            <a:pPr algn="just">
              <a:lnSpc>
                <a:spcPct val="110000"/>
              </a:lnSpc>
            </a:pPr>
            <a:endParaRPr lang="it-IT" sz="2300" dirty="0"/>
          </a:p>
          <a:p>
            <a:pPr algn="just">
              <a:lnSpc>
                <a:spcPct val="110000"/>
              </a:lnSpc>
            </a:pPr>
            <a:r>
              <a:rPr lang="it-IT" sz="2300" dirty="0"/>
              <a:t>Il documento, inoltre, rappresenta un utile strumento per gli stakeholder che, in questo momento più che mai, sono interessati a conoscere sia i numeri di impatto ambientale che quelli riguardanti l’aspetto sociale ed economico.</a:t>
            </a:r>
          </a:p>
          <a:p>
            <a:pPr algn="just">
              <a:lnSpc>
                <a:spcPct val="110000"/>
              </a:lnSpc>
            </a:pPr>
            <a:endParaRPr lang="it-IT" sz="1100" dirty="0"/>
          </a:p>
          <a:p>
            <a:pPr>
              <a:lnSpc>
                <a:spcPct val="110000"/>
              </a:lnSpc>
            </a:pPr>
            <a:endParaRPr lang="it-IT" sz="1100" dirty="0"/>
          </a:p>
        </p:txBody>
      </p:sp>
      <p:pic>
        <p:nvPicPr>
          <p:cNvPr id="3074" name="Picture 2" descr="Quote personali di CO2, una nuova frontiera - Vaielettrico">
            <a:extLst>
              <a:ext uri="{FF2B5EF4-FFF2-40B4-BE49-F238E27FC236}">
                <a16:creationId xmlns:a16="http://schemas.microsoft.com/office/drawing/2014/main" id="{52D0BA22-CD74-B4EC-F122-34420486BD1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39832" y="2485508"/>
            <a:ext cx="3656303" cy="2040727"/>
          </a:xfrm>
          <a:prstGeom prst="rect">
            <a:avLst/>
          </a:prstGeom>
          <a:solidFill>
            <a:srgbClr val="FFFFFF"/>
          </a:solidFill>
        </p:spPr>
      </p:pic>
      <p:sp>
        <p:nvSpPr>
          <p:cNvPr id="3097" name="Date Placeholder 3">
            <a:extLst>
              <a:ext uri="{FF2B5EF4-FFF2-40B4-BE49-F238E27FC236}">
                <a16:creationId xmlns:a16="http://schemas.microsoft.com/office/drawing/2014/main" id="{FE3DA1AA-4BBD-31B3-0380-BB0333A77B3A}"/>
              </a:ext>
            </a:extLst>
          </p:cNvPr>
          <p:cNvSpPr>
            <a:spLocks noGrp="1"/>
          </p:cNvSpPr>
          <p:nvPr>
            <p:ph type="dt" sz="half" idx="10"/>
          </p:nvPr>
        </p:nvSpPr>
        <p:spPr>
          <a:xfrm rot="5400000">
            <a:off x="10477379" y="4629744"/>
            <a:ext cx="2653508" cy="365125"/>
          </a:xfrm>
        </p:spPr>
        <p:txBody>
          <a:bodyPr/>
          <a:lstStyle/>
          <a:p>
            <a:pPr>
              <a:spcAft>
                <a:spcPts val="600"/>
              </a:spcAft>
            </a:pPr>
            <a:fld id="{CEFE7FEA-B6D0-44EF-892A-C8D990704DAC}" type="datetime1">
              <a:rPr lang="en-US" smtClean="0"/>
              <a:pPr>
                <a:spcAft>
                  <a:spcPts val="600"/>
                </a:spcAft>
              </a:pPr>
              <a:t>9/22/2023</a:t>
            </a:fld>
            <a:endParaRPr lang="en-US"/>
          </a:p>
        </p:txBody>
      </p:sp>
      <p:sp>
        <p:nvSpPr>
          <p:cNvPr id="3098" name="Footer Placeholder 4">
            <a:extLst>
              <a:ext uri="{FF2B5EF4-FFF2-40B4-BE49-F238E27FC236}">
                <a16:creationId xmlns:a16="http://schemas.microsoft.com/office/drawing/2014/main" id="{1708E09F-170D-14D7-B0A7-90CEA3BF602E}"/>
              </a:ext>
            </a:extLst>
          </p:cNvPr>
          <p:cNvSpPr>
            <a:spLocks noGrp="1"/>
          </p:cNvSpPr>
          <p:nvPr>
            <p:ph type="ftr" sz="quarter" idx="11"/>
          </p:nvPr>
        </p:nvSpPr>
        <p:spPr>
          <a:xfrm>
            <a:off x="8610602" y="6318446"/>
            <a:ext cx="2743198" cy="365125"/>
          </a:xfrm>
        </p:spPr>
        <p:txBody>
          <a:bodyPr/>
          <a:lstStyle/>
          <a:p>
            <a:pPr>
              <a:spcAft>
                <a:spcPts val="600"/>
              </a:spcAft>
            </a:pPr>
            <a:r>
              <a:rPr lang="en-US"/>
              <a:t>Sample Footer Text</a:t>
            </a:r>
          </a:p>
        </p:txBody>
      </p:sp>
      <p:sp>
        <p:nvSpPr>
          <p:cNvPr id="3099" name="Slide Number Placeholder 5">
            <a:extLst>
              <a:ext uri="{FF2B5EF4-FFF2-40B4-BE49-F238E27FC236}">
                <a16:creationId xmlns:a16="http://schemas.microsoft.com/office/drawing/2014/main" id="{F76A1578-4BAB-8672-0768-2FB5B6E7D8CD}"/>
              </a:ext>
            </a:extLst>
          </p:cNvPr>
          <p:cNvSpPr>
            <a:spLocks noGrp="1"/>
          </p:cNvSpPr>
          <p:nvPr>
            <p:ph type="sldNum" sz="quarter" idx="12"/>
          </p:nvPr>
        </p:nvSpPr>
        <p:spPr>
          <a:xfrm>
            <a:off x="11353800" y="6318446"/>
            <a:ext cx="615696" cy="365125"/>
          </a:xfrm>
        </p:spPr>
        <p:txBody>
          <a:bodyPr/>
          <a:lstStyle/>
          <a:p>
            <a:pPr>
              <a:spcAft>
                <a:spcPts val="600"/>
              </a:spcAft>
            </a:pPr>
            <a:fld id="{5E84AC6A-A0EF-437B-BCEE-4772B0214A58}" type="slidenum">
              <a:rPr lang="en-US" smtClean="0"/>
              <a:pPr>
                <a:spcAft>
                  <a:spcPts val="600"/>
                </a:spcAft>
              </a:pPr>
              <a:t>14</a:t>
            </a:fld>
            <a:endParaRPr lang="en-US"/>
          </a:p>
        </p:txBody>
      </p:sp>
    </p:spTree>
    <p:extLst>
      <p:ext uri="{BB962C8B-B14F-4D97-AF65-F5344CB8AC3E}">
        <p14:creationId xmlns:p14="http://schemas.microsoft.com/office/powerpoint/2010/main" val="154824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D0D822-0783-E290-1794-14B3512ED065}"/>
              </a:ext>
            </a:extLst>
          </p:cNvPr>
          <p:cNvSpPr>
            <a:spLocks noGrp="1"/>
          </p:cNvSpPr>
          <p:nvPr>
            <p:ph type="title"/>
          </p:nvPr>
        </p:nvSpPr>
        <p:spPr>
          <a:xfrm>
            <a:off x="372790" y="10280"/>
            <a:ext cx="5771363" cy="1257299"/>
          </a:xfrm>
        </p:spPr>
        <p:txBody>
          <a:bodyPr anchor="ctr">
            <a:normAutofit/>
          </a:bodyPr>
          <a:lstStyle/>
          <a:p>
            <a:r>
              <a:rPr lang="it-IT" dirty="0"/>
              <a:t>ESG: Social</a:t>
            </a:r>
          </a:p>
        </p:txBody>
      </p:sp>
      <p:sp>
        <p:nvSpPr>
          <p:cNvPr id="3" name="Segnaposto contenuto 2">
            <a:extLst>
              <a:ext uri="{FF2B5EF4-FFF2-40B4-BE49-F238E27FC236}">
                <a16:creationId xmlns:a16="http://schemas.microsoft.com/office/drawing/2014/main" id="{F04C2C2E-27F6-B634-4787-1CDE7BF7C10A}"/>
              </a:ext>
            </a:extLst>
          </p:cNvPr>
          <p:cNvSpPr>
            <a:spLocks noGrp="1"/>
          </p:cNvSpPr>
          <p:nvPr>
            <p:ph idx="1"/>
          </p:nvPr>
        </p:nvSpPr>
        <p:spPr>
          <a:xfrm>
            <a:off x="372790" y="1851659"/>
            <a:ext cx="6959600" cy="3738762"/>
          </a:xfrm>
        </p:spPr>
        <p:txBody>
          <a:bodyPr>
            <a:noAutofit/>
          </a:bodyPr>
          <a:lstStyle/>
          <a:p>
            <a:pPr algn="just">
              <a:lnSpc>
                <a:spcPct val="110000"/>
              </a:lnSpc>
            </a:pPr>
            <a:r>
              <a:rPr lang="it-IT" dirty="0"/>
              <a:t>È necessario evidenziare e certificare l’impegno delle imprese in termini «sociali»:</a:t>
            </a:r>
          </a:p>
          <a:p>
            <a:pPr algn="just">
              <a:lnSpc>
                <a:spcPct val="110000"/>
              </a:lnSpc>
              <a:buFont typeface="Wingdings" panose="05000000000000000000" pitchFamily="2" charset="2"/>
              <a:buChar char="Ø"/>
            </a:pPr>
            <a:r>
              <a:rPr lang="it-IT" dirty="0"/>
              <a:t>Sistema di gestione della salute e sicurezza sul lavoro</a:t>
            </a:r>
          </a:p>
          <a:p>
            <a:pPr algn="just">
              <a:lnSpc>
                <a:spcPct val="110000"/>
              </a:lnSpc>
              <a:buFont typeface="Wingdings" panose="05000000000000000000" pitchFamily="2" charset="2"/>
              <a:buChar char="Ø"/>
            </a:pPr>
            <a:r>
              <a:rPr lang="it-IT" dirty="0"/>
              <a:t>Identificazione dei pericoli, valutazione dei rischi ed indagini sugli incidenti</a:t>
            </a:r>
          </a:p>
          <a:p>
            <a:pPr algn="just">
              <a:lnSpc>
                <a:spcPct val="110000"/>
              </a:lnSpc>
              <a:buFont typeface="Wingdings" panose="05000000000000000000" pitchFamily="2" charset="2"/>
              <a:buChar char="Ø"/>
            </a:pPr>
            <a:r>
              <a:rPr lang="it-IT" dirty="0"/>
              <a:t>Formazione dei lavoratori in materia di salute e sicurezza sul lavoro</a:t>
            </a:r>
          </a:p>
          <a:p>
            <a:pPr algn="just">
              <a:lnSpc>
                <a:spcPct val="110000"/>
              </a:lnSpc>
              <a:buFont typeface="Wingdings" panose="05000000000000000000" pitchFamily="2" charset="2"/>
              <a:buChar char="Ø"/>
            </a:pPr>
            <a:r>
              <a:rPr lang="it-IT" dirty="0"/>
              <a:t>Infortuni sul lavoro</a:t>
            </a:r>
          </a:p>
          <a:p>
            <a:pPr algn="just">
              <a:lnSpc>
                <a:spcPct val="110000"/>
              </a:lnSpc>
              <a:buFont typeface="Wingdings" panose="05000000000000000000" pitchFamily="2" charset="2"/>
              <a:buChar char="Ø"/>
            </a:pPr>
            <a:r>
              <a:rPr lang="it-IT" dirty="0"/>
              <a:t>Attività con impatti negativi, potenziali e attuali significativi sulle comunità locali.</a:t>
            </a:r>
          </a:p>
        </p:txBody>
      </p:sp>
      <p:pic>
        <p:nvPicPr>
          <p:cNvPr id="4098" name="Picture 2" descr="La Sicurezza e la Salute sul Lavoro: un aspetto fondamentale per le micro e  piccole imprese">
            <a:extLst>
              <a:ext uri="{FF2B5EF4-FFF2-40B4-BE49-F238E27FC236}">
                <a16:creationId xmlns:a16="http://schemas.microsoft.com/office/drawing/2014/main" id="{EA531A66-DABC-20AB-BC91-6D367E2A88D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78899" y="2489379"/>
            <a:ext cx="3863822" cy="2012666"/>
          </a:xfrm>
          <a:prstGeom prst="rect">
            <a:avLst/>
          </a:prstGeom>
          <a:solidFill>
            <a:srgbClr val="FFFFFF"/>
          </a:solidFill>
        </p:spPr>
      </p:pic>
      <p:sp>
        <p:nvSpPr>
          <p:cNvPr id="4103" name="Date Placeholder 3">
            <a:extLst>
              <a:ext uri="{FF2B5EF4-FFF2-40B4-BE49-F238E27FC236}">
                <a16:creationId xmlns:a16="http://schemas.microsoft.com/office/drawing/2014/main" id="{FE3DA1AA-4BBD-31B3-0380-BB0333A77B3A}"/>
              </a:ext>
            </a:extLst>
          </p:cNvPr>
          <p:cNvSpPr>
            <a:spLocks noGrp="1"/>
          </p:cNvSpPr>
          <p:nvPr>
            <p:ph type="dt" sz="half" idx="10"/>
          </p:nvPr>
        </p:nvSpPr>
        <p:spPr>
          <a:xfrm rot="5400000">
            <a:off x="10477379" y="4629744"/>
            <a:ext cx="2653508" cy="365125"/>
          </a:xfrm>
        </p:spPr>
        <p:txBody>
          <a:bodyPr/>
          <a:lstStyle/>
          <a:p>
            <a:pPr>
              <a:spcAft>
                <a:spcPts val="600"/>
              </a:spcAft>
            </a:pPr>
            <a:fld id="{CEFE7FEA-B6D0-44EF-892A-C8D990704DAC}" type="datetime1">
              <a:rPr lang="en-US" smtClean="0"/>
              <a:pPr>
                <a:spcAft>
                  <a:spcPts val="600"/>
                </a:spcAft>
              </a:pPr>
              <a:t>9/22/2023</a:t>
            </a:fld>
            <a:endParaRPr lang="en-US"/>
          </a:p>
        </p:txBody>
      </p:sp>
      <p:sp>
        <p:nvSpPr>
          <p:cNvPr id="4105" name="Footer Placeholder 4">
            <a:extLst>
              <a:ext uri="{FF2B5EF4-FFF2-40B4-BE49-F238E27FC236}">
                <a16:creationId xmlns:a16="http://schemas.microsoft.com/office/drawing/2014/main" id="{1708E09F-170D-14D7-B0A7-90CEA3BF602E}"/>
              </a:ext>
            </a:extLst>
          </p:cNvPr>
          <p:cNvSpPr>
            <a:spLocks noGrp="1"/>
          </p:cNvSpPr>
          <p:nvPr>
            <p:ph type="ftr" sz="quarter" idx="11"/>
          </p:nvPr>
        </p:nvSpPr>
        <p:spPr>
          <a:xfrm>
            <a:off x="8610602" y="6318446"/>
            <a:ext cx="2743198" cy="365125"/>
          </a:xfrm>
        </p:spPr>
        <p:txBody>
          <a:bodyPr/>
          <a:lstStyle/>
          <a:p>
            <a:pPr>
              <a:spcAft>
                <a:spcPts val="600"/>
              </a:spcAft>
            </a:pPr>
            <a:r>
              <a:rPr lang="en-US"/>
              <a:t>Sample Footer Text</a:t>
            </a:r>
          </a:p>
        </p:txBody>
      </p:sp>
      <p:sp>
        <p:nvSpPr>
          <p:cNvPr id="4107" name="Slide Number Placeholder 5">
            <a:extLst>
              <a:ext uri="{FF2B5EF4-FFF2-40B4-BE49-F238E27FC236}">
                <a16:creationId xmlns:a16="http://schemas.microsoft.com/office/drawing/2014/main" id="{F76A1578-4BAB-8672-0768-2FB5B6E7D8CD}"/>
              </a:ext>
            </a:extLst>
          </p:cNvPr>
          <p:cNvSpPr>
            <a:spLocks noGrp="1"/>
          </p:cNvSpPr>
          <p:nvPr>
            <p:ph type="sldNum" sz="quarter" idx="12"/>
          </p:nvPr>
        </p:nvSpPr>
        <p:spPr>
          <a:xfrm>
            <a:off x="11353800" y="6318446"/>
            <a:ext cx="615696" cy="365125"/>
          </a:xfrm>
        </p:spPr>
        <p:txBody>
          <a:bodyPr/>
          <a:lstStyle/>
          <a:p>
            <a:pPr>
              <a:spcAft>
                <a:spcPts val="600"/>
              </a:spcAft>
            </a:pPr>
            <a:fld id="{5E84AC6A-A0EF-437B-BCEE-4772B0214A58}" type="slidenum">
              <a:rPr lang="en-US" smtClean="0"/>
              <a:pPr>
                <a:spcAft>
                  <a:spcPts val="600"/>
                </a:spcAft>
              </a:pPr>
              <a:t>15</a:t>
            </a:fld>
            <a:endParaRPr lang="en-US"/>
          </a:p>
        </p:txBody>
      </p:sp>
    </p:spTree>
    <p:extLst>
      <p:ext uri="{BB962C8B-B14F-4D97-AF65-F5344CB8AC3E}">
        <p14:creationId xmlns:p14="http://schemas.microsoft.com/office/powerpoint/2010/main" val="1515098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0ED72D-71C0-69A5-653B-78F611B22EE9}"/>
              </a:ext>
            </a:extLst>
          </p:cNvPr>
          <p:cNvSpPr>
            <a:spLocks noGrp="1"/>
          </p:cNvSpPr>
          <p:nvPr>
            <p:ph type="title"/>
          </p:nvPr>
        </p:nvSpPr>
        <p:spPr>
          <a:xfrm>
            <a:off x="324637" y="137159"/>
            <a:ext cx="5771363" cy="1257299"/>
          </a:xfrm>
        </p:spPr>
        <p:txBody>
          <a:bodyPr anchor="ctr">
            <a:normAutofit/>
          </a:bodyPr>
          <a:lstStyle/>
          <a:p>
            <a:r>
              <a:rPr lang="it-IT" dirty="0"/>
              <a:t>ESG : Governance</a:t>
            </a:r>
          </a:p>
        </p:txBody>
      </p:sp>
      <p:sp>
        <p:nvSpPr>
          <p:cNvPr id="3" name="Segnaposto contenuto 2">
            <a:extLst>
              <a:ext uri="{FF2B5EF4-FFF2-40B4-BE49-F238E27FC236}">
                <a16:creationId xmlns:a16="http://schemas.microsoft.com/office/drawing/2014/main" id="{D4F8D52C-51D2-FA10-47B7-FC05654CDC2B}"/>
              </a:ext>
            </a:extLst>
          </p:cNvPr>
          <p:cNvSpPr>
            <a:spLocks noGrp="1"/>
          </p:cNvSpPr>
          <p:nvPr>
            <p:ph idx="1"/>
          </p:nvPr>
        </p:nvSpPr>
        <p:spPr>
          <a:xfrm>
            <a:off x="324637" y="1724658"/>
            <a:ext cx="6512562" cy="3408682"/>
          </a:xfrm>
        </p:spPr>
        <p:txBody>
          <a:bodyPr>
            <a:noAutofit/>
          </a:bodyPr>
          <a:lstStyle/>
          <a:p>
            <a:pPr algn="just">
              <a:lnSpc>
                <a:spcPct val="110000"/>
              </a:lnSpc>
            </a:pPr>
            <a:r>
              <a:rPr lang="it-IT" dirty="0"/>
              <a:t>I dati forniti riguarderanno: </a:t>
            </a:r>
          </a:p>
          <a:p>
            <a:pPr algn="just">
              <a:lnSpc>
                <a:spcPct val="110000"/>
              </a:lnSpc>
              <a:buFont typeface="Wingdings" panose="05000000000000000000" pitchFamily="2" charset="2"/>
              <a:buChar char="Ø"/>
            </a:pPr>
            <a:r>
              <a:rPr lang="it-IT" dirty="0"/>
              <a:t>Valore della produzione (ricavi delle vendite, variazioni delle rimanenze di prodotti in corso di lavorazione, incrementi di immobilizzazioni per lavori interni ecc.)</a:t>
            </a:r>
          </a:p>
          <a:p>
            <a:pPr algn="just">
              <a:lnSpc>
                <a:spcPct val="110000"/>
              </a:lnSpc>
              <a:buFont typeface="Wingdings" panose="05000000000000000000" pitchFamily="2" charset="2"/>
              <a:buChar char="Ø"/>
            </a:pPr>
            <a:r>
              <a:rPr lang="it-IT" dirty="0"/>
              <a:t>Costi della produzione (costi per materie prime, costi per servizi, costi per il personale, ecc.)</a:t>
            </a:r>
          </a:p>
          <a:p>
            <a:pPr marL="0" indent="0" algn="just">
              <a:lnSpc>
                <a:spcPct val="110000"/>
              </a:lnSpc>
              <a:buNone/>
            </a:pPr>
            <a:r>
              <a:rPr lang="it-IT" dirty="0"/>
              <a:t>Dal punto di vista economico, dunque, fornire dati sul valore e sui costi della produzione darà modo agli stakeholders di comprendere appieno il settore.</a:t>
            </a:r>
          </a:p>
        </p:txBody>
      </p:sp>
      <p:pic>
        <p:nvPicPr>
          <p:cNvPr id="5122" name="Picture 2" descr="Corporate governance, cos'è e a cosa serve: la definizione del governo  d'impresa">
            <a:extLst>
              <a:ext uri="{FF2B5EF4-FFF2-40B4-BE49-F238E27FC236}">
                <a16:creationId xmlns:a16="http://schemas.microsoft.com/office/drawing/2014/main" id="{1A97B7CB-A755-21D1-A357-D0F4D667FF1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71079" y="2197891"/>
            <a:ext cx="3716611" cy="1954217"/>
          </a:xfrm>
          <a:prstGeom prst="rect">
            <a:avLst/>
          </a:prstGeom>
          <a:solidFill>
            <a:srgbClr val="FFFFFF"/>
          </a:solidFill>
        </p:spPr>
      </p:pic>
      <p:sp>
        <p:nvSpPr>
          <p:cNvPr id="5127" name="Date Placeholder 3">
            <a:extLst>
              <a:ext uri="{FF2B5EF4-FFF2-40B4-BE49-F238E27FC236}">
                <a16:creationId xmlns:a16="http://schemas.microsoft.com/office/drawing/2014/main" id="{FE3DA1AA-4BBD-31B3-0380-BB0333A77B3A}"/>
              </a:ext>
            </a:extLst>
          </p:cNvPr>
          <p:cNvSpPr>
            <a:spLocks noGrp="1"/>
          </p:cNvSpPr>
          <p:nvPr>
            <p:ph type="dt" sz="half" idx="10"/>
          </p:nvPr>
        </p:nvSpPr>
        <p:spPr>
          <a:xfrm rot="5400000">
            <a:off x="10477379" y="4629744"/>
            <a:ext cx="2653508" cy="365125"/>
          </a:xfrm>
        </p:spPr>
        <p:txBody>
          <a:bodyPr/>
          <a:lstStyle/>
          <a:p>
            <a:pPr>
              <a:spcAft>
                <a:spcPts val="600"/>
              </a:spcAft>
            </a:pPr>
            <a:fld id="{CEFE7FEA-B6D0-44EF-892A-C8D990704DAC}" type="datetime1">
              <a:rPr lang="en-US" smtClean="0"/>
              <a:pPr>
                <a:spcAft>
                  <a:spcPts val="600"/>
                </a:spcAft>
              </a:pPr>
              <a:t>9/22/2023</a:t>
            </a:fld>
            <a:endParaRPr lang="en-US"/>
          </a:p>
        </p:txBody>
      </p:sp>
      <p:sp>
        <p:nvSpPr>
          <p:cNvPr id="5129" name="Footer Placeholder 4">
            <a:extLst>
              <a:ext uri="{FF2B5EF4-FFF2-40B4-BE49-F238E27FC236}">
                <a16:creationId xmlns:a16="http://schemas.microsoft.com/office/drawing/2014/main" id="{1708E09F-170D-14D7-B0A7-90CEA3BF602E}"/>
              </a:ext>
            </a:extLst>
          </p:cNvPr>
          <p:cNvSpPr>
            <a:spLocks noGrp="1"/>
          </p:cNvSpPr>
          <p:nvPr>
            <p:ph type="ftr" sz="quarter" idx="11"/>
          </p:nvPr>
        </p:nvSpPr>
        <p:spPr>
          <a:xfrm>
            <a:off x="8610602" y="6318446"/>
            <a:ext cx="2743198" cy="365125"/>
          </a:xfrm>
        </p:spPr>
        <p:txBody>
          <a:bodyPr/>
          <a:lstStyle/>
          <a:p>
            <a:pPr>
              <a:spcAft>
                <a:spcPts val="600"/>
              </a:spcAft>
            </a:pPr>
            <a:r>
              <a:rPr lang="en-US"/>
              <a:t>Sample Footer Text</a:t>
            </a:r>
          </a:p>
        </p:txBody>
      </p:sp>
      <p:sp>
        <p:nvSpPr>
          <p:cNvPr id="5131" name="Slide Number Placeholder 5">
            <a:extLst>
              <a:ext uri="{FF2B5EF4-FFF2-40B4-BE49-F238E27FC236}">
                <a16:creationId xmlns:a16="http://schemas.microsoft.com/office/drawing/2014/main" id="{F76A1578-4BAB-8672-0768-2FB5B6E7D8CD}"/>
              </a:ext>
            </a:extLst>
          </p:cNvPr>
          <p:cNvSpPr>
            <a:spLocks noGrp="1"/>
          </p:cNvSpPr>
          <p:nvPr>
            <p:ph type="sldNum" sz="quarter" idx="12"/>
          </p:nvPr>
        </p:nvSpPr>
        <p:spPr>
          <a:xfrm>
            <a:off x="11353800" y="6318446"/>
            <a:ext cx="615696" cy="365125"/>
          </a:xfrm>
        </p:spPr>
        <p:txBody>
          <a:bodyPr/>
          <a:lstStyle/>
          <a:p>
            <a:pPr>
              <a:spcAft>
                <a:spcPts val="600"/>
              </a:spcAft>
            </a:pPr>
            <a:fld id="{5E84AC6A-A0EF-437B-BCEE-4772B0214A58}" type="slidenum">
              <a:rPr lang="en-US" smtClean="0"/>
              <a:pPr>
                <a:spcAft>
                  <a:spcPts val="600"/>
                </a:spcAft>
              </a:pPr>
              <a:t>16</a:t>
            </a:fld>
            <a:endParaRPr lang="en-US"/>
          </a:p>
        </p:txBody>
      </p:sp>
    </p:spTree>
    <p:extLst>
      <p:ext uri="{BB962C8B-B14F-4D97-AF65-F5344CB8AC3E}">
        <p14:creationId xmlns:p14="http://schemas.microsoft.com/office/powerpoint/2010/main" val="3273689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824B8B8-D445-EB48-162F-2823A52629D5}"/>
              </a:ext>
            </a:extLst>
          </p:cNvPr>
          <p:cNvPicPr>
            <a:picLocks noChangeAspect="1"/>
          </p:cNvPicPr>
          <p:nvPr/>
        </p:nvPicPr>
        <p:blipFill rotWithShape="1">
          <a:blip r:embed="rId2"/>
          <a:srcRect t="1778" r="-1" b="-1"/>
          <a:stretch/>
        </p:blipFill>
        <p:spPr>
          <a:xfrm>
            <a:off x="1026160" y="1062754"/>
            <a:ext cx="9916160" cy="4845595"/>
          </a:xfrm>
          <a:prstGeom prst="rect">
            <a:avLst/>
          </a:prstGeom>
          <a:noFill/>
        </p:spPr>
      </p:pic>
      <p:sp>
        <p:nvSpPr>
          <p:cNvPr id="8" name="Date Placeholder 1">
            <a:extLst>
              <a:ext uri="{FF2B5EF4-FFF2-40B4-BE49-F238E27FC236}">
                <a16:creationId xmlns:a16="http://schemas.microsoft.com/office/drawing/2014/main" id="{6D3A378B-30F2-677E-ADE3-D99793471434}"/>
              </a:ext>
            </a:extLst>
          </p:cNvPr>
          <p:cNvSpPr>
            <a:spLocks noGrp="1"/>
          </p:cNvSpPr>
          <p:nvPr>
            <p:ph type="dt" sz="half" idx="10"/>
          </p:nvPr>
        </p:nvSpPr>
        <p:spPr>
          <a:xfrm rot="5400000">
            <a:off x="10477379" y="4629744"/>
            <a:ext cx="2653508" cy="365125"/>
          </a:xfrm>
        </p:spPr>
        <p:txBody>
          <a:bodyPr/>
          <a:lstStyle/>
          <a:p>
            <a:pPr>
              <a:spcAft>
                <a:spcPts val="600"/>
              </a:spcAft>
            </a:pPr>
            <a:fld id="{CD23D0F8-3A92-4063-A5FB-61D76C756C12}" type="datetime1">
              <a:rPr lang="en-US" smtClean="0"/>
              <a:pPr>
                <a:spcAft>
                  <a:spcPts val="600"/>
                </a:spcAft>
              </a:pPr>
              <a:t>9/22/2023</a:t>
            </a:fld>
            <a:endParaRPr lang="en-US"/>
          </a:p>
        </p:txBody>
      </p:sp>
      <p:sp>
        <p:nvSpPr>
          <p:cNvPr id="10" name="Footer Placeholder 2">
            <a:extLst>
              <a:ext uri="{FF2B5EF4-FFF2-40B4-BE49-F238E27FC236}">
                <a16:creationId xmlns:a16="http://schemas.microsoft.com/office/drawing/2014/main" id="{9C23378E-16EF-7D77-ECA0-65A9A9CBCAEA}"/>
              </a:ext>
            </a:extLst>
          </p:cNvPr>
          <p:cNvSpPr>
            <a:spLocks noGrp="1"/>
          </p:cNvSpPr>
          <p:nvPr>
            <p:ph type="ftr" sz="quarter" idx="11"/>
          </p:nvPr>
        </p:nvSpPr>
        <p:spPr>
          <a:xfrm>
            <a:off x="8610602" y="6318446"/>
            <a:ext cx="2743198" cy="365125"/>
          </a:xfrm>
        </p:spPr>
        <p:txBody>
          <a:bodyPr/>
          <a:lstStyle/>
          <a:p>
            <a:pPr>
              <a:spcAft>
                <a:spcPts val="600"/>
              </a:spcAft>
            </a:pPr>
            <a:r>
              <a:rPr lang="en-US" dirty="0"/>
              <a:t>Sample Footer Text</a:t>
            </a:r>
          </a:p>
        </p:txBody>
      </p:sp>
      <p:sp>
        <p:nvSpPr>
          <p:cNvPr id="12" name="Slide Number Placeholder 3">
            <a:extLst>
              <a:ext uri="{FF2B5EF4-FFF2-40B4-BE49-F238E27FC236}">
                <a16:creationId xmlns:a16="http://schemas.microsoft.com/office/drawing/2014/main" id="{EE0CB3F7-D607-DD27-6318-D95A7FBB1439}"/>
              </a:ext>
            </a:extLst>
          </p:cNvPr>
          <p:cNvSpPr>
            <a:spLocks noGrp="1"/>
          </p:cNvSpPr>
          <p:nvPr>
            <p:ph type="sldNum" sz="quarter" idx="12"/>
          </p:nvPr>
        </p:nvSpPr>
        <p:spPr>
          <a:xfrm>
            <a:off x="11353800" y="6318446"/>
            <a:ext cx="615696" cy="365125"/>
          </a:xfrm>
        </p:spPr>
        <p:txBody>
          <a:bodyPr/>
          <a:lstStyle/>
          <a:p>
            <a:pPr>
              <a:spcAft>
                <a:spcPts val="600"/>
              </a:spcAft>
            </a:pPr>
            <a:fld id="{5E84AC6A-A0EF-437B-BCEE-4772B0214A58}" type="slidenum">
              <a:rPr lang="en-US" smtClean="0"/>
              <a:pPr>
                <a:spcAft>
                  <a:spcPts val="600"/>
                </a:spcAft>
              </a:pPr>
              <a:t>17</a:t>
            </a:fld>
            <a:endParaRPr lang="en-US"/>
          </a:p>
        </p:txBody>
      </p:sp>
      <p:sp>
        <p:nvSpPr>
          <p:cNvPr id="4" name="CasellaDiTesto 3">
            <a:extLst>
              <a:ext uri="{FF2B5EF4-FFF2-40B4-BE49-F238E27FC236}">
                <a16:creationId xmlns:a16="http://schemas.microsoft.com/office/drawing/2014/main" id="{B31A5A67-3668-8450-7DE1-1DC5201C2DB8}"/>
              </a:ext>
            </a:extLst>
          </p:cNvPr>
          <p:cNvSpPr txBox="1"/>
          <p:nvPr/>
        </p:nvSpPr>
        <p:spPr>
          <a:xfrm>
            <a:off x="1026160" y="150352"/>
            <a:ext cx="6906058" cy="584775"/>
          </a:xfrm>
          <a:prstGeom prst="rect">
            <a:avLst/>
          </a:prstGeom>
          <a:noFill/>
        </p:spPr>
        <p:txBody>
          <a:bodyPr wrap="none" rtlCol="0">
            <a:spAutoFit/>
          </a:bodyPr>
          <a:lstStyle/>
          <a:p>
            <a:r>
              <a:rPr lang="it-IT" sz="3200" b="1" dirty="0"/>
              <a:t>Tematiche materiali finali validate</a:t>
            </a:r>
          </a:p>
        </p:txBody>
      </p:sp>
    </p:spTree>
    <p:extLst>
      <p:ext uri="{BB962C8B-B14F-4D97-AF65-F5344CB8AC3E}">
        <p14:creationId xmlns:p14="http://schemas.microsoft.com/office/powerpoint/2010/main" val="2615504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60F722B-D113-011F-89EA-0D29C0569F8B}"/>
              </a:ext>
            </a:extLst>
          </p:cNvPr>
          <p:cNvPicPr>
            <a:picLocks noChangeAspect="1"/>
          </p:cNvPicPr>
          <p:nvPr/>
        </p:nvPicPr>
        <p:blipFill>
          <a:blip r:embed="rId2"/>
          <a:stretch>
            <a:fillRect/>
          </a:stretch>
        </p:blipFill>
        <p:spPr>
          <a:xfrm>
            <a:off x="442482" y="1717040"/>
            <a:ext cx="11307035" cy="4213302"/>
          </a:xfrm>
          <a:prstGeom prst="rect">
            <a:avLst/>
          </a:prstGeom>
        </p:spPr>
      </p:pic>
      <p:sp>
        <p:nvSpPr>
          <p:cNvPr id="4" name="CasellaDiTesto 3">
            <a:extLst>
              <a:ext uri="{FF2B5EF4-FFF2-40B4-BE49-F238E27FC236}">
                <a16:creationId xmlns:a16="http://schemas.microsoft.com/office/drawing/2014/main" id="{FEAD8F3F-F5B4-1F0D-89AD-C0CCB6B58E76}"/>
              </a:ext>
            </a:extLst>
          </p:cNvPr>
          <p:cNvSpPr txBox="1"/>
          <p:nvPr/>
        </p:nvSpPr>
        <p:spPr>
          <a:xfrm>
            <a:off x="442482" y="342883"/>
            <a:ext cx="7345281" cy="584775"/>
          </a:xfrm>
          <a:prstGeom prst="rect">
            <a:avLst/>
          </a:prstGeom>
          <a:noFill/>
        </p:spPr>
        <p:txBody>
          <a:bodyPr wrap="none" rtlCol="0">
            <a:spAutoFit/>
          </a:bodyPr>
          <a:lstStyle/>
          <a:p>
            <a:r>
              <a:rPr lang="it-IT" sz="3200" b="1" dirty="0"/>
              <a:t>INDICE report di sostenibilità CAMA</a:t>
            </a:r>
          </a:p>
        </p:txBody>
      </p:sp>
    </p:spTree>
    <p:extLst>
      <p:ext uri="{BB962C8B-B14F-4D97-AF65-F5344CB8AC3E}">
        <p14:creationId xmlns:p14="http://schemas.microsoft.com/office/powerpoint/2010/main" val="1314833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8C3B2A-A92B-CC50-BE61-43C2A1B252CD}"/>
              </a:ext>
            </a:extLst>
          </p:cNvPr>
          <p:cNvSpPr>
            <a:spLocks noGrp="1"/>
          </p:cNvSpPr>
          <p:nvPr>
            <p:ph type="title"/>
          </p:nvPr>
        </p:nvSpPr>
        <p:spPr/>
        <p:txBody>
          <a:bodyPr>
            <a:normAutofit fontScale="90000"/>
          </a:bodyPr>
          <a:lstStyle/>
          <a:p>
            <a:r>
              <a:rPr lang="it-IT" dirty="0"/>
              <a:t>Qual è la differenza tra un report di settore e un report aziendale?</a:t>
            </a:r>
          </a:p>
        </p:txBody>
      </p:sp>
      <p:sp>
        <p:nvSpPr>
          <p:cNvPr id="3" name="Segnaposto contenuto 2">
            <a:extLst>
              <a:ext uri="{FF2B5EF4-FFF2-40B4-BE49-F238E27FC236}">
                <a16:creationId xmlns:a16="http://schemas.microsoft.com/office/drawing/2014/main" id="{8499415C-2E4C-CF59-4922-DE64E0FF6FAB}"/>
              </a:ext>
            </a:extLst>
          </p:cNvPr>
          <p:cNvSpPr>
            <a:spLocks noGrp="1"/>
          </p:cNvSpPr>
          <p:nvPr>
            <p:ph idx="1"/>
          </p:nvPr>
        </p:nvSpPr>
        <p:spPr/>
        <p:txBody>
          <a:bodyPr/>
          <a:lstStyle/>
          <a:p>
            <a:pPr algn="just"/>
            <a:r>
              <a:rPr lang="it-IT" dirty="0"/>
              <a:t>A livello di settore, la macroarea «governance» dimostra di essere meno rilevante, poiché le strategie delle aziende sono individuali e non facilmente condivisibili a livello di Associazione.</a:t>
            </a:r>
          </a:p>
          <a:p>
            <a:pPr algn="just"/>
            <a:endParaRPr lang="it-IT" dirty="0"/>
          </a:p>
          <a:p>
            <a:pPr algn="just"/>
            <a:r>
              <a:rPr lang="it-IT" dirty="0"/>
              <a:t>Il nostro intento è dunque quello di «fare comunicazione» soprattutto sugli aspetti ambientali, con lo scopo di certificare gli sforzi delle imprese del settore della calce nella sfida per il raggiungimento della «carbon </a:t>
            </a:r>
            <a:r>
              <a:rPr lang="it-IT" dirty="0" err="1"/>
              <a:t>neutrality</a:t>
            </a:r>
            <a:r>
              <a:rPr lang="it-IT" dirty="0"/>
              <a:t>». </a:t>
            </a:r>
          </a:p>
        </p:txBody>
      </p:sp>
    </p:spTree>
    <p:extLst>
      <p:ext uri="{BB962C8B-B14F-4D97-AF65-F5344CB8AC3E}">
        <p14:creationId xmlns:p14="http://schemas.microsoft.com/office/powerpoint/2010/main" val="1990572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D66B3E-C798-C424-D69E-AD89A6E13405}"/>
              </a:ext>
            </a:extLst>
          </p:cNvPr>
          <p:cNvSpPr>
            <a:spLocks noGrp="1"/>
          </p:cNvSpPr>
          <p:nvPr>
            <p:ph type="title"/>
          </p:nvPr>
        </p:nvSpPr>
        <p:spPr>
          <a:xfrm>
            <a:off x="1066800" y="164444"/>
            <a:ext cx="8886884" cy="953669"/>
          </a:xfrm>
        </p:spPr>
        <p:txBody>
          <a:bodyPr>
            <a:normAutofit/>
          </a:bodyPr>
          <a:lstStyle/>
          <a:p>
            <a:r>
              <a:rPr lang="it-IT" dirty="0"/>
              <a:t>Chi è CAMA?                               </a:t>
            </a:r>
          </a:p>
        </p:txBody>
      </p:sp>
      <p:sp>
        <p:nvSpPr>
          <p:cNvPr id="3" name="Segnaposto contenuto 2">
            <a:extLst>
              <a:ext uri="{FF2B5EF4-FFF2-40B4-BE49-F238E27FC236}">
                <a16:creationId xmlns:a16="http://schemas.microsoft.com/office/drawing/2014/main" id="{8199091A-6F01-E408-37C7-301EC1FF8C34}"/>
              </a:ext>
            </a:extLst>
          </p:cNvPr>
          <p:cNvSpPr>
            <a:spLocks noGrp="1"/>
          </p:cNvSpPr>
          <p:nvPr>
            <p:ph idx="1"/>
          </p:nvPr>
        </p:nvSpPr>
        <p:spPr>
          <a:xfrm>
            <a:off x="1069848" y="2139696"/>
            <a:ext cx="8883836" cy="3677683"/>
          </a:xfrm>
        </p:spPr>
        <p:txBody>
          <a:bodyPr>
            <a:normAutofit fontScale="92500" lnSpcReduction="20000"/>
          </a:bodyPr>
          <a:lstStyle/>
          <a:p>
            <a:pPr algn="just"/>
            <a:r>
              <a:rPr lang="it-IT" sz="1900" dirty="0"/>
              <a:t>CAMA è un’Associazione, afferente a Confindustria, il cui obiettivo principale consiste nel far comprendere a livello politico l’importanza della calce sia come materiale da costruzione che come materiale il cui impiego coinvolge molti altri settori industriali (siderurgia, settore agricolo, depurazione delle acque ecc.)</a:t>
            </a:r>
          </a:p>
          <a:p>
            <a:pPr algn="just"/>
            <a:endParaRPr lang="it-IT" sz="1900" dirty="0"/>
          </a:p>
          <a:p>
            <a:pPr algn="just"/>
            <a:r>
              <a:rPr lang="it-IT" sz="1900" dirty="0"/>
              <a:t>Rappresenta circa l’87% della produzione italiana di calce.</a:t>
            </a:r>
          </a:p>
          <a:p>
            <a:pPr algn="just"/>
            <a:endParaRPr lang="it-IT" sz="1900" dirty="0"/>
          </a:p>
          <a:p>
            <a:pPr algn="just"/>
            <a:endParaRPr lang="it-IT" sz="1900" dirty="0"/>
          </a:p>
          <a:p>
            <a:pPr algn="just"/>
            <a:r>
              <a:rPr lang="it-IT" sz="1900" dirty="0"/>
              <a:t>Aziende associate: Unicalce Spa, Fassa </a:t>
            </a:r>
            <a:r>
              <a:rPr lang="it-IT" sz="1900" dirty="0" err="1"/>
              <a:t>Srl</a:t>
            </a:r>
            <a:r>
              <a:rPr lang="it-IT" sz="1900" dirty="0"/>
              <a:t>, Fornaci Calce Grigolin Spa, </a:t>
            </a:r>
            <a:r>
              <a:rPr lang="it-IT" sz="1900" dirty="0" err="1"/>
              <a:t>Italcalce</a:t>
            </a:r>
            <a:r>
              <a:rPr lang="it-IT" sz="1900" dirty="0"/>
              <a:t> </a:t>
            </a:r>
            <a:r>
              <a:rPr lang="it-IT" sz="1900" dirty="0" err="1"/>
              <a:t>Srl</a:t>
            </a:r>
            <a:r>
              <a:rPr lang="it-IT" sz="1900" dirty="0"/>
              <a:t>, Fornaci Zulian </a:t>
            </a:r>
            <a:r>
              <a:rPr lang="it-IT" sz="1900" dirty="0" err="1"/>
              <a:t>Srl</a:t>
            </a:r>
            <a:r>
              <a:rPr lang="it-IT" sz="1900" dirty="0"/>
              <a:t>, Leone La Ferla Spa</a:t>
            </a:r>
          </a:p>
          <a:p>
            <a:endParaRPr lang="it-IT" dirty="0"/>
          </a:p>
        </p:txBody>
      </p:sp>
      <p:pic>
        <p:nvPicPr>
          <p:cNvPr id="5" name="Immagine 4">
            <a:extLst>
              <a:ext uri="{FF2B5EF4-FFF2-40B4-BE49-F238E27FC236}">
                <a16:creationId xmlns:a16="http://schemas.microsoft.com/office/drawing/2014/main" id="{542E1FFE-D33E-B9D4-A87A-179BE5105C36}"/>
              </a:ext>
            </a:extLst>
          </p:cNvPr>
          <p:cNvPicPr>
            <a:picLocks noChangeAspect="1"/>
          </p:cNvPicPr>
          <p:nvPr/>
        </p:nvPicPr>
        <p:blipFill>
          <a:blip r:embed="rId2"/>
          <a:stretch>
            <a:fillRect/>
          </a:stretch>
        </p:blipFill>
        <p:spPr>
          <a:xfrm>
            <a:off x="9394371" y="641278"/>
            <a:ext cx="2198915" cy="1215274"/>
          </a:xfrm>
          <a:prstGeom prst="rect">
            <a:avLst/>
          </a:prstGeom>
        </p:spPr>
      </p:pic>
    </p:spTree>
    <p:extLst>
      <p:ext uri="{BB962C8B-B14F-4D97-AF65-F5344CB8AC3E}">
        <p14:creationId xmlns:p14="http://schemas.microsoft.com/office/powerpoint/2010/main" val="541800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SG, il rating della sostenibilità. - The Greenest">
            <a:extLst>
              <a:ext uri="{FF2B5EF4-FFF2-40B4-BE49-F238E27FC236}">
                <a16:creationId xmlns:a16="http://schemas.microsoft.com/office/drawing/2014/main" id="{FF912523-602B-7EE7-08C5-679750E724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5760" y="2031011"/>
            <a:ext cx="4795521" cy="3124212"/>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037C4523-8222-3391-306D-6893018824F1}"/>
              </a:ext>
            </a:extLst>
          </p:cNvPr>
          <p:cNvSpPr txBox="1"/>
          <p:nvPr/>
        </p:nvSpPr>
        <p:spPr>
          <a:xfrm>
            <a:off x="536303" y="1330960"/>
            <a:ext cx="5590177" cy="4524315"/>
          </a:xfrm>
          <a:prstGeom prst="rect">
            <a:avLst/>
          </a:prstGeom>
          <a:noFill/>
        </p:spPr>
        <p:txBody>
          <a:bodyPr wrap="square" rtlCol="0">
            <a:spAutoFit/>
          </a:bodyPr>
          <a:lstStyle/>
          <a:p>
            <a:pPr marL="285750" indent="-285750" algn="just">
              <a:buFont typeface="Arial" panose="020B0604020202020204" pitchFamily="34" charset="0"/>
              <a:buChar char="•"/>
            </a:pPr>
            <a:r>
              <a:rPr lang="it-IT" dirty="0"/>
              <a:t>I mercati dei capitali consentono alla domanda e all’offerta di capitali sostenibili di incontrarsi.</a:t>
            </a:r>
          </a:p>
          <a:p>
            <a:pPr marL="285750" indent="-285750" algn="just">
              <a:buFont typeface="Arial" panose="020B0604020202020204" pitchFamily="34" charset="0"/>
              <a:buChar char="•"/>
            </a:pPr>
            <a:endParaRPr lang="it-IT" dirty="0"/>
          </a:p>
          <a:p>
            <a:pPr marL="285750" indent="-285750" algn="just">
              <a:buFont typeface="Arial" panose="020B0604020202020204" pitchFamily="34" charset="0"/>
              <a:buChar char="•"/>
            </a:pPr>
            <a:r>
              <a:rPr lang="it-IT" dirty="0"/>
              <a:t>Poiché si è ormai sempre più consapevoli che i fattori ESG di un’azienda rappresentano il suo valore futuro, accade sempre più spesso che investitori internazionali impieghino capitali in imprese impegnate nella transizione verso un’economia green e sostenibile.</a:t>
            </a:r>
          </a:p>
          <a:p>
            <a:pPr algn="just"/>
            <a:endParaRPr lang="it-IT" dirty="0"/>
          </a:p>
          <a:p>
            <a:pPr marL="285750" indent="-285750" algn="just">
              <a:buFont typeface="Arial" panose="020B0604020202020204" pitchFamily="34" charset="0"/>
              <a:buChar char="•"/>
            </a:pPr>
            <a:r>
              <a:rPr lang="it-IT" dirty="0"/>
              <a:t>Il bilancio di sostenibilità, riportando in maniera dettagliata dati che descrivono approfonditamente le imprese e il loro operato, costituisce il «biglietto da visita» del settore e rappresenta, dunque, un importante investimento per la crescita futura.</a:t>
            </a:r>
          </a:p>
        </p:txBody>
      </p:sp>
      <p:sp>
        <p:nvSpPr>
          <p:cNvPr id="3" name="Titolo 1">
            <a:extLst>
              <a:ext uri="{FF2B5EF4-FFF2-40B4-BE49-F238E27FC236}">
                <a16:creationId xmlns:a16="http://schemas.microsoft.com/office/drawing/2014/main" id="{C0D13BD0-EA03-8D3D-5A93-7D6801BC99D1}"/>
              </a:ext>
            </a:extLst>
          </p:cNvPr>
          <p:cNvSpPr txBox="1">
            <a:spLocks/>
          </p:cNvSpPr>
          <p:nvPr/>
        </p:nvSpPr>
        <p:spPr>
          <a:xfrm>
            <a:off x="536303" y="73661"/>
            <a:ext cx="5771363" cy="1257299"/>
          </a:xfrm>
          <a:prstGeom prst="rect">
            <a:avLst/>
          </a:prstGeom>
        </p:spPr>
        <p:txBody>
          <a:bodyPr anchor="ctr">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it-IT" dirty="0"/>
              <a:t>Conclusioni</a:t>
            </a:r>
          </a:p>
        </p:txBody>
      </p:sp>
    </p:spTree>
    <p:extLst>
      <p:ext uri="{BB962C8B-B14F-4D97-AF65-F5344CB8AC3E}">
        <p14:creationId xmlns:p14="http://schemas.microsoft.com/office/powerpoint/2010/main" val="3496208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BD9D702-FAA0-11D2-6D68-DA4146FC79B4}"/>
              </a:ext>
            </a:extLst>
          </p:cNvPr>
          <p:cNvSpPr txBox="1"/>
          <p:nvPr/>
        </p:nvSpPr>
        <p:spPr>
          <a:xfrm flipH="1">
            <a:off x="3172458" y="3027680"/>
            <a:ext cx="5847083" cy="584775"/>
          </a:xfrm>
          <a:prstGeom prst="rect">
            <a:avLst/>
          </a:prstGeom>
          <a:noFill/>
        </p:spPr>
        <p:txBody>
          <a:bodyPr wrap="square" rtlCol="0">
            <a:spAutoFit/>
          </a:bodyPr>
          <a:lstStyle/>
          <a:p>
            <a:r>
              <a:rPr lang="it-IT" sz="3200" b="1" dirty="0"/>
              <a:t>Grazie per l’attenzione!</a:t>
            </a:r>
          </a:p>
        </p:txBody>
      </p:sp>
    </p:spTree>
    <p:extLst>
      <p:ext uri="{BB962C8B-B14F-4D97-AF65-F5344CB8AC3E}">
        <p14:creationId xmlns:p14="http://schemas.microsoft.com/office/powerpoint/2010/main" val="130020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154D1D-E267-E045-30BC-C4B53A4D5E91}"/>
              </a:ext>
            </a:extLst>
          </p:cNvPr>
          <p:cNvSpPr>
            <a:spLocks noGrp="1"/>
          </p:cNvSpPr>
          <p:nvPr>
            <p:ph type="title"/>
          </p:nvPr>
        </p:nvSpPr>
        <p:spPr>
          <a:xfrm>
            <a:off x="892624" y="142241"/>
            <a:ext cx="4147458" cy="1055913"/>
          </a:xfrm>
        </p:spPr>
        <p:txBody>
          <a:bodyPr anchor="ctr">
            <a:normAutofit/>
          </a:bodyPr>
          <a:lstStyle/>
          <a:p>
            <a:r>
              <a:rPr lang="it-IT" dirty="0"/>
              <a:t>Cos’è la calce?</a:t>
            </a:r>
          </a:p>
        </p:txBody>
      </p:sp>
      <p:sp>
        <p:nvSpPr>
          <p:cNvPr id="3" name="Segnaposto contenuto 2">
            <a:extLst>
              <a:ext uri="{FF2B5EF4-FFF2-40B4-BE49-F238E27FC236}">
                <a16:creationId xmlns:a16="http://schemas.microsoft.com/office/drawing/2014/main" id="{4409AAB1-1026-F5B5-9521-2350AA9FA69C}"/>
              </a:ext>
            </a:extLst>
          </p:cNvPr>
          <p:cNvSpPr>
            <a:spLocks noGrp="1"/>
          </p:cNvSpPr>
          <p:nvPr>
            <p:ph idx="1"/>
          </p:nvPr>
        </p:nvSpPr>
        <p:spPr>
          <a:xfrm>
            <a:off x="838200" y="1109617"/>
            <a:ext cx="5406576" cy="6144623"/>
          </a:xfrm>
        </p:spPr>
        <p:txBody>
          <a:bodyPr>
            <a:normAutofit/>
          </a:bodyPr>
          <a:lstStyle/>
          <a:p>
            <a:pPr algn="just">
              <a:lnSpc>
                <a:spcPct val="110000"/>
              </a:lnSpc>
            </a:pPr>
            <a:r>
              <a:rPr lang="it-IT" dirty="0"/>
              <a:t>La calce è una materia prima strategica che può essere utilizzata al fine di ottenere una società europea che sia il più possibile sostenibile.</a:t>
            </a:r>
          </a:p>
          <a:p>
            <a:pPr algn="just">
              <a:lnSpc>
                <a:spcPct val="110000"/>
              </a:lnSpc>
            </a:pPr>
            <a:endParaRPr lang="it-IT" dirty="0"/>
          </a:p>
          <a:p>
            <a:pPr algn="just">
              <a:lnSpc>
                <a:spcPct val="110000"/>
              </a:lnSpc>
            </a:pPr>
            <a:r>
              <a:rPr lang="it-IT" dirty="0"/>
              <a:t>La calce è un ossido di calcio che deriva dalla decarbonizzazione del calcare:</a:t>
            </a:r>
          </a:p>
          <a:p>
            <a:pPr marL="0" indent="0" algn="just">
              <a:lnSpc>
                <a:spcPct val="110000"/>
              </a:lnSpc>
              <a:buNone/>
            </a:pPr>
            <a:r>
              <a:rPr lang="it-IT" b="1" i="0" dirty="0">
                <a:effectLst/>
              </a:rPr>
              <a:t>                      CaCO</a:t>
            </a:r>
            <a:r>
              <a:rPr lang="it-IT" b="1" i="0" baseline="-25000" dirty="0">
                <a:effectLst/>
              </a:rPr>
              <a:t>3</a:t>
            </a:r>
            <a:r>
              <a:rPr lang="it-IT" b="1" i="0" dirty="0">
                <a:effectLst/>
              </a:rPr>
              <a:t> + calore = CaO + CO</a:t>
            </a:r>
            <a:r>
              <a:rPr lang="it-IT" b="1" i="0" baseline="-25000" dirty="0">
                <a:effectLst/>
              </a:rPr>
              <a:t>2</a:t>
            </a:r>
          </a:p>
          <a:p>
            <a:pPr algn="just">
              <a:lnSpc>
                <a:spcPct val="110000"/>
              </a:lnSpc>
            </a:pPr>
            <a:endParaRPr lang="it-IT" b="0" i="0" dirty="0">
              <a:effectLst/>
            </a:endParaRPr>
          </a:p>
          <a:p>
            <a:pPr algn="just">
              <a:lnSpc>
                <a:spcPct val="110000"/>
              </a:lnSpc>
            </a:pPr>
            <a:r>
              <a:rPr lang="it-IT" dirty="0"/>
              <a:t>È usata in una grande quantità di processi e in vari tipi di prodotto che sono essenziali per il miglioramento della qualità della nostra vita.</a:t>
            </a:r>
          </a:p>
          <a:p>
            <a:pPr>
              <a:lnSpc>
                <a:spcPct val="110000"/>
              </a:lnSpc>
            </a:pPr>
            <a:endParaRPr lang="it-IT" sz="1100" dirty="0"/>
          </a:p>
        </p:txBody>
      </p:sp>
      <p:pic>
        <p:nvPicPr>
          <p:cNvPr id="5" name="Immagine 4">
            <a:extLst>
              <a:ext uri="{FF2B5EF4-FFF2-40B4-BE49-F238E27FC236}">
                <a16:creationId xmlns:a16="http://schemas.microsoft.com/office/drawing/2014/main" id="{45138E29-2097-821F-2AEA-734061989260}"/>
              </a:ext>
            </a:extLst>
          </p:cNvPr>
          <p:cNvPicPr>
            <a:picLocks noChangeAspect="1"/>
          </p:cNvPicPr>
          <p:nvPr/>
        </p:nvPicPr>
        <p:blipFill>
          <a:blip r:embed="rId2"/>
          <a:stretch>
            <a:fillRect/>
          </a:stretch>
        </p:blipFill>
        <p:spPr>
          <a:xfrm>
            <a:off x="6529614" y="1861457"/>
            <a:ext cx="4593771" cy="2871107"/>
          </a:xfrm>
          <a:prstGeom prst="rect">
            <a:avLst/>
          </a:prstGeom>
          <a:noFill/>
        </p:spPr>
      </p:pic>
      <p:sp>
        <p:nvSpPr>
          <p:cNvPr id="20" name="Date Placeholder 3">
            <a:extLst>
              <a:ext uri="{FF2B5EF4-FFF2-40B4-BE49-F238E27FC236}">
                <a16:creationId xmlns:a16="http://schemas.microsoft.com/office/drawing/2014/main" id="{FE3DA1AA-4BBD-31B3-0380-BB0333A77B3A}"/>
              </a:ext>
            </a:extLst>
          </p:cNvPr>
          <p:cNvSpPr>
            <a:spLocks noGrp="1"/>
          </p:cNvSpPr>
          <p:nvPr>
            <p:ph type="dt" sz="half" idx="10"/>
          </p:nvPr>
        </p:nvSpPr>
        <p:spPr>
          <a:xfrm rot="5400000">
            <a:off x="10477379" y="4629744"/>
            <a:ext cx="2653508" cy="365125"/>
          </a:xfrm>
        </p:spPr>
        <p:txBody>
          <a:bodyPr/>
          <a:lstStyle/>
          <a:p>
            <a:pPr>
              <a:spcAft>
                <a:spcPts val="600"/>
              </a:spcAft>
            </a:pPr>
            <a:fld id="{9E390588-D381-460B-B461-914E1785F9C6}" type="datetime1">
              <a:rPr lang="en-US" smtClean="0"/>
              <a:pPr>
                <a:spcAft>
                  <a:spcPts val="600"/>
                </a:spcAft>
              </a:pPr>
              <a:t>9/22/2023</a:t>
            </a:fld>
            <a:endParaRPr lang="en-US" dirty="0"/>
          </a:p>
        </p:txBody>
      </p:sp>
      <p:sp>
        <p:nvSpPr>
          <p:cNvPr id="21" name="Footer Placeholder 4">
            <a:extLst>
              <a:ext uri="{FF2B5EF4-FFF2-40B4-BE49-F238E27FC236}">
                <a16:creationId xmlns:a16="http://schemas.microsoft.com/office/drawing/2014/main" id="{1708E09F-170D-14D7-B0A7-90CEA3BF602E}"/>
              </a:ext>
            </a:extLst>
          </p:cNvPr>
          <p:cNvSpPr>
            <a:spLocks noGrp="1"/>
          </p:cNvSpPr>
          <p:nvPr>
            <p:ph type="ftr" sz="quarter" idx="11"/>
          </p:nvPr>
        </p:nvSpPr>
        <p:spPr>
          <a:xfrm>
            <a:off x="8610602" y="6318446"/>
            <a:ext cx="2743198" cy="365125"/>
          </a:xfrm>
        </p:spPr>
        <p:txBody>
          <a:bodyPr/>
          <a:lstStyle/>
          <a:p>
            <a:pPr>
              <a:spcAft>
                <a:spcPts val="600"/>
              </a:spcAft>
            </a:pPr>
            <a:r>
              <a:rPr lang="en-US" dirty="0"/>
              <a:t>Sample Footer Text</a:t>
            </a:r>
          </a:p>
        </p:txBody>
      </p:sp>
      <p:sp>
        <p:nvSpPr>
          <p:cNvPr id="22" name="Slide Number Placeholder 5">
            <a:extLst>
              <a:ext uri="{FF2B5EF4-FFF2-40B4-BE49-F238E27FC236}">
                <a16:creationId xmlns:a16="http://schemas.microsoft.com/office/drawing/2014/main" id="{F76A1578-4BAB-8672-0768-2FB5B6E7D8CD}"/>
              </a:ext>
            </a:extLst>
          </p:cNvPr>
          <p:cNvSpPr>
            <a:spLocks noGrp="1"/>
          </p:cNvSpPr>
          <p:nvPr>
            <p:ph type="sldNum" sz="quarter" idx="12"/>
          </p:nvPr>
        </p:nvSpPr>
        <p:spPr>
          <a:xfrm>
            <a:off x="11353800" y="6318446"/>
            <a:ext cx="615696" cy="365125"/>
          </a:xfrm>
        </p:spPr>
        <p:txBody>
          <a:bodyPr/>
          <a:lstStyle/>
          <a:p>
            <a:pPr>
              <a:spcAft>
                <a:spcPts val="600"/>
              </a:spcAft>
            </a:pPr>
            <a:fld id="{5E84AC6A-A0EF-437B-BCEE-4772B0214A58}" type="slidenum">
              <a:rPr lang="en-US" smtClean="0"/>
              <a:pPr>
                <a:spcAft>
                  <a:spcPts val="600"/>
                </a:spcAft>
              </a:pPr>
              <a:t>3</a:t>
            </a:fld>
            <a:endParaRPr lang="en-US"/>
          </a:p>
        </p:txBody>
      </p:sp>
    </p:spTree>
    <p:extLst>
      <p:ext uri="{BB962C8B-B14F-4D97-AF65-F5344CB8AC3E}">
        <p14:creationId xmlns:p14="http://schemas.microsoft.com/office/powerpoint/2010/main" val="715383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2A44AB69-B401-1A57-C9AF-9C83594749D0}"/>
              </a:ext>
            </a:extLst>
          </p:cNvPr>
          <p:cNvSpPr>
            <a:spLocks noGrp="1"/>
          </p:cNvSpPr>
          <p:nvPr>
            <p:ph type="title"/>
          </p:nvPr>
        </p:nvSpPr>
        <p:spPr>
          <a:xfrm>
            <a:off x="368041" y="0"/>
            <a:ext cx="8886884" cy="953669"/>
          </a:xfrm>
        </p:spPr>
        <p:txBody>
          <a:bodyPr/>
          <a:lstStyle/>
          <a:p>
            <a:r>
              <a:rPr lang="it-IT" dirty="0"/>
              <a:t>Quali sono gli utilizzi della calce?</a:t>
            </a:r>
          </a:p>
        </p:txBody>
      </p:sp>
      <p:pic>
        <p:nvPicPr>
          <p:cNvPr id="5" name="Segnaposto contenuto 4">
            <a:extLst>
              <a:ext uri="{FF2B5EF4-FFF2-40B4-BE49-F238E27FC236}">
                <a16:creationId xmlns:a16="http://schemas.microsoft.com/office/drawing/2014/main" id="{4D4BC329-D2A8-EE8C-D0EF-A939CE99DC2E}"/>
              </a:ext>
            </a:extLst>
          </p:cNvPr>
          <p:cNvPicPr>
            <a:picLocks noGrp="1" noChangeAspect="1"/>
          </p:cNvPicPr>
          <p:nvPr>
            <p:ph idx="1"/>
          </p:nvPr>
        </p:nvPicPr>
        <p:blipFill>
          <a:blip r:embed="rId2"/>
          <a:stretch>
            <a:fillRect/>
          </a:stretch>
        </p:blipFill>
        <p:spPr>
          <a:xfrm>
            <a:off x="1238195" y="2138851"/>
            <a:ext cx="2188980" cy="1909536"/>
          </a:xfrm>
          <a:prstGeom prst="rect">
            <a:avLst/>
          </a:prstGeom>
        </p:spPr>
      </p:pic>
      <p:pic>
        <p:nvPicPr>
          <p:cNvPr id="6" name="Immagine 5">
            <a:extLst>
              <a:ext uri="{FF2B5EF4-FFF2-40B4-BE49-F238E27FC236}">
                <a16:creationId xmlns:a16="http://schemas.microsoft.com/office/drawing/2014/main" id="{2A4BA161-B2A2-CE3D-EC44-9900CAF35B19}"/>
              </a:ext>
            </a:extLst>
          </p:cNvPr>
          <p:cNvPicPr>
            <a:picLocks noChangeAspect="1"/>
          </p:cNvPicPr>
          <p:nvPr/>
        </p:nvPicPr>
        <p:blipFill>
          <a:blip r:embed="rId3"/>
          <a:stretch>
            <a:fillRect/>
          </a:stretch>
        </p:blipFill>
        <p:spPr>
          <a:xfrm>
            <a:off x="4712281" y="2138851"/>
            <a:ext cx="2286002" cy="1994172"/>
          </a:xfrm>
          <a:prstGeom prst="rect">
            <a:avLst/>
          </a:prstGeom>
        </p:spPr>
      </p:pic>
      <p:pic>
        <p:nvPicPr>
          <p:cNvPr id="7" name="Immagine 6">
            <a:extLst>
              <a:ext uri="{FF2B5EF4-FFF2-40B4-BE49-F238E27FC236}">
                <a16:creationId xmlns:a16="http://schemas.microsoft.com/office/drawing/2014/main" id="{837ED79F-F57E-B93A-50CC-81F77FF9DC08}"/>
              </a:ext>
            </a:extLst>
          </p:cNvPr>
          <p:cNvPicPr>
            <a:picLocks noChangeAspect="1"/>
          </p:cNvPicPr>
          <p:nvPr/>
        </p:nvPicPr>
        <p:blipFill>
          <a:blip r:embed="rId4"/>
          <a:stretch>
            <a:fillRect/>
          </a:stretch>
        </p:blipFill>
        <p:spPr>
          <a:xfrm>
            <a:off x="8283389" y="2110813"/>
            <a:ext cx="2308832" cy="2014087"/>
          </a:xfrm>
          <a:prstGeom prst="rect">
            <a:avLst/>
          </a:prstGeom>
        </p:spPr>
      </p:pic>
      <p:pic>
        <p:nvPicPr>
          <p:cNvPr id="8" name="Immagine 7">
            <a:extLst>
              <a:ext uri="{FF2B5EF4-FFF2-40B4-BE49-F238E27FC236}">
                <a16:creationId xmlns:a16="http://schemas.microsoft.com/office/drawing/2014/main" id="{2BC4C4E0-6E69-C215-2AF3-9C4DC0D1F2F2}"/>
              </a:ext>
            </a:extLst>
          </p:cNvPr>
          <p:cNvPicPr>
            <a:picLocks noChangeAspect="1"/>
          </p:cNvPicPr>
          <p:nvPr/>
        </p:nvPicPr>
        <p:blipFill>
          <a:blip r:embed="rId5"/>
          <a:stretch>
            <a:fillRect/>
          </a:stretch>
        </p:blipFill>
        <p:spPr>
          <a:xfrm>
            <a:off x="1238195" y="4609116"/>
            <a:ext cx="2188982" cy="1909537"/>
          </a:xfrm>
          <a:prstGeom prst="rect">
            <a:avLst/>
          </a:prstGeom>
        </p:spPr>
      </p:pic>
      <p:pic>
        <p:nvPicPr>
          <p:cNvPr id="9" name="Immagine 8">
            <a:extLst>
              <a:ext uri="{FF2B5EF4-FFF2-40B4-BE49-F238E27FC236}">
                <a16:creationId xmlns:a16="http://schemas.microsoft.com/office/drawing/2014/main" id="{CE89B136-6692-669C-EFB7-08B8DBB75AB8}"/>
              </a:ext>
            </a:extLst>
          </p:cNvPr>
          <p:cNvPicPr>
            <a:picLocks noChangeAspect="1"/>
          </p:cNvPicPr>
          <p:nvPr/>
        </p:nvPicPr>
        <p:blipFill>
          <a:blip r:embed="rId6"/>
          <a:stretch>
            <a:fillRect/>
          </a:stretch>
        </p:blipFill>
        <p:spPr>
          <a:xfrm>
            <a:off x="4712281" y="4524482"/>
            <a:ext cx="2286002" cy="1994172"/>
          </a:xfrm>
          <a:prstGeom prst="rect">
            <a:avLst/>
          </a:prstGeom>
        </p:spPr>
      </p:pic>
      <p:pic>
        <p:nvPicPr>
          <p:cNvPr id="10" name="Immagine 9">
            <a:extLst>
              <a:ext uri="{FF2B5EF4-FFF2-40B4-BE49-F238E27FC236}">
                <a16:creationId xmlns:a16="http://schemas.microsoft.com/office/drawing/2014/main" id="{827BB78F-8AB2-7DFB-17B9-3CFD6C6FE201}"/>
              </a:ext>
            </a:extLst>
          </p:cNvPr>
          <p:cNvPicPr>
            <a:picLocks noChangeAspect="1"/>
          </p:cNvPicPr>
          <p:nvPr/>
        </p:nvPicPr>
        <p:blipFill>
          <a:blip r:embed="rId7"/>
          <a:stretch>
            <a:fillRect/>
          </a:stretch>
        </p:blipFill>
        <p:spPr>
          <a:xfrm>
            <a:off x="8306219" y="4524482"/>
            <a:ext cx="2286002" cy="1994172"/>
          </a:xfrm>
          <a:prstGeom prst="rect">
            <a:avLst/>
          </a:prstGeom>
        </p:spPr>
      </p:pic>
    </p:spTree>
    <p:extLst>
      <p:ext uri="{BB962C8B-B14F-4D97-AF65-F5344CB8AC3E}">
        <p14:creationId xmlns:p14="http://schemas.microsoft.com/office/powerpoint/2010/main" val="1522675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D13E8DD-2947-37E4-FBFC-80E4C3D2B53B}"/>
              </a:ext>
            </a:extLst>
          </p:cNvPr>
          <p:cNvPicPr>
            <a:picLocks noChangeAspect="1"/>
          </p:cNvPicPr>
          <p:nvPr/>
        </p:nvPicPr>
        <p:blipFill rotWithShape="1">
          <a:blip r:embed="rId2"/>
          <a:srcRect t="6028" r="-1" b="-1"/>
          <a:stretch/>
        </p:blipFill>
        <p:spPr>
          <a:xfrm>
            <a:off x="1067499" y="1224643"/>
            <a:ext cx="10057001" cy="4914418"/>
          </a:xfrm>
          <a:prstGeom prst="rect">
            <a:avLst/>
          </a:prstGeom>
          <a:noFill/>
        </p:spPr>
      </p:pic>
      <p:sp>
        <p:nvSpPr>
          <p:cNvPr id="8" name="Date Placeholder 1">
            <a:extLst>
              <a:ext uri="{FF2B5EF4-FFF2-40B4-BE49-F238E27FC236}">
                <a16:creationId xmlns:a16="http://schemas.microsoft.com/office/drawing/2014/main" id="{6D3A378B-30F2-677E-ADE3-D99793471434}"/>
              </a:ext>
            </a:extLst>
          </p:cNvPr>
          <p:cNvSpPr>
            <a:spLocks noGrp="1"/>
          </p:cNvSpPr>
          <p:nvPr>
            <p:ph type="dt" sz="half" idx="10"/>
          </p:nvPr>
        </p:nvSpPr>
        <p:spPr>
          <a:xfrm rot="5400000">
            <a:off x="10477379" y="4629744"/>
            <a:ext cx="2653508" cy="365125"/>
          </a:xfrm>
        </p:spPr>
        <p:txBody>
          <a:bodyPr/>
          <a:lstStyle/>
          <a:p>
            <a:pPr>
              <a:spcAft>
                <a:spcPts val="600"/>
              </a:spcAft>
            </a:pPr>
            <a:fld id="{F933AFF1-0C55-4DCD-B933-CF70727D54A0}" type="datetime1">
              <a:rPr lang="en-US" smtClean="0"/>
              <a:pPr>
                <a:spcAft>
                  <a:spcPts val="600"/>
                </a:spcAft>
              </a:pPr>
              <a:t>9/22/2023</a:t>
            </a:fld>
            <a:endParaRPr lang="en-US"/>
          </a:p>
        </p:txBody>
      </p:sp>
      <p:sp>
        <p:nvSpPr>
          <p:cNvPr id="10" name="Footer Placeholder 2">
            <a:extLst>
              <a:ext uri="{FF2B5EF4-FFF2-40B4-BE49-F238E27FC236}">
                <a16:creationId xmlns:a16="http://schemas.microsoft.com/office/drawing/2014/main" id="{9C23378E-16EF-7D77-ECA0-65A9A9CBCAEA}"/>
              </a:ext>
            </a:extLst>
          </p:cNvPr>
          <p:cNvSpPr>
            <a:spLocks noGrp="1"/>
          </p:cNvSpPr>
          <p:nvPr>
            <p:ph type="ftr" sz="quarter" idx="11"/>
          </p:nvPr>
        </p:nvSpPr>
        <p:spPr>
          <a:xfrm>
            <a:off x="8610602" y="6318446"/>
            <a:ext cx="2743198" cy="365125"/>
          </a:xfrm>
        </p:spPr>
        <p:txBody>
          <a:bodyPr/>
          <a:lstStyle/>
          <a:p>
            <a:pPr>
              <a:spcAft>
                <a:spcPts val="600"/>
              </a:spcAft>
            </a:pPr>
            <a:r>
              <a:rPr lang="en-US" dirty="0"/>
              <a:t>Sample Footer Text</a:t>
            </a:r>
          </a:p>
        </p:txBody>
      </p:sp>
      <p:sp>
        <p:nvSpPr>
          <p:cNvPr id="12" name="Slide Number Placeholder 3">
            <a:extLst>
              <a:ext uri="{FF2B5EF4-FFF2-40B4-BE49-F238E27FC236}">
                <a16:creationId xmlns:a16="http://schemas.microsoft.com/office/drawing/2014/main" id="{EE0CB3F7-D607-DD27-6318-D95A7FBB1439}"/>
              </a:ext>
            </a:extLst>
          </p:cNvPr>
          <p:cNvSpPr>
            <a:spLocks noGrp="1"/>
          </p:cNvSpPr>
          <p:nvPr>
            <p:ph type="sldNum" sz="quarter" idx="12"/>
          </p:nvPr>
        </p:nvSpPr>
        <p:spPr>
          <a:xfrm>
            <a:off x="11353800" y="6318446"/>
            <a:ext cx="615696" cy="365125"/>
          </a:xfrm>
        </p:spPr>
        <p:txBody>
          <a:bodyPr/>
          <a:lstStyle/>
          <a:p>
            <a:pPr>
              <a:spcAft>
                <a:spcPts val="600"/>
              </a:spcAft>
            </a:pPr>
            <a:fld id="{5E84AC6A-A0EF-437B-BCEE-4772B0214A58}" type="slidenum">
              <a:rPr lang="en-US" smtClean="0"/>
              <a:pPr>
                <a:spcAft>
                  <a:spcPts val="600"/>
                </a:spcAft>
              </a:pPr>
              <a:t>5</a:t>
            </a:fld>
            <a:endParaRPr lang="en-US"/>
          </a:p>
        </p:txBody>
      </p:sp>
      <p:sp>
        <p:nvSpPr>
          <p:cNvPr id="2" name="CasellaDiTesto 1">
            <a:extLst>
              <a:ext uri="{FF2B5EF4-FFF2-40B4-BE49-F238E27FC236}">
                <a16:creationId xmlns:a16="http://schemas.microsoft.com/office/drawing/2014/main" id="{B63A20A3-57A2-93AE-76B7-C93B245CF4B4}"/>
              </a:ext>
            </a:extLst>
          </p:cNvPr>
          <p:cNvSpPr txBox="1"/>
          <p:nvPr/>
        </p:nvSpPr>
        <p:spPr>
          <a:xfrm>
            <a:off x="1067499" y="855311"/>
            <a:ext cx="5258171" cy="369332"/>
          </a:xfrm>
          <a:prstGeom prst="rect">
            <a:avLst/>
          </a:prstGeom>
          <a:noFill/>
        </p:spPr>
        <p:txBody>
          <a:bodyPr wrap="none" rtlCol="0">
            <a:spAutoFit/>
          </a:bodyPr>
          <a:lstStyle/>
          <a:p>
            <a:r>
              <a:rPr lang="it-IT" b="1" dirty="0"/>
              <a:t>Dati </a:t>
            </a:r>
            <a:r>
              <a:rPr lang="it-IT" b="1" dirty="0" err="1"/>
              <a:t>EuLA</a:t>
            </a:r>
            <a:r>
              <a:rPr lang="it-IT" b="1" dirty="0"/>
              <a:t> (Associazione europea della calce)</a:t>
            </a:r>
          </a:p>
        </p:txBody>
      </p:sp>
    </p:spTree>
    <p:extLst>
      <p:ext uri="{BB962C8B-B14F-4D97-AF65-F5344CB8AC3E}">
        <p14:creationId xmlns:p14="http://schemas.microsoft.com/office/powerpoint/2010/main" val="2683473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FE683FB-08E0-0E43-C2F8-E855A0A1816A}"/>
              </a:ext>
            </a:extLst>
          </p:cNvPr>
          <p:cNvSpPr>
            <a:spLocks noGrp="1"/>
          </p:cNvSpPr>
          <p:nvPr>
            <p:ph idx="1"/>
          </p:nvPr>
        </p:nvSpPr>
        <p:spPr>
          <a:xfrm>
            <a:off x="1069847" y="1219200"/>
            <a:ext cx="9924723" cy="5008880"/>
          </a:xfrm>
        </p:spPr>
        <p:txBody>
          <a:bodyPr>
            <a:normAutofit fontScale="85000" lnSpcReduction="10000"/>
          </a:bodyPr>
          <a:lstStyle/>
          <a:p>
            <a:pPr algn="just"/>
            <a:r>
              <a:rPr lang="it-IT" dirty="0">
                <a:solidFill>
                  <a:srgbClr val="FF0000"/>
                </a:solidFill>
              </a:rPr>
              <a:t>Industria Siderurgica</a:t>
            </a:r>
            <a:r>
              <a:rPr lang="it-IT" dirty="0"/>
              <a:t>: In Italia, più del 50% della produzione di calce viene impiegato per la produzione di acciaio, il cui utilizzo si esprime nella mobilità sostenibile e nelle costruzioni. </a:t>
            </a:r>
          </a:p>
          <a:p>
            <a:pPr algn="just"/>
            <a:r>
              <a:rPr lang="it-IT" dirty="0">
                <a:solidFill>
                  <a:srgbClr val="FF0000"/>
                </a:solidFill>
              </a:rPr>
              <a:t>Controllo dell’inquinamento dell’aria</a:t>
            </a:r>
            <a:r>
              <a:rPr lang="it-IT" dirty="0"/>
              <a:t>: la calce serve come agente depuratore in grado di ridurre la presenza di sostanze tossiche rilasciate nell’ambiente.</a:t>
            </a:r>
          </a:p>
          <a:p>
            <a:pPr algn="just"/>
            <a:r>
              <a:rPr lang="it-IT" dirty="0">
                <a:solidFill>
                  <a:srgbClr val="FF0000"/>
                </a:solidFill>
              </a:rPr>
              <a:t>Ingegneria Civile</a:t>
            </a:r>
            <a:r>
              <a:rPr lang="it-IT" dirty="0"/>
              <a:t>: attraverso la stabilizzazione a calce, è possibile utilizzare terreni non idonei per la realizzazione di infrastrutture di trasporto. Questi terreni dovrebbero altrimenti essere sostituiti con altre risorse naturali.</a:t>
            </a:r>
          </a:p>
          <a:p>
            <a:pPr algn="just"/>
            <a:r>
              <a:rPr lang="it-IT" dirty="0">
                <a:solidFill>
                  <a:srgbClr val="FF0000"/>
                </a:solidFill>
              </a:rPr>
              <a:t>Edilizia:</a:t>
            </a:r>
            <a:r>
              <a:rPr lang="it-IT" dirty="0"/>
              <a:t> la calce è uno degli elementi maggiormente utilizzati in edilizia. Essa viene mischiata con altri materiali con lo scopo di ottenere una serie di malte con caratteristiche e, di conseguenza, utilizzi differenti. Le malte di calce si dividono in due categorie e vengono utilizzate come legante per mattoni o per intonaci. Queste sono la malta di calce idrata e la malta di calce idraulica.</a:t>
            </a:r>
          </a:p>
          <a:p>
            <a:pPr algn="just"/>
            <a:r>
              <a:rPr lang="it-IT" dirty="0">
                <a:solidFill>
                  <a:srgbClr val="FF0000"/>
                </a:solidFill>
              </a:rPr>
              <a:t>Agricoltura:</a:t>
            </a:r>
            <a:r>
              <a:rPr lang="it-IT" dirty="0"/>
              <a:t> l’utilizzo della calce in questo ambito consente di modificare il pH dei terreni, rendendoli più alcalini. La calce viene anche usata come fertilizzante, per incrementare la quantità di calcio e di magnesio presenti nel terreno.</a:t>
            </a:r>
          </a:p>
          <a:p>
            <a:pPr algn="just"/>
            <a:r>
              <a:rPr lang="it-IT" dirty="0">
                <a:solidFill>
                  <a:srgbClr val="FF0000"/>
                </a:solidFill>
              </a:rPr>
              <a:t>Sanificazione dell’acqua</a:t>
            </a:r>
            <a:r>
              <a:rPr lang="it-IT" dirty="0"/>
              <a:t>: come risultato dell’impiego di questo materiale, si otterranno ambienti puliti e salutari.</a:t>
            </a:r>
          </a:p>
          <a:p>
            <a:endParaRPr lang="it-IT" dirty="0"/>
          </a:p>
          <a:p>
            <a:pPr marL="0" indent="0">
              <a:buNone/>
            </a:pPr>
            <a:endParaRPr lang="it-IT" dirty="0"/>
          </a:p>
        </p:txBody>
      </p:sp>
      <p:sp>
        <p:nvSpPr>
          <p:cNvPr id="2" name="CasellaDiTesto 1">
            <a:extLst>
              <a:ext uri="{FF2B5EF4-FFF2-40B4-BE49-F238E27FC236}">
                <a16:creationId xmlns:a16="http://schemas.microsoft.com/office/drawing/2014/main" id="{0A8F71CB-C952-D7FA-D761-66D584F948CC}"/>
              </a:ext>
            </a:extLst>
          </p:cNvPr>
          <p:cNvSpPr txBox="1"/>
          <p:nvPr/>
        </p:nvSpPr>
        <p:spPr>
          <a:xfrm>
            <a:off x="1069847" y="337532"/>
            <a:ext cx="3735318" cy="584775"/>
          </a:xfrm>
          <a:prstGeom prst="rect">
            <a:avLst/>
          </a:prstGeom>
          <a:noFill/>
        </p:spPr>
        <p:txBody>
          <a:bodyPr wrap="none" rtlCol="0">
            <a:spAutoFit/>
          </a:bodyPr>
          <a:lstStyle/>
          <a:p>
            <a:r>
              <a:rPr lang="it-IT" sz="3200" b="1" dirty="0"/>
              <a:t>Utilizzi della calce</a:t>
            </a:r>
          </a:p>
        </p:txBody>
      </p:sp>
    </p:spTree>
    <p:extLst>
      <p:ext uri="{BB962C8B-B14F-4D97-AF65-F5344CB8AC3E}">
        <p14:creationId xmlns:p14="http://schemas.microsoft.com/office/powerpoint/2010/main" val="2227349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8308B8-8A65-FBA6-E824-CA55640A6C7C}"/>
              </a:ext>
            </a:extLst>
          </p:cNvPr>
          <p:cNvSpPr>
            <a:spLocks noGrp="1"/>
          </p:cNvSpPr>
          <p:nvPr>
            <p:ph type="ctrTitle"/>
          </p:nvPr>
        </p:nvSpPr>
        <p:spPr>
          <a:xfrm>
            <a:off x="956064" y="1143000"/>
            <a:ext cx="3267919" cy="3813619"/>
          </a:xfrm>
        </p:spPr>
        <p:txBody>
          <a:bodyPr anchor="b">
            <a:normAutofit/>
          </a:bodyPr>
          <a:lstStyle/>
          <a:p>
            <a:r>
              <a:rPr lang="it-IT" sz="3200" dirty="0"/>
              <a:t>Importanza del report ESG per il settore della calce</a:t>
            </a:r>
          </a:p>
        </p:txBody>
      </p:sp>
      <p:pic>
        <p:nvPicPr>
          <p:cNvPr id="4" name="Segnaposto contenuto 3">
            <a:extLst>
              <a:ext uri="{FF2B5EF4-FFF2-40B4-BE49-F238E27FC236}">
                <a16:creationId xmlns:a16="http://schemas.microsoft.com/office/drawing/2014/main" id="{5390608A-1543-B525-5E0A-EB35D7FC936A}"/>
              </a:ext>
            </a:extLst>
          </p:cNvPr>
          <p:cNvPicPr>
            <a:picLocks noGrp="1" noChangeAspect="1"/>
          </p:cNvPicPr>
          <p:nvPr>
            <p:ph idx="4294967295"/>
          </p:nvPr>
        </p:nvPicPr>
        <p:blipFill>
          <a:blip r:embed="rId2"/>
          <a:stretch>
            <a:fillRect/>
          </a:stretch>
        </p:blipFill>
        <p:spPr>
          <a:xfrm>
            <a:off x="4858603" y="1943953"/>
            <a:ext cx="6312090" cy="3945056"/>
          </a:xfrm>
          <a:prstGeom prst="rect">
            <a:avLst/>
          </a:prstGeom>
          <a:noFill/>
        </p:spPr>
      </p:pic>
      <p:sp>
        <p:nvSpPr>
          <p:cNvPr id="18" name="Date Placeholder 1">
            <a:extLst>
              <a:ext uri="{FF2B5EF4-FFF2-40B4-BE49-F238E27FC236}">
                <a16:creationId xmlns:a16="http://schemas.microsoft.com/office/drawing/2014/main" id="{6D3A378B-30F2-677E-ADE3-D99793471434}"/>
              </a:ext>
            </a:extLst>
          </p:cNvPr>
          <p:cNvSpPr>
            <a:spLocks noGrp="1"/>
          </p:cNvSpPr>
          <p:nvPr>
            <p:ph type="dt" sz="half" idx="10"/>
          </p:nvPr>
        </p:nvSpPr>
        <p:spPr>
          <a:xfrm rot="5400000">
            <a:off x="10477379" y="4629744"/>
            <a:ext cx="2653508" cy="365125"/>
          </a:xfrm>
        </p:spPr>
        <p:txBody>
          <a:bodyPr/>
          <a:lstStyle/>
          <a:p>
            <a:pPr>
              <a:spcAft>
                <a:spcPts val="600"/>
              </a:spcAft>
            </a:pPr>
            <a:fld id="{AD6B30E0-9469-4623-9AAA-817E6880623B}" type="datetime1">
              <a:rPr lang="en-US" smtClean="0"/>
              <a:pPr>
                <a:spcAft>
                  <a:spcPts val="600"/>
                </a:spcAft>
              </a:pPr>
              <a:t>9/22/2023</a:t>
            </a:fld>
            <a:endParaRPr lang="en-US" dirty="0"/>
          </a:p>
        </p:txBody>
      </p:sp>
      <p:sp>
        <p:nvSpPr>
          <p:cNvPr id="19" name="Footer Placeholder 2">
            <a:extLst>
              <a:ext uri="{FF2B5EF4-FFF2-40B4-BE49-F238E27FC236}">
                <a16:creationId xmlns:a16="http://schemas.microsoft.com/office/drawing/2014/main" id="{9C23378E-16EF-7D77-ECA0-65A9A9CBCAEA}"/>
              </a:ext>
            </a:extLst>
          </p:cNvPr>
          <p:cNvSpPr>
            <a:spLocks noGrp="1"/>
          </p:cNvSpPr>
          <p:nvPr>
            <p:ph type="ftr" sz="quarter" idx="11"/>
          </p:nvPr>
        </p:nvSpPr>
        <p:spPr>
          <a:xfrm>
            <a:off x="8610602" y="6318446"/>
            <a:ext cx="2743198" cy="365125"/>
          </a:xfrm>
        </p:spPr>
        <p:txBody>
          <a:bodyPr/>
          <a:lstStyle/>
          <a:p>
            <a:pPr>
              <a:spcAft>
                <a:spcPts val="600"/>
              </a:spcAft>
            </a:pPr>
            <a:r>
              <a:rPr lang="en-US" dirty="0"/>
              <a:t>Sample Footer Text</a:t>
            </a:r>
          </a:p>
        </p:txBody>
      </p:sp>
      <p:sp>
        <p:nvSpPr>
          <p:cNvPr id="20" name="Slide Number Placeholder 3">
            <a:extLst>
              <a:ext uri="{FF2B5EF4-FFF2-40B4-BE49-F238E27FC236}">
                <a16:creationId xmlns:a16="http://schemas.microsoft.com/office/drawing/2014/main" id="{EE0CB3F7-D607-DD27-6318-D95A7FBB1439}"/>
              </a:ext>
            </a:extLst>
          </p:cNvPr>
          <p:cNvSpPr>
            <a:spLocks noGrp="1"/>
          </p:cNvSpPr>
          <p:nvPr>
            <p:ph type="sldNum" sz="quarter" idx="12"/>
          </p:nvPr>
        </p:nvSpPr>
        <p:spPr>
          <a:xfrm>
            <a:off x="11353800" y="6318446"/>
            <a:ext cx="615696" cy="365125"/>
          </a:xfrm>
        </p:spPr>
        <p:txBody>
          <a:bodyPr/>
          <a:lstStyle/>
          <a:p>
            <a:pPr>
              <a:spcAft>
                <a:spcPts val="600"/>
              </a:spcAft>
            </a:pPr>
            <a:fld id="{5E84AC6A-A0EF-437B-BCEE-4772B0214A58}" type="slidenum">
              <a:rPr lang="en-US" smtClean="0"/>
              <a:pPr>
                <a:spcAft>
                  <a:spcPts val="600"/>
                </a:spcAft>
              </a:pPr>
              <a:t>7</a:t>
            </a:fld>
            <a:endParaRPr lang="en-US" dirty="0"/>
          </a:p>
        </p:txBody>
      </p:sp>
    </p:spTree>
    <p:extLst>
      <p:ext uri="{BB962C8B-B14F-4D97-AF65-F5344CB8AC3E}">
        <p14:creationId xmlns:p14="http://schemas.microsoft.com/office/powerpoint/2010/main" val="736754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5151782F-35D0-BC02-33B6-5899E3A4EBA1}"/>
              </a:ext>
            </a:extLst>
          </p:cNvPr>
          <p:cNvSpPr txBox="1"/>
          <p:nvPr/>
        </p:nvSpPr>
        <p:spPr>
          <a:xfrm>
            <a:off x="1036321" y="955038"/>
            <a:ext cx="9926320" cy="5632311"/>
          </a:xfrm>
          <a:prstGeom prst="rect">
            <a:avLst/>
          </a:prstGeom>
          <a:noFill/>
        </p:spPr>
        <p:txBody>
          <a:bodyPr wrap="square" rtlCol="0">
            <a:spAutoFit/>
          </a:bodyPr>
          <a:lstStyle/>
          <a:p>
            <a:pPr marL="285750" indent="-285750" algn="just">
              <a:buFont typeface="Arial" panose="020B0604020202020204" pitchFamily="34" charset="0"/>
              <a:buChar char="•"/>
            </a:pPr>
            <a:r>
              <a:rPr lang="it-IT" dirty="0"/>
              <a:t>Gli obiettivi europei, tesi ad una riduzione progressiva delle emissioni per raggiungere la carbon </a:t>
            </a:r>
            <a:r>
              <a:rPr lang="it-IT" dirty="0" err="1"/>
              <a:t>neutrality</a:t>
            </a:r>
            <a:r>
              <a:rPr lang="it-IT" dirty="0"/>
              <a:t> entro il 2050, hanno accelerato il processo di decarbonizzazione delle imprese, il cui scopo è diventato quello di mettere in atto strategie sostenibili.</a:t>
            </a:r>
          </a:p>
          <a:p>
            <a:pPr marL="285750" indent="-285750" algn="just">
              <a:buFont typeface="Arial" panose="020B0604020202020204" pitchFamily="34" charset="0"/>
              <a:buChar char="•"/>
            </a:pPr>
            <a:endParaRPr lang="it-IT" dirty="0"/>
          </a:p>
          <a:p>
            <a:pPr marL="285750" indent="-285750" algn="just">
              <a:buFont typeface="Arial" panose="020B0604020202020204" pitchFamily="34" charset="0"/>
              <a:buChar char="•"/>
            </a:pPr>
            <a:r>
              <a:rPr lang="it-IT" dirty="0"/>
              <a:t>Fino a poco tempo fa, al momento del confronto con il Ministero dell’ambiente i dati di maggiore rilievo risultavano essere il numero dei dipendenti ed il fatturato del settore. Allo stato attuale, invece, poiché l’Europa si sta muovendo verso l’obiettivo della neutralità climatica passando per la transizione green, l’interesse si è spostato su dati riguardanti i risparmi e i consumi energetici e sull’impegno delle aziende nel tentativo di ridurli.</a:t>
            </a:r>
          </a:p>
          <a:p>
            <a:pPr algn="just"/>
            <a:endParaRPr lang="it-IT" dirty="0"/>
          </a:p>
          <a:p>
            <a:pPr marL="285750" indent="-285750" algn="just">
              <a:buFont typeface="Arial" panose="020B0604020202020204" pitchFamily="34" charset="0"/>
              <a:buChar char="•"/>
            </a:pPr>
            <a:r>
              <a:rPr lang="it-IT" dirty="0"/>
              <a:t>Il settore della calce si è unito per procurare agli stakeholder uno strumento in grado di fornire un ritratto completo degli impegni del settore e di quelli che saranno gli scenari futuri che coinvolgeranno il settore stesso.</a:t>
            </a:r>
          </a:p>
          <a:p>
            <a:pPr marL="285750" indent="-285750" algn="just">
              <a:buFont typeface="Arial" panose="020B0604020202020204" pitchFamily="34" charset="0"/>
              <a:buChar char="•"/>
            </a:pPr>
            <a:endParaRPr lang="it-IT" dirty="0"/>
          </a:p>
          <a:p>
            <a:pPr marL="285750" indent="-285750" algn="just">
              <a:buFont typeface="Arial" panose="020B0604020202020204" pitchFamily="34" charset="0"/>
              <a:buChar char="•"/>
            </a:pPr>
            <a:r>
              <a:rPr lang="it-IT" dirty="0"/>
              <a:t>Poiché la conoscenza dell’utilità della calce in diversi ambiti è ancora scarsa, è necessario far comprendere quali sono i «numeri» del settore, soprattutto dal punto di vista </a:t>
            </a:r>
            <a:r>
              <a:rPr lang="it-IT" b="1" dirty="0"/>
              <a:t>ambientale</a:t>
            </a:r>
            <a:r>
              <a:rPr lang="it-IT" dirty="0"/>
              <a:t>.</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endParaRPr lang="it-IT" dirty="0"/>
          </a:p>
        </p:txBody>
      </p:sp>
    </p:spTree>
    <p:extLst>
      <p:ext uri="{BB962C8B-B14F-4D97-AF65-F5344CB8AC3E}">
        <p14:creationId xmlns:p14="http://schemas.microsoft.com/office/powerpoint/2010/main" val="3145454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D74698-F631-2A79-C049-0588A2C91AD9}"/>
              </a:ext>
            </a:extLst>
          </p:cNvPr>
          <p:cNvSpPr>
            <a:spLocks noGrp="1"/>
          </p:cNvSpPr>
          <p:nvPr>
            <p:ph type="title"/>
          </p:nvPr>
        </p:nvSpPr>
        <p:spPr>
          <a:xfrm>
            <a:off x="1069848" y="105151"/>
            <a:ext cx="9895840" cy="935470"/>
          </a:xfrm>
        </p:spPr>
        <p:txBody>
          <a:bodyPr>
            <a:noAutofit/>
          </a:bodyPr>
          <a:lstStyle/>
          <a:p>
            <a:r>
              <a:rPr lang="it-IT" dirty="0"/>
              <a:t>Il FIT FOR 55 e l’approvazione del pacchetto</a:t>
            </a:r>
          </a:p>
        </p:txBody>
      </p:sp>
      <p:sp>
        <p:nvSpPr>
          <p:cNvPr id="3" name="Segnaposto contenuto 2">
            <a:extLst>
              <a:ext uri="{FF2B5EF4-FFF2-40B4-BE49-F238E27FC236}">
                <a16:creationId xmlns:a16="http://schemas.microsoft.com/office/drawing/2014/main" id="{9CF24135-7AFE-41ED-21C5-C414E14117F9}"/>
              </a:ext>
            </a:extLst>
          </p:cNvPr>
          <p:cNvSpPr>
            <a:spLocks noGrp="1"/>
          </p:cNvSpPr>
          <p:nvPr>
            <p:ph idx="1"/>
          </p:nvPr>
        </p:nvSpPr>
        <p:spPr>
          <a:xfrm>
            <a:off x="1069848" y="1672336"/>
            <a:ext cx="8883836" cy="3677683"/>
          </a:xfrm>
        </p:spPr>
        <p:txBody>
          <a:bodyPr>
            <a:normAutofit lnSpcReduction="10000"/>
          </a:bodyPr>
          <a:lstStyle/>
          <a:p>
            <a:pPr algn="just"/>
            <a:r>
              <a:rPr lang="it-IT" dirty="0"/>
              <a:t>Il 25 aprile 2023, il Parlamento europeo ha approvato 5 misure del «</a:t>
            </a:r>
            <a:r>
              <a:rPr lang="it-IT" dirty="0" err="1"/>
              <a:t>Fit</a:t>
            </a:r>
            <a:r>
              <a:rPr lang="it-IT" dirty="0"/>
              <a:t> for 55», piano strategico dell’Europa per tagliare le emissioni di gas serra del 55% entro il 2030.</a:t>
            </a:r>
          </a:p>
          <a:p>
            <a:pPr algn="just"/>
            <a:endParaRPr lang="it-IT" dirty="0"/>
          </a:p>
          <a:p>
            <a:pPr algn="just"/>
            <a:r>
              <a:rPr lang="it-IT" dirty="0"/>
              <a:t>Tra le misure approvate c’è anche la riforma  del sistema di scambio di quote di emissione (ETS), la quale aumenta le ambizioni dell’UE portando al taglio del 62% rispetto ai livelli del 2005.</a:t>
            </a:r>
          </a:p>
          <a:p>
            <a:pPr algn="just"/>
            <a:endParaRPr lang="it-IT" dirty="0"/>
          </a:p>
          <a:p>
            <a:pPr algn="just"/>
            <a:r>
              <a:rPr lang="it-IT" dirty="0"/>
              <a:t>L’UE ha introdotto la graduale eliminazione delle quote gratuite per le imprese fra il 2026 ed il 2034.</a:t>
            </a:r>
          </a:p>
          <a:p>
            <a:endParaRPr lang="it-IT" dirty="0"/>
          </a:p>
          <a:p>
            <a:endParaRPr lang="it-IT" dirty="0"/>
          </a:p>
        </p:txBody>
      </p:sp>
    </p:spTree>
    <p:extLst>
      <p:ext uri="{BB962C8B-B14F-4D97-AF65-F5344CB8AC3E}">
        <p14:creationId xmlns:p14="http://schemas.microsoft.com/office/powerpoint/2010/main" val="1400274671"/>
      </p:ext>
    </p:extLst>
  </p:cSld>
  <p:clrMapOvr>
    <a:masterClrMapping/>
  </p:clrMapOvr>
</p:sld>
</file>

<file path=ppt/theme/theme1.xml><?xml version="1.0" encoding="utf-8"?>
<a:theme xmlns:a="http://schemas.openxmlformats.org/drawingml/2006/main" name="SwellVTI">
  <a:themeElements>
    <a:clrScheme name="Swell">
      <a:dk1>
        <a:sysClr val="windowText" lastClr="000000"/>
      </a:dk1>
      <a:lt1>
        <a:sysClr val="window" lastClr="FFFFFF"/>
      </a:lt1>
      <a:dk2>
        <a:srgbClr val="233B47"/>
      </a:dk2>
      <a:lt2>
        <a:srgbClr val="FEEFD9"/>
      </a:lt2>
      <a:accent1>
        <a:srgbClr val="16AEA7"/>
      </a:accent1>
      <a:accent2>
        <a:srgbClr val="618F88"/>
      </a:accent2>
      <a:accent3>
        <a:srgbClr val="7A9973"/>
      </a:accent3>
      <a:accent4>
        <a:srgbClr val="8AAE8E"/>
      </a:accent4>
      <a:accent5>
        <a:srgbClr val="EB8F60"/>
      </a:accent5>
      <a:accent6>
        <a:srgbClr val="E57A6F"/>
      </a:accent6>
      <a:hlink>
        <a:srgbClr val="13968F"/>
      </a:hlink>
      <a:folHlink>
        <a:srgbClr val="E56152"/>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ellVTI" id="{8361A04D-931A-43DC-973B-1B0B1DD5DECC}" vid="{6DDB23E8-D18E-4BDA-98D6-324466149EBD}"/>
    </a:ext>
  </a:extLst>
</a:theme>
</file>

<file path=docProps/app.xml><?xml version="1.0" encoding="utf-8"?>
<Properties xmlns="http://schemas.openxmlformats.org/officeDocument/2006/extended-properties" xmlns:vt="http://schemas.openxmlformats.org/officeDocument/2006/docPropsVTypes">
  <TotalTime>1079</TotalTime>
  <Words>1354</Words>
  <Application>Microsoft Office PowerPoint</Application>
  <PresentationFormat>Widescreen</PresentationFormat>
  <Paragraphs>114</Paragraphs>
  <Slides>21</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21</vt:i4>
      </vt:variant>
    </vt:vector>
  </HeadingPairs>
  <TitlesOfParts>
    <vt:vector size="25" baseType="lpstr">
      <vt:lpstr>Arial</vt:lpstr>
      <vt:lpstr>Neue Haas Grotesk Text Pro</vt:lpstr>
      <vt:lpstr>Wingdings</vt:lpstr>
      <vt:lpstr>SwellVTI</vt:lpstr>
      <vt:lpstr>ESG: il report di sostenibilità per CAMA</vt:lpstr>
      <vt:lpstr>Chi è CAMA?                               </vt:lpstr>
      <vt:lpstr>Cos’è la calce?</vt:lpstr>
      <vt:lpstr>Quali sono gli utilizzi della calce?</vt:lpstr>
      <vt:lpstr>Presentazione standard di PowerPoint</vt:lpstr>
      <vt:lpstr>Presentazione standard di PowerPoint</vt:lpstr>
      <vt:lpstr>Importanza del report ESG per il settore della calce</vt:lpstr>
      <vt:lpstr>Presentazione standard di PowerPoint</vt:lpstr>
      <vt:lpstr>Il FIT FOR 55 e l’approvazione del pacchetto</vt:lpstr>
      <vt:lpstr>Presentazione standard di PowerPoint</vt:lpstr>
      <vt:lpstr>Possibili soluzioni</vt:lpstr>
      <vt:lpstr>Presentazione standard di PowerPoint</vt:lpstr>
      <vt:lpstr>Presentazione standard di PowerPoint</vt:lpstr>
      <vt:lpstr>ESG: Environmental </vt:lpstr>
      <vt:lpstr>ESG: Social</vt:lpstr>
      <vt:lpstr>ESG : Governance</vt:lpstr>
      <vt:lpstr>Presentazione standard di PowerPoint</vt:lpstr>
      <vt:lpstr>Presentazione standard di PowerPoint</vt:lpstr>
      <vt:lpstr>Qual è la differenza tra un report di settore e un report aziendale?</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Federica Multineddu</dc:creator>
  <cp:lastModifiedBy>STAFF FARETE - CONFINDUSTRIA EMILIA</cp:lastModifiedBy>
  <cp:revision>5</cp:revision>
  <dcterms:created xsi:type="dcterms:W3CDTF">2023-08-24T08:43:04Z</dcterms:created>
  <dcterms:modified xsi:type="dcterms:W3CDTF">2023-09-22T12:08:42Z</dcterms:modified>
</cp:coreProperties>
</file>